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131"/>
  </p:notesMasterIdLst>
  <p:handoutMasterIdLst>
    <p:handoutMasterId r:id="rId132"/>
  </p:handoutMasterIdLst>
  <p:sldIdLst>
    <p:sldId id="283" r:id="rId2"/>
    <p:sldId id="651" r:id="rId3"/>
    <p:sldId id="658" r:id="rId4"/>
    <p:sldId id="654" r:id="rId5"/>
    <p:sldId id="657" r:id="rId6"/>
    <p:sldId id="659" r:id="rId7"/>
    <p:sldId id="661" r:id="rId8"/>
    <p:sldId id="662" r:id="rId9"/>
    <p:sldId id="664" r:id="rId10"/>
    <p:sldId id="667" r:id="rId11"/>
    <p:sldId id="768" r:id="rId12"/>
    <p:sldId id="669" r:id="rId13"/>
    <p:sldId id="670" r:id="rId14"/>
    <p:sldId id="671" r:id="rId15"/>
    <p:sldId id="672" r:id="rId16"/>
    <p:sldId id="673" r:id="rId17"/>
    <p:sldId id="674" r:id="rId18"/>
    <p:sldId id="675" r:id="rId19"/>
    <p:sldId id="676" r:id="rId20"/>
    <p:sldId id="677" r:id="rId21"/>
    <p:sldId id="692" r:id="rId22"/>
    <p:sldId id="693" r:id="rId23"/>
    <p:sldId id="694" r:id="rId24"/>
    <p:sldId id="695" r:id="rId25"/>
    <p:sldId id="696" r:id="rId26"/>
    <p:sldId id="697" r:id="rId27"/>
    <p:sldId id="698" r:id="rId28"/>
    <p:sldId id="700" r:id="rId29"/>
    <p:sldId id="701" r:id="rId30"/>
    <p:sldId id="702" r:id="rId31"/>
    <p:sldId id="703" r:id="rId32"/>
    <p:sldId id="704" r:id="rId33"/>
    <p:sldId id="705" r:id="rId34"/>
    <p:sldId id="707" r:id="rId35"/>
    <p:sldId id="718" r:id="rId36"/>
    <p:sldId id="719" r:id="rId37"/>
    <p:sldId id="720" r:id="rId38"/>
    <p:sldId id="721" r:id="rId39"/>
    <p:sldId id="722" r:id="rId40"/>
    <p:sldId id="723" r:id="rId41"/>
    <p:sldId id="724" r:id="rId42"/>
    <p:sldId id="725" r:id="rId43"/>
    <p:sldId id="726" r:id="rId44"/>
    <p:sldId id="732" r:id="rId45"/>
    <p:sldId id="733" r:id="rId46"/>
    <p:sldId id="734" r:id="rId47"/>
    <p:sldId id="735" r:id="rId48"/>
    <p:sldId id="737" r:id="rId49"/>
    <p:sldId id="740" r:id="rId50"/>
    <p:sldId id="741" r:id="rId51"/>
    <p:sldId id="742" r:id="rId52"/>
    <p:sldId id="743" r:id="rId53"/>
    <p:sldId id="744" r:id="rId54"/>
    <p:sldId id="745" r:id="rId55"/>
    <p:sldId id="746" r:id="rId56"/>
    <p:sldId id="747" r:id="rId57"/>
    <p:sldId id="748" r:id="rId58"/>
    <p:sldId id="749" r:id="rId59"/>
    <p:sldId id="750" r:id="rId60"/>
    <p:sldId id="751" r:id="rId61"/>
    <p:sldId id="752" r:id="rId62"/>
    <p:sldId id="753" r:id="rId63"/>
    <p:sldId id="754" r:id="rId64"/>
    <p:sldId id="759" r:id="rId65"/>
    <p:sldId id="760" r:id="rId66"/>
    <p:sldId id="763" r:id="rId67"/>
    <p:sldId id="764" r:id="rId68"/>
    <p:sldId id="769" r:id="rId69"/>
    <p:sldId id="772" r:id="rId70"/>
    <p:sldId id="773" r:id="rId71"/>
    <p:sldId id="774" r:id="rId72"/>
    <p:sldId id="775" r:id="rId73"/>
    <p:sldId id="776" r:id="rId74"/>
    <p:sldId id="777" r:id="rId75"/>
    <p:sldId id="778" r:id="rId76"/>
    <p:sldId id="779" r:id="rId77"/>
    <p:sldId id="780" r:id="rId78"/>
    <p:sldId id="783" r:id="rId79"/>
    <p:sldId id="784" r:id="rId80"/>
    <p:sldId id="792" r:id="rId81"/>
    <p:sldId id="793" r:id="rId82"/>
    <p:sldId id="794" r:id="rId83"/>
    <p:sldId id="795" r:id="rId84"/>
    <p:sldId id="796" r:id="rId85"/>
    <p:sldId id="797" r:id="rId86"/>
    <p:sldId id="798" r:id="rId87"/>
    <p:sldId id="799" r:id="rId88"/>
    <p:sldId id="800" r:id="rId89"/>
    <p:sldId id="801" r:id="rId90"/>
    <p:sldId id="802" r:id="rId91"/>
    <p:sldId id="803" r:id="rId92"/>
    <p:sldId id="804" r:id="rId93"/>
    <p:sldId id="805" r:id="rId94"/>
    <p:sldId id="806" r:id="rId95"/>
    <p:sldId id="815" r:id="rId96"/>
    <p:sldId id="816" r:id="rId97"/>
    <p:sldId id="817" r:id="rId98"/>
    <p:sldId id="818" r:id="rId99"/>
    <p:sldId id="819" r:id="rId100"/>
    <p:sldId id="820" r:id="rId101"/>
    <p:sldId id="821" r:id="rId102"/>
    <p:sldId id="822" r:id="rId103"/>
    <p:sldId id="823" r:id="rId104"/>
    <p:sldId id="824" r:id="rId105"/>
    <p:sldId id="825" r:id="rId106"/>
    <p:sldId id="826" r:id="rId107"/>
    <p:sldId id="827" r:id="rId108"/>
    <p:sldId id="828" r:id="rId109"/>
    <p:sldId id="829" r:id="rId110"/>
    <p:sldId id="830" r:id="rId111"/>
    <p:sldId id="831" r:id="rId112"/>
    <p:sldId id="832" r:id="rId113"/>
    <p:sldId id="833" r:id="rId114"/>
    <p:sldId id="834" r:id="rId115"/>
    <p:sldId id="835" r:id="rId116"/>
    <p:sldId id="836" r:id="rId117"/>
    <p:sldId id="837" r:id="rId118"/>
    <p:sldId id="838" r:id="rId119"/>
    <p:sldId id="856" r:id="rId120"/>
    <p:sldId id="848" r:id="rId121"/>
    <p:sldId id="849" r:id="rId122"/>
    <p:sldId id="850" r:id="rId123"/>
    <p:sldId id="851" r:id="rId124"/>
    <p:sldId id="852" r:id="rId125"/>
    <p:sldId id="853" r:id="rId126"/>
    <p:sldId id="854" r:id="rId127"/>
    <p:sldId id="855" r:id="rId128"/>
    <p:sldId id="857" r:id="rId129"/>
    <p:sldId id="858" r:id="rId130"/>
  </p:sldIdLst>
  <p:sldSz cx="9144000" cy="6858000" type="screen4x3"/>
  <p:notesSz cx="6411913" cy="9263063"/>
  <p:defaultTextStyle>
    <a:defPPr>
      <a:defRPr lang="zh-CN"/>
    </a:defPPr>
    <a:lvl1pPr algn="l" rtl="0" fontAlgn="base">
      <a:spcBef>
        <a:spcPct val="0"/>
      </a:spcBef>
      <a:spcAft>
        <a:spcPct val="0"/>
      </a:spcAft>
      <a:defRPr kern="1200">
        <a:solidFill>
          <a:schemeClr val="tx1"/>
        </a:solidFill>
        <a:latin typeface="Arial" charset="0"/>
        <a:ea typeface="宋体" pitchFamily="-65" charset="-122"/>
        <a:cs typeface="+mn-cs"/>
      </a:defRPr>
    </a:lvl1pPr>
    <a:lvl2pPr marL="457200" algn="l" rtl="0" fontAlgn="base">
      <a:spcBef>
        <a:spcPct val="0"/>
      </a:spcBef>
      <a:spcAft>
        <a:spcPct val="0"/>
      </a:spcAft>
      <a:defRPr kern="1200">
        <a:solidFill>
          <a:schemeClr val="tx1"/>
        </a:solidFill>
        <a:latin typeface="Arial" charset="0"/>
        <a:ea typeface="宋体" pitchFamily="-65" charset="-122"/>
        <a:cs typeface="+mn-cs"/>
      </a:defRPr>
    </a:lvl2pPr>
    <a:lvl3pPr marL="914400" algn="l" rtl="0" fontAlgn="base">
      <a:spcBef>
        <a:spcPct val="0"/>
      </a:spcBef>
      <a:spcAft>
        <a:spcPct val="0"/>
      </a:spcAft>
      <a:defRPr kern="1200">
        <a:solidFill>
          <a:schemeClr val="tx1"/>
        </a:solidFill>
        <a:latin typeface="Arial" charset="0"/>
        <a:ea typeface="宋体" pitchFamily="-65" charset="-122"/>
        <a:cs typeface="+mn-cs"/>
      </a:defRPr>
    </a:lvl3pPr>
    <a:lvl4pPr marL="1371600" algn="l" rtl="0" fontAlgn="base">
      <a:spcBef>
        <a:spcPct val="0"/>
      </a:spcBef>
      <a:spcAft>
        <a:spcPct val="0"/>
      </a:spcAft>
      <a:defRPr kern="1200">
        <a:solidFill>
          <a:schemeClr val="tx1"/>
        </a:solidFill>
        <a:latin typeface="Arial" charset="0"/>
        <a:ea typeface="宋体" pitchFamily="-65" charset="-122"/>
        <a:cs typeface="+mn-cs"/>
      </a:defRPr>
    </a:lvl4pPr>
    <a:lvl5pPr marL="1828800" algn="l" rtl="0" fontAlgn="base">
      <a:spcBef>
        <a:spcPct val="0"/>
      </a:spcBef>
      <a:spcAft>
        <a:spcPct val="0"/>
      </a:spcAft>
      <a:defRPr kern="1200">
        <a:solidFill>
          <a:schemeClr val="tx1"/>
        </a:solidFill>
        <a:latin typeface="Arial" charset="0"/>
        <a:ea typeface="宋体" pitchFamily="-65" charset="-122"/>
        <a:cs typeface="+mn-cs"/>
      </a:defRPr>
    </a:lvl5pPr>
    <a:lvl6pPr marL="2286000" algn="l" defTabSz="914400" rtl="0" eaLnBrk="1" latinLnBrk="0" hangingPunct="1">
      <a:defRPr kern="1200">
        <a:solidFill>
          <a:schemeClr val="tx1"/>
        </a:solidFill>
        <a:latin typeface="Arial" charset="0"/>
        <a:ea typeface="宋体" pitchFamily="-65" charset="-122"/>
        <a:cs typeface="+mn-cs"/>
      </a:defRPr>
    </a:lvl6pPr>
    <a:lvl7pPr marL="2743200" algn="l" defTabSz="914400" rtl="0" eaLnBrk="1" latinLnBrk="0" hangingPunct="1">
      <a:defRPr kern="1200">
        <a:solidFill>
          <a:schemeClr val="tx1"/>
        </a:solidFill>
        <a:latin typeface="Arial" charset="0"/>
        <a:ea typeface="宋体" pitchFamily="-65" charset="-122"/>
        <a:cs typeface="+mn-cs"/>
      </a:defRPr>
    </a:lvl7pPr>
    <a:lvl8pPr marL="3200400" algn="l" defTabSz="914400" rtl="0" eaLnBrk="1" latinLnBrk="0" hangingPunct="1">
      <a:defRPr kern="1200">
        <a:solidFill>
          <a:schemeClr val="tx1"/>
        </a:solidFill>
        <a:latin typeface="Arial" charset="0"/>
        <a:ea typeface="宋体" pitchFamily="-65" charset="-122"/>
        <a:cs typeface="+mn-cs"/>
      </a:defRPr>
    </a:lvl8pPr>
    <a:lvl9pPr marL="3657600" algn="l" defTabSz="914400" rtl="0" eaLnBrk="1" latinLnBrk="0" hangingPunct="1">
      <a:defRPr kern="1200">
        <a:solidFill>
          <a:schemeClr val="tx1"/>
        </a:solidFill>
        <a:latin typeface="Arial" charset="0"/>
        <a:ea typeface="宋体" pitchFamily="-65" charset="-122"/>
        <a:cs typeface="+mn-cs"/>
      </a:defRPr>
    </a:lvl9pPr>
  </p:defaultTextStyle>
  <p:extLst>
    <p:ext uri="{521415D9-36F7-43E2-AB2F-B90AF26B5E84}">
      <p14:sectionLst xmlns:p14="http://schemas.microsoft.com/office/powerpoint/2010/main">
        <p14:section name="Default Section" id="{E87ECDFD-3436-4409-A893-AF9B005F4D2A}">
          <p14:sldIdLst>
            <p14:sldId id="283"/>
            <p14:sldId id="651"/>
            <p14:sldId id="658"/>
            <p14:sldId id="654"/>
            <p14:sldId id="657"/>
            <p14:sldId id="659"/>
            <p14:sldId id="661"/>
            <p14:sldId id="662"/>
            <p14:sldId id="664"/>
            <p14:sldId id="667"/>
            <p14:sldId id="768"/>
            <p14:sldId id="669"/>
            <p14:sldId id="670"/>
            <p14:sldId id="671"/>
            <p14:sldId id="672"/>
            <p14:sldId id="673"/>
            <p14:sldId id="674"/>
            <p14:sldId id="675"/>
            <p14:sldId id="676"/>
            <p14:sldId id="677"/>
            <p14:sldId id="692"/>
            <p14:sldId id="693"/>
            <p14:sldId id="694"/>
            <p14:sldId id="695"/>
            <p14:sldId id="696"/>
            <p14:sldId id="697"/>
            <p14:sldId id="698"/>
            <p14:sldId id="700"/>
            <p14:sldId id="701"/>
            <p14:sldId id="702"/>
            <p14:sldId id="703"/>
            <p14:sldId id="704"/>
            <p14:sldId id="705"/>
            <p14:sldId id="707"/>
            <p14:sldId id="718"/>
            <p14:sldId id="719"/>
            <p14:sldId id="720"/>
            <p14:sldId id="721"/>
            <p14:sldId id="722"/>
            <p14:sldId id="723"/>
            <p14:sldId id="724"/>
            <p14:sldId id="725"/>
            <p14:sldId id="726"/>
            <p14:sldId id="732"/>
            <p14:sldId id="733"/>
            <p14:sldId id="734"/>
            <p14:sldId id="735"/>
            <p14:sldId id="737"/>
            <p14:sldId id="740"/>
            <p14:sldId id="741"/>
            <p14:sldId id="742"/>
            <p14:sldId id="743"/>
            <p14:sldId id="744"/>
            <p14:sldId id="745"/>
            <p14:sldId id="746"/>
            <p14:sldId id="747"/>
            <p14:sldId id="748"/>
            <p14:sldId id="749"/>
            <p14:sldId id="750"/>
            <p14:sldId id="751"/>
            <p14:sldId id="752"/>
            <p14:sldId id="753"/>
            <p14:sldId id="754"/>
            <p14:sldId id="759"/>
            <p14:sldId id="760"/>
            <p14:sldId id="763"/>
            <p14:sldId id="764"/>
            <p14:sldId id="769"/>
            <p14:sldId id="772"/>
            <p14:sldId id="773"/>
            <p14:sldId id="774"/>
            <p14:sldId id="775"/>
            <p14:sldId id="776"/>
            <p14:sldId id="777"/>
            <p14:sldId id="778"/>
            <p14:sldId id="779"/>
            <p14:sldId id="780"/>
            <p14:sldId id="783"/>
            <p14:sldId id="784"/>
            <p14:sldId id="792"/>
            <p14:sldId id="793"/>
            <p14:sldId id="794"/>
            <p14:sldId id="795"/>
            <p14:sldId id="796"/>
            <p14:sldId id="797"/>
            <p14:sldId id="798"/>
            <p14:sldId id="799"/>
            <p14:sldId id="800"/>
            <p14:sldId id="801"/>
            <p14:sldId id="802"/>
            <p14:sldId id="803"/>
            <p14:sldId id="804"/>
            <p14:sldId id="805"/>
            <p14:sldId id="806"/>
            <p14:sldId id="815"/>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56"/>
            <p14:sldId id="848"/>
            <p14:sldId id="849"/>
            <p14:sldId id="850"/>
            <p14:sldId id="851"/>
            <p14:sldId id="852"/>
            <p14:sldId id="853"/>
            <p14:sldId id="854"/>
            <p14:sldId id="855"/>
            <p14:sldId id="857"/>
            <p14:sldId id="8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DFE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83721" autoAdjust="0"/>
  </p:normalViewPr>
  <p:slideViewPr>
    <p:cSldViewPr>
      <p:cViewPr varScale="1">
        <p:scale>
          <a:sx n="116" d="100"/>
          <a:sy n="116" d="100"/>
        </p:scale>
        <p:origin x="-147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5" Type="http://schemas.openxmlformats.org/officeDocument/2006/relationships/image" Target="../media/image149.wmf"/><Relationship Id="rId4" Type="http://schemas.openxmlformats.org/officeDocument/2006/relationships/image" Target="../media/image1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778493" cy="463152"/>
          </a:xfrm>
          <a:prstGeom prst="rect">
            <a:avLst/>
          </a:prstGeom>
        </p:spPr>
        <p:txBody>
          <a:bodyPr vert="horz" lIns="89502" tIns="44753" rIns="89502" bIns="44753" rtlCol="0"/>
          <a:lstStyle>
            <a:lvl1pPr algn="l">
              <a:defRPr sz="1000"/>
            </a:lvl1pPr>
          </a:lstStyle>
          <a:p>
            <a:endParaRPr lang="zh-CN" altLang="en-US"/>
          </a:p>
        </p:txBody>
      </p:sp>
      <p:sp>
        <p:nvSpPr>
          <p:cNvPr id="3" name="Date Placeholder 2"/>
          <p:cNvSpPr>
            <a:spLocks noGrp="1"/>
          </p:cNvSpPr>
          <p:nvPr>
            <p:ph type="dt" sz="quarter" idx="1"/>
          </p:nvPr>
        </p:nvSpPr>
        <p:spPr>
          <a:xfrm>
            <a:off x="3631941" y="3"/>
            <a:ext cx="2778493" cy="463152"/>
          </a:xfrm>
          <a:prstGeom prst="rect">
            <a:avLst/>
          </a:prstGeom>
        </p:spPr>
        <p:txBody>
          <a:bodyPr vert="horz" lIns="89502" tIns="44753" rIns="89502" bIns="44753" rtlCol="0"/>
          <a:lstStyle>
            <a:lvl1pPr algn="r">
              <a:defRPr sz="1000"/>
            </a:lvl1pPr>
          </a:lstStyle>
          <a:p>
            <a:fld id="{24E2BF15-F703-483B-920E-8D1D0F629504}" type="datetimeFigureOut">
              <a:rPr lang="zh-CN" altLang="en-US" smtClean="0"/>
              <a:t>2012/11/9</a:t>
            </a:fld>
            <a:endParaRPr lang="zh-CN" altLang="en-US"/>
          </a:p>
        </p:txBody>
      </p:sp>
      <p:sp>
        <p:nvSpPr>
          <p:cNvPr id="4" name="Footer Placeholder 3"/>
          <p:cNvSpPr>
            <a:spLocks noGrp="1"/>
          </p:cNvSpPr>
          <p:nvPr>
            <p:ph type="ftr" sz="quarter" idx="2"/>
          </p:nvPr>
        </p:nvSpPr>
        <p:spPr>
          <a:xfrm>
            <a:off x="6" y="8798307"/>
            <a:ext cx="2778493" cy="463152"/>
          </a:xfrm>
          <a:prstGeom prst="rect">
            <a:avLst/>
          </a:prstGeom>
        </p:spPr>
        <p:txBody>
          <a:bodyPr vert="horz" lIns="89502" tIns="44753" rIns="89502" bIns="44753" rtlCol="0" anchor="b"/>
          <a:lstStyle>
            <a:lvl1pPr algn="l">
              <a:defRPr sz="1000"/>
            </a:lvl1pPr>
          </a:lstStyle>
          <a:p>
            <a:endParaRPr lang="zh-CN" altLang="en-US"/>
          </a:p>
        </p:txBody>
      </p:sp>
      <p:sp>
        <p:nvSpPr>
          <p:cNvPr id="5" name="Slide Number Placeholder 4"/>
          <p:cNvSpPr>
            <a:spLocks noGrp="1"/>
          </p:cNvSpPr>
          <p:nvPr>
            <p:ph type="sldNum" sz="quarter" idx="3"/>
          </p:nvPr>
        </p:nvSpPr>
        <p:spPr>
          <a:xfrm>
            <a:off x="3631941" y="8798307"/>
            <a:ext cx="2778493" cy="463152"/>
          </a:xfrm>
          <a:prstGeom prst="rect">
            <a:avLst/>
          </a:prstGeom>
        </p:spPr>
        <p:txBody>
          <a:bodyPr vert="horz" lIns="89502" tIns="44753" rIns="89502" bIns="44753" rtlCol="0" anchor="b"/>
          <a:lstStyle>
            <a:lvl1pPr algn="r">
              <a:defRPr sz="1000"/>
            </a:lvl1pPr>
          </a:lstStyle>
          <a:p>
            <a:fld id="{AB724B6D-E655-4144-AABD-1B374147E124}" type="slidenum">
              <a:rPr lang="zh-CN" altLang="en-US" smtClean="0"/>
              <a:t>‹#›</a:t>
            </a:fld>
            <a:endParaRPr lang="zh-CN" altLang="en-US"/>
          </a:p>
        </p:txBody>
      </p:sp>
    </p:spTree>
    <p:extLst>
      <p:ext uri="{BB962C8B-B14F-4D97-AF65-F5344CB8AC3E}">
        <p14:creationId xmlns:p14="http://schemas.microsoft.com/office/powerpoint/2010/main" val="4092307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2778493" cy="463152"/>
          </a:xfrm>
          <a:prstGeom prst="rect">
            <a:avLst/>
          </a:prstGeom>
        </p:spPr>
        <p:txBody>
          <a:bodyPr vert="horz" wrap="square" lIns="89502" tIns="44753" rIns="89502" bIns="44753" numCol="1" anchor="t" anchorCtr="0" compatLnSpc="1">
            <a:prstTxWarp prst="textNoShape">
              <a:avLst/>
            </a:prstTxWarp>
          </a:bodyPr>
          <a:lstStyle>
            <a:lvl1pPr>
              <a:defRPr sz="1000">
                <a:latin typeface="Calibri" pitchFamily="-65" charset="0"/>
              </a:defRPr>
            </a:lvl1pPr>
          </a:lstStyle>
          <a:p>
            <a:endParaRPr lang="zh-CN" altLang="en-US"/>
          </a:p>
        </p:txBody>
      </p:sp>
      <p:sp>
        <p:nvSpPr>
          <p:cNvPr id="3" name="Date Placeholder 2"/>
          <p:cNvSpPr>
            <a:spLocks noGrp="1"/>
          </p:cNvSpPr>
          <p:nvPr>
            <p:ph type="dt" idx="1"/>
          </p:nvPr>
        </p:nvSpPr>
        <p:spPr>
          <a:xfrm>
            <a:off x="3631941" y="3"/>
            <a:ext cx="2778493" cy="463152"/>
          </a:xfrm>
          <a:prstGeom prst="rect">
            <a:avLst/>
          </a:prstGeom>
        </p:spPr>
        <p:txBody>
          <a:bodyPr vert="horz" wrap="square" lIns="89502" tIns="44753" rIns="89502" bIns="44753" numCol="1" anchor="t" anchorCtr="0" compatLnSpc="1">
            <a:prstTxWarp prst="textNoShape">
              <a:avLst/>
            </a:prstTxWarp>
          </a:bodyPr>
          <a:lstStyle>
            <a:lvl1pPr algn="r">
              <a:defRPr sz="1000">
                <a:latin typeface="Calibri" pitchFamily="-65" charset="0"/>
              </a:defRPr>
            </a:lvl1pPr>
          </a:lstStyle>
          <a:p>
            <a:fld id="{88706BCC-DBEA-44D5-B784-6A5B316440B4}" type="datetime1">
              <a:rPr lang="zh-CN" altLang="en-US"/>
              <a:pPr/>
              <a:t>2012/11/9</a:t>
            </a:fld>
            <a:endParaRPr lang="zh-CN" altLang="en-US"/>
          </a:p>
        </p:txBody>
      </p:sp>
      <p:sp>
        <p:nvSpPr>
          <p:cNvPr id="4" name="Slide Image Placeholder 3"/>
          <p:cNvSpPr>
            <a:spLocks noGrp="1" noRot="1" noChangeAspect="1"/>
          </p:cNvSpPr>
          <p:nvPr>
            <p:ph type="sldImg" idx="2"/>
          </p:nvPr>
        </p:nvSpPr>
        <p:spPr>
          <a:xfrm>
            <a:off x="892175" y="698500"/>
            <a:ext cx="4627563" cy="3471863"/>
          </a:xfrm>
          <a:prstGeom prst="rect">
            <a:avLst/>
          </a:prstGeom>
          <a:noFill/>
          <a:ln w="12700">
            <a:solidFill>
              <a:prstClr val="black"/>
            </a:solidFill>
          </a:ln>
        </p:spPr>
        <p:txBody>
          <a:bodyPr vert="horz" wrap="square" lIns="89502" tIns="44753" rIns="89502" bIns="44753" numCol="1" anchor="ctr" anchorCtr="0" compatLnSpc="1">
            <a:prstTxWarp prst="textNoShape">
              <a:avLst/>
            </a:prstTxWarp>
          </a:bodyPr>
          <a:lstStyle/>
          <a:p>
            <a:pPr lvl="0"/>
            <a:endParaRPr lang="zh-CN" altLang="en-US" smtClean="0"/>
          </a:p>
        </p:txBody>
      </p:sp>
      <p:sp>
        <p:nvSpPr>
          <p:cNvPr id="5" name="Notes Placeholder 4"/>
          <p:cNvSpPr>
            <a:spLocks noGrp="1"/>
          </p:cNvSpPr>
          <p:nvPr>
            <p:ph type="body" sz="quarter" idx="3"/>
          </p:nvPr>
        </p:nvSpPr>
        <p:spPr>
          <a:xfrm>
            <a:off x="641192" y="4399958"/>
            <a:ext cx="5129530" cy="4168380"/>
          </a:xfrm>
          <a:prstGeom prst="rect">
            <a:avLst/>
          </a:prstGeom>
        </p:spPr>
        <p:txBody>
          <a:bodyPr vert="horz" wrap="square" lIns="89502" tIns="44753" rIns="89502" bIns="44753" numCol="1" anchor="t" anchorCtr="0" compatLnSpc="1">
            <a:prstTxWarp prst="textNoShape">
              <a:avLst/>
            </a:prstTxWarp>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6" name="Footer Placeholder 5"/>
          <p:cNvSpPr>
            <a:spLocks noGrp="1"/>
          </p:cNvSpPr>
          <p:nvPr>
            <p:ph type="ftr" sz="quarter" idx="4"/>
          </p:nvPr>
        </p:nvSpPr>
        <p:spPr>
          <a:xfrm>
            <a:off x="6" y="8798307"/>
            <a:ext cx="2778493" cy="463152"/>
          </a:xfrm>
          <a:prstGeom prst="rect">
            <a:avLst/>
          </a:prstGeom>
        </p:spPr>
        <p:txBody>
          <a:bodyPr vert="horz" wrap="square" lIns="89502" tIns="44753" rIns="89502" bIns="44753" numCol="1" anchor="b" anchorCtr="0" compatLnSpc="1">
            <a:prstTxWarp prst="textNoShape">
              <a:avLst/>
            </a:prstTxWarp>
          </a:bodyPr>
          <a:lstStyle>
            <a:lvl1pPr>
              <a:defRPr sz="1000">
                <a:latin typeface="Calibri" pitchFamily="-65" charset="0"/>
              </a:defRPr>
            </a:lvl1pPr>
          </a:lstStyle>
          <a:p>
            <a:endParaRPr lang="zh-CN" altLang="en-US"/>
          </a:p>
        </p:txBody>
      </p:sp>
      <p:sp>
        <p:nvSpPr>
          <p:cNvPr id="7" name="Slide Number Placeholder 6"/>
          <p:cNvSpPr>
            <a:spLocks noGrp="1"/>
          </p:cNvSpPr>
          <p:nvPr>
            <p:ph type="sldNum" sz="quarter" idx="5"/>
          </p:nvPr>
        </p:nvSpPr>
        <p:spPr>
          <a:xfrm>
            <a:off x="3631941" y="8798307"/>
            <a:ext cx="2778493" cy="463152"/>
          </a:xfrm>
          <a:prstGeom prst="rect">
            <a:avLst/>
          </a:prstGeom>
        </p:spPr>
        <p:txBody>
          <a:bodyPr vert="horz" wrap="square" lIns="89502" tIns="44753" rIns="89502" bIns="44753" numCol="1" anchor="b" anchorCtr="0" compatLnSpc="1">
            <a:prstTxWarp prst="textNoShape">
              <a:avLst/>
            </a:prstTxWarp>
          </a:bodyPr>
          <a:lstStyle>
            <a:lvl1pPr algn="r">
              <a:defRPr sz="1000">
                <a:latin typeface="Calibri" pitchFamily="-65" charset="0"/>
              </a:defRPr>
            </a:lvl1pPr>
          </a:lstStyle>
          <a:p>
            <a:fld id="{8E122DD6-8873-4AD7-A0BB-DECF04632B58}" type="slidenum">
              <a:rPr lang="zh-CN" altLang="en-US"/>
              <a:pPr/>
              <a:t>‹#›</a:t>
            </a:fld>
            <a:endParaRPr lang="zh-CN" altLang="en-US"/>
          </a:p>
        </p:txBody>
      </p:sp>
    </p:spTree>
    <p:extLst>
      <p:ext uri="{BB962C8B-B14F-4D97-AF65-F5344CB8AC3E}">
        <p14:creationId xmlns:p14="http://schemas.microsoft.com/office/powerpoint/2010/main" val="38323855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宋体" charset="-122"/>
      </a:defRPr>
    </a:lvl1pPr>
    <a:lvl2pPr marL="457200" algn="l" rtl="0" eaLnBrk="0" fontAlgn="base" hangingPunct="0">
      <a:spcBef>
        <a:spcPct val="30000"/>
      </a:spcBef>
      <a:spcAft>
        <a:spcPct val="0"/>
      </a:spcAft>
      <a:defRPr sz="1200" kern="1200">
        <a:solidFill>
          <a:schemeClr val="tx1"/>
        </a:solidFill>
        <a:latin typeface="+mn-lt"/>
        <a:ea typeface="+mn-ea"/>
        <a:cs typeface="宋体" charset="-122"/>
      </a:defRPr>
    </a:lvl2pPr>
    <a:lvl3pPr marL="914400" algn="l" rtl="0" eaLnBrk="0" fontAlgn="base" hangingPunct="0">
      <a:spcBef>
        <a:spcPct val="30000"/>
      </a:spcBef>
      <a:spcAft>
        <a:spcPct val="0"/>
      </a:spcAft>
      <a:defRPr sz="1200" kern="1200">
        <a:solidFill>
          <a:schemeClr val="tx1"/>
        </a:solidFill>
        <a:latin typeface="+mn-lt"/>
        <a:ea typeface="+mn-ea"/>
        <a:cs typeface="宋体" charset="-122"/>
      </a:defRPr>
    </a:lvl3pPr>
    <a:lvl4pPr marL="1371600" algn="l" rtl="0" eaLnBrk="0" fontAlgn="base" hangingPunct="0">
      <a:spcBef>
        <a:spcPct val="30000"/>
      </a:spcBef>
      <a:spcAft>
        <a:spcPct val="0"/>
      </a:spcAft>
      <a:defRPr sz="1200" kern="1200">
        <a:solidFill>
          <a:schemeClr val="tx1"/>
        </a:solidFill>
        <a:latin typeface="+mn-lt"/>
        <a:ea typeface="+mn-ea"/>
        <a:cs typeface="宋体" charset="-122"/>
      </a:defRPr>
    </a:lvl4pPr>
    <a:lvl5pPr marL="1828800" algn="l" rtl="0" eaLnBrk="0" fontAlgn="base" hangingPunct="0">
      <a:spcBef>
        <a:spcPct val="30000"/>
      </a:spcBef>
      <a:spcAft>
        <a:spcPct val="0"/>
      </a:spcAft>
      <a:defRPr sz="1200" kern="1200">
        <a:solidFill>
          <a:schemeClr val="tx1"/>
        </a:solidFill>
        <a:latin typeface="+mn-lt"/>
        <a:ea typeface="+mn-ea"/>
        <a:cs typeface="宋体"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宋体" pitchFamily="-65" charset="-122"/>
              </a:defRPr>
            </a:lvl1pPr>
            <a:lvl2pPr marL="22556419" indent="-22556419" eaLnBrk="0" hangingPunct="0">
              <a:defRPr sz="2500">
                <a:solidFill>
                  <a:schemeClr val="tx1"/>
                </a:solidFill>
                <a:latin typeface="Arial" charset="0"/>
                <a:ea typeface="宋体" pitchFamily="-65" charset="-122"/>
              </a:defRPr>
            </a:lvl2pPr>
            <a:lvl3pPr eaLnBrk="0" hangingPunct="0">
              <a:defRPr sz="2500">
                <a:solidFill>
                  <a:schemeClr val="tx1"/>
                </a:solidFill>
                <a:latin typeface="Arial" charset="0"/>
                <a:ea typeface="宋体" pitchFamily="-65" charset="-122"/>
              </a:defRPr>
            </a:lvl3pPr>
            <a:lvl4pPr eaLnBrk="0" hangingPunct="0">
              <a:defRPr sz="2500">
                <a:solidFill>
                  <a:schemeClr val="tx1"/>
                </a:solidFill>
                <a:latin typeface="Arial" charset="0"/>
                <a:ea typeface="宋体" pitchFamily="-65" charset="-122"/>
              </a:defRPr>
            </a:lvl4pPr>
            <a:lvl5pPr eaLnBrk="0" hangingPunct="0">
              <a:defRPr sz="2500">
                <a:solidFill>
                  <a:schemeClr val="tx1"/>
                </a:solidFill>
                <a:latin typeface="Arial" charset="0"/>
                <a:ea typeface="宋体" pitchFamily="-65" charset="-122"/>
              </a:defRPr>
            </a:lvl5pPr>
            <a:lvl6pPr marL="447508" eaLnBrk="0" fontAlgn="base" hangingPunct="0">
              <a:spcBef>
                <a:spcPct val="0"/>
              </a:spcBef>
              <a:spcAft>
                <a:spcPct val="0"/>
              </a:spcAft>
              <a:defRPr sz="2500">
                <a:solidFill>
                  <a:schemeClr val="tx1"/>
                </a:solidFill>
                <a:latin typeface="Arial" charset="0"/>
                <a:ea typeface="宋体" pitchFamily="-65" charset="-122"/>
              </a:defRPr>
            </a:lvl6pPr>
            <a:lvl7pPr marL="895013" eaLnBrk="0" fontAlgn="base" hangingPunct="0">
              <a:spcBef>
                <a:spcPct val="0"/>
              </a:spcBef>
              <a:spcAft>
                <a:spcPct val="0"/>
              </a:spcAft>
              <a:defRPr sz="2500">
                <a:solidFill>
                  <a:schemeClr val="tx1"/>
                </a:solidFill>
                <a:latin typeface="Arial" charset="0"/>
                <a:ea typeface="宋体" pitchFamily="-65" charset="-122"/>
              </a:defRPr>
            </a:lvl7pPr>
            <a:lvl8pPr marL="1342518" eaLnBrk="0" fontAlgn="base" hangingPunct="0">
              <a:spcBef>
                <a:spcPct val="0"/>
              </a:spcBef>
              <a:spcAft>
                <a:spcPct val="0"/>
              </a:spcAft>
              <a:defRPr sz="2500">
                <a:solidFill>
                  <a:schemeClr val="tx1"/>
                </a:solidFill>
                <a:latin typeface="Arial" charset="0"/>
                <a:ea typeface="宋体" pitchFamily="-65" charset="-122"/>
              </a:defRPr>
            </a:lvl8pPr>
            <a:lvl9pPr marL="1790025" eaLnBrk="0" fontAlgn="base" hangingPunct="0">
              <a:spcBef>
                <a:spcPct val="0"/>
              </a:spcBef>
              <a:spcAft>
                <a:spcPct val="0"/>
              </a:spcAft>
              <a:defRPr sz="2500">
                <a:solidFill>
                  <a:schemeClr val="tx1"/>
                </a:solidFill>
                <a:latin typeface="Arial" charset="0"/>
                <a:ea typeface="宋体" pitchFamily="-65" charset="-122"/>
              </a:defRPr>
            </a:lvl9pPr>
          </a:lstStyle>
          <a:p>
            <a:pPr eaLnBrk="1" hangingPunct="1"/>
            <a:fld id="{287723B9-922C-4184-840B-DA0394AE33C0}" type="slidenum">
              <a:rPr lang="zh-CN" altLang="en-US" sz="1000">
                <a:latin typeface="Calibri" pitchFamily="-65" charset="0"/>
              </a:rPr>
              <a:pPr eaLnBrk="1" hangingPunct="1"/>
              <a:t>1</a:t>
            </a:fld>
            <a:endParaRPr lang="zh-CN" altLang="en-US" sz="1000">
              <a:latin typeface="Calibri" pitchFamily="-6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58820-F222-4C34-B5AB-E5B135AF1162}" type="slidenum">
              <a:rPr lang="zh-CN" altLang="en-US"/>
              <a:pPr/>
              <a:t>122</a:t>
            </a:fld>
            <a:endParaRPr lang="en-US" altLang="zh-CN"/>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a:xfrm>
            <a:off x="641192" y="4399955"/>
            <a:ext cx="5129530" cy="4168378"/>
          </a:xfrm>
        </p:spPr>
        <p:txBody>
          <a:bodyPr/>
          <a:lstStyle/>
          <a:p>
            <a:r>
              <a:rPr lang="zh-CN" altLang="en-US">
                <a:cs typeface="Arial" pitchFamily="34" charset="0"/>
              </a:rPr>
              <a:t>利用</a:t>
            </a:r>
            <a:r>
              <a:rPr lang="en-US" altLang="zh-CN">
                <a:cs typeface="Arial" pitchFamily="34" charset="0"/>
              </a:rPr>
              <a:t>TST</a:t>
            </a:r>
            <a:r>
              <a:rPr lang="zh-CN" altLang="en-US">
                <a:cs typeface="Arial" pitchFamily="34" charset="0"/>
              </a:rPr>
              <a:t>进行</a:t>
            </a:r>
            <a:r>
              <a:rPr lang="en-US" altLang="zh-CN">
                <a:cs typeface="Arial" pitchFamily="34" charset="0"/>
              </a:rPr>
              <a:t>KMC</a:t>
            </a:r>
            <a:r>
              <a:rPr lang="zh-CN" altLang="en-US">
                <a:cs typeface="Arial" pitchFamily="34" charset="0"/>
              </a:rPr>
              <a:t>模拟有两个前提条件</a:t>
            </a:r>
            <a:r>
              <a:rPr lang="en-US" altLang="zh-CN">
                <a:cs typeface="Arial" pitchFamily="34" charset="0"/>
              </a:rPr>
              <a:t>: </a:t>
            </a:r>
            <a:r>
              <a:rPr lang="zh-CN" altLang="en-US">
                <a:cs typeface="Arial" pitchFamily="34" charset="0"/>
              </a:rPr>
              <a:t>一是能预先确定所有可能的发生在两个平衡态之间的转变过程</a:t>
            </a:r>
            <a:r>
              <a:rPr lang="en-US" altLang="zh-CN">
                <a:cs typeface="Arial" pitchFamily="34" charset="0"/>
              </a:rPr>
              <a:t>; </a:t>
            </a:r>
            <a:r>
              <a:rPr lang="zh-CN" altLang="en-US">
                <a:cs typeface="Arial" pitchFamily="34" charset="0"/>
              </a:rPr>
              <a:t>二是能够找到各个转变过程对应的能量势垒</a:t>
            </a:r>
            <a:r>
              <a:rPr lang="en-US" altLang="zh-CN">
                <a:cs typeface="Arial" pitchFamily="34" charset="0"/>
              </a:rPr>
              <a:t>.</a:t>
            </a:r>
          </a:p>
          <a:p>
            <a:r>
              <a:rPr lang="zh-CN" altLang="en-US">
                <a:cs typeface="Arial" pitchFamily="34" charset="0"/>
              </a:rPr>
              <a:t>知道了能量势垒</a:t>
            </a:r>
            <a:r>
              <a:rPr lang="en-US" altLang="zh-CN">
                <a:cs typeface="Arial" pitchFamily="34" charset="0"/>
              </a:rPr>
              <a:t>, </a:t>
            </a:r>
            <a:r>
              <a:rPr lang="zh-CN" altLang="en-US">
                <a:cs typeface="Arial" pitchFamily="34" charset="0"/>
              </a:rPr>
              <a:t>根据</a:t>
            </a:r>
            <a:r>
              <a:rPr lang="en-US" altLang="zh-CN">
                <a:cs typeface="Arial" pitchFamily="34" charset="0"/>
              </a:rPr>
              <a:t>TST</a:t>
            </a:r>
            <a:r>
              <a:rPr lang="zh-CN" altLang="en-US">
                <a:cs typeface="Arial" pitchFamily="34" charset="0"/>
              </a:rPr>
              <a:t>就可以求出对应的跃迁速率</a:t>
            </a:r>
            <a:r>
              <a:rPr lang="en-US" altLang="zh-CN">
                <a:cs typeface="Arial" pitchFamily="34" charset="0"/>
              </a:rPr>
              <a:t>k. </a:t>
            </a:r>
            <a:r>
              <a:rPr lang="zh-CN" altLang="en-US">
                <a:cs typeface="Arial" pitchFamily="34" charset="0"/>
              </a:rPr>
              <a:t>从而可以求出从</a:t>
            </a:r>
            <a:r>
              <a:rPr lang="en-US" altLang="zh-CN">
                <a:cs typeface="Arial" pitchFamily="34" charset="0"/>
              </a:rPr>
              <a:t>i</a:t>
            </a:r>
            <a:r>
              <a:rPr lang="zh-CN" altLang="en-US">
                <a:cs typeface="Arial" pitchFamily="34" charset="0"/>
              </a:rPr>
              <a:t>态发生一次跃迁的平均时间</a:t>
            </a:r>
            <a:r>
              <a:rPr lang="en-US" altLang="zh-CN">
                <a:cs typeface="Arial" pitchFamily="34" charset="0"/>
              </a:rPr>
              <a:t>,</a:t>
            </a:r>
            <a:r>
              <a:rPr lang="zh-CN" altLang="en-US">
                <a:cs typeface="Arial" pitchFamily="34" charset="0"/>
              </a:rPr>
              <a:t>和从</a:t>
            </a:r>
            <a:r>
              <a:rPr lang="en-US" altLang="zh-CN">
                <a:cs typeface="Arial" pitchFamily="34" charset="0"/>
              </a:rPr>
              <a:t>i</a:t>
            </a:r>
            <a:r>
              <a:rPr lang="zh-CN" altLang="en-US">
                <a:cs typeface="Arial" pitchFamily="34" charset="0"/>
              </a:rPr>
              <a:t>态向</a:t>
            </a:r>
            <a:r>
              <a:rPr lang="en-US" altLang="zh-CN">
                <a:cs typeface="Arial" pitchFamily="34" charset="0"/>
              </a:rPr>
              <a:t>j</a:t>
            </a:r>
            <a:r>
              <a:rPr lang="zh-CN" altLang="en-US">
                <a:cs typeface="Arial" pitchFamily="34" charset="0"/>
              </a:rPr>
              <a:t>态跃迁的概率</a:t>
            </a:r>
            <a:r>
              <a:rPr lang="en-US" altLang="zh-CN">
                <a:cs typeface="Arial" pitchFamily="34" charset="0"/>
              </a:rPr>
              <a:t>p(i→j). </a:t>
            </a:r>
            <a:r>
              <a:rPr lang="zh-CN" altLang="en-US">
                <a:cs typeface="Arial" pitchFamily="34" charset="0"/>
              </a:rPr>
              <a:t>这两个式子是</a:t>
            </a:r>
            <a:r>
              <a:rPr lang="en-US" altLang="zh-CN">
                <a:cs typeface="Arial" pitchFamily="34" charset="0"/>
              </a:rPr>
              <a:t>KMC</a:t>
            </a:r>
            <a:r>
              <a:rPr lang="zh-CN" altLang="en-US">
                <a:cs typeface="Arial" pitchFamily="34" charset="0"/>
              </a:rPr>
              <a:t>的基础</a:t>
            </a:r>
            <a:r>
              <a:rPr lang="en-US" altLang="zh-CN">
                <a:cs typeface="Arial" pitchFamily="34" charset="0"/>
              </a:rPr>
              <a:t>.</a:t>
            </a:r>
            <a:endParaRPr lang="el-GR" altLang="zh-CN">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4FA38-4ECA-437C-BC0E-80A548A65B62}" type="slidenum">
              <a:rPr lang="zh-CN" altLang="en-US"/>
              <a:pPr/>
              <a:t>123</a:t>
            </a:fld>
            <a:endParaRPr lang="en-US" altLang="zh-CN"/>
          </a:p>
        </p:txBody>
      </p:sp>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a:xfrm>
            <a:off x="641192" y="4399955"/>
            <a:ext cx="5129530" cy="4168378"/>
          </a:xfrm>
        </p:spPr>
        <p:txBody>
          <a:bodyPr/>
          <a:lstStyle/>
          <a:p>
            <a:r>
              <a:rPr lang="en-US" altLang="zh-CN"/>
              <a:t>KMC</a:t>
            </a:r>
            <a:r>
              <a:rPr lang="zh-CN" altLang="en-US"/>
              <a:t>模拟的一般方法</a:t>
            </a:r>
            <a:r>
              <a:rPr lang="en-US" altLang="zh-CN"/>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CD3DE-6580-459C-9553-49DEAE4693A5}" type="slidenum">
              <a:rPr lang="zh-CN" altLang="en-US"/>
              <a:pPr/>
              <a:t>124</a:t>
            </a:fld>
            <a:endParaRPr lang="en-US" altLang="zh-CN"/>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a:xfrm>
            <a:off x="641192" y="4399955"/>
            <a:ext cx="5129530" cy="4168378"/>
          </a:xfrm>
        </p:spPr>
        <p:txBody>
          <a:bodyPr/>
          <a:lstStyle/>
          <a:p>
            <a:r>
              <a:rPr lang="zh-CN" altLang="en-US"/>
              <a:t>理论上说</a:t>
            </a:r>
            <a:r>
              <a:rPr lang="en-US" altLang="zh-CN"/>
              <a:t>MD</a:t>
            </a:r>
            <a:r>
              <a:rPr lang="zh-CN" altLang="en-US"/>
              <a:t>是研究表面生长动力学问题的一种非常直接有效的方法</a:t>
            </a:r>
            <a:r>
              <a:rPr lang="en-US" altLang="zh-CN"/>
              <a:t>. </a:t>
            </a:r>
            <a:r>
              <a:rPr lang="zh-CN" altLang="en-US"/>
              <a:t>它可以从微观上跟踪各个原子的扩散轨迹</a:t>
            </a:r>
            <a:r>
              <a:rPr lang="en-US" altLang="zh-CN"/>
              <a:t>. </a:t>
            </a:r>
            <a:r>
              <a:rPr lang="zh-CN" altLang="en-US"/>
              <a:t>但由于模拟时间尺度非常有限</a:t>
            </a:r>
            <a:r>
              <a:rPr lang="en-US" altLang="zh-CN"/>
              <a:t>, </a:t>
            </a:r>
            <a:r>
              <a:rPr lang="zh-CN" altLang="en-US"/>
              <a:t>而且缺乏经典的原子间作用势的精确描述</a:t>
            </a:r>
            <a:r>
              <a:rPr lang="en-US" altLang="zh-CN"/>
              <a:t>, </a:t>
            </a:r>
            <a:r>
              <a:rPr lang="zh-CN" altLang="en-US"/>
              <a:t>所以直接的经典</a:t>
            </a:r>
            <a:r>
              <a:rPr lang="en-US" altLang="zh-CN"/>
              <a:t>MD</a:t>
            </a:r>
            <a:r>
              <a:rPr lang="zh-CN" altLang="en-US"/>
              <a:t>模拟对一些表面生长问题不适用</a:t>
            </a:r>
            <a:r>
              <a:rPr lang="en-US" altLang="zh-CN"/>
              <a:t>, </a:t>
            </a:r>
            <a:r>
              <a:rPr lang="zh-CN" altLang="en-US"/>
              <a:t>无法模拟出较长时间表面形貌的演化过程</a:t>
            </a:r>
            <a:r>
              <a:rPr lang="en-US" altLang="zh-CN"/>
              <a:t>. KMC</a:t>
            </a:r>
            <a:r>
              <a:rPr lang="zh-CN" altLang="en-US"/>
              <a:t>方法在模拟的时间尺度上有很好的改进</a:t>
            </a:r>
            <a:r>
              <a:rPr lang="en-US" altLang="zh-CN"/>
              <a:t>, </a:t>
            </a:r>
            <a:r>
              <a:rPr lang="zh-CN" altLang="en-US"/>
              <a:t>利用它可以很好的模拟整个生长过程中表面形貌的演化</a:t>
            </a:r>
            <a:r>
              <a:rPr lang="en-US" altLang="zh-CN"/>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1587F-9017-45D4-A7E4-D8B48DD3D527}" type="slidenum">
              <a:rPr lang="zh-CN" altLang="en-US"/>
              <a:pPr/>
              <a:t>125</a:t>
            </a:fld>
            <a:endParaRPr lang="en-US" altLang="zh-CN"/>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a:xfrm>
            <a:off x="641192" y="4399955"/>
            <a:ext cx="5129530" cy="4168378"/>
          </a:xfrm>
        </p:spPr>
        <p:txBody>
          <a:bodyPr/>
          <a:lstStyle/>
          <a:p>
            <a:pPr marL="228600" indent="-228600"/>
            <a:r>
              <a:rPr lang="en-US" altLang="zh-CN"/>
              <a:t>KMC</a:t>
            </a:r>
            <a:r>
              <a:rPr lang="zh-CN" altLang="en-US"/>
              <a:t>运用到表面生长系统通常按如下方式进行</a:t>
            </a:r>
            <a:r>
              <a:rPr lang="en-US" altLang="zh-CN"/>
              <a:t>:</a:t>
            </a:r>
          </a:p>
          <a:p>
            <a:pPr marL="228600" indent="-228600"/>
            <a:r>
              <a:rPr lang="en-US" altLang="zh-CN"/>
              <a:t>1. </a:t>
            </a:r>
            <a:r>
              <a:rPr lang="zh-CN" altLang="en-US"/>
              <a:t>可以在晶格系统中进行</a:t>
            </a:r>
            <a:r>
              <a:rPr lang="en-US" altLang="zh-CN"/>
              <a:t>KMC</a:t>
            </a:r>
            <a:r>
              <a:rPr lang="zh-CN" altLang="en-US"/>
              <a:t>模拟</a:t>
            </a:r>
            <a:r>
              <a:rPr lang="en-US" altLang="zh-CN"/>
              <a:t>, </a:t>
            </a:r>
            <a:r>
              <a:rPr lang="zh-CN" altLang="en-US"/>
              <a:t>即对于系统的每个态</a:t>
            </a:r>
            <a:r>
              <a:rPr lang="en-US" altLang="zh-CN"/>
              <a:t>, </a:t>
            </a:r>
            <a:r>
              <a:rPr lang="zh-CN" altLang="en-US"/>
              <a:t>原子位置可以用理想晶格上的某一点老表征</a:t>
            </a:r>
            <a:r>
              <a:rPr lang="en-US" altLang="zh-CN"/>
              <a:t>.</a:t>
            </a:r>
          </a:p>
          <a:p>
            <a:pPr marL="228600" indent="-228600"/>
            <a:r>
              <a:rPr lang="en-US" altLang="zh-CN"/>
              <a:t>2. </a:t>
            </a:r>
            <a:r>
              <a:rPr lang="zh-CN" altLang="en-US"/>
              <a:t>转变几率是局域的</a:t>
            </a:r>
            <a:r>
              <a:rPr lang="en-US" altLang="zh-CN"/>
              <a:t>, </a:t>
            </a:r>
            <a:r>
              <a:rPr lang="zh-CN" altLang="en-US"/>
              <a:t>即沉积原子的跳步速率仅决定于它的近邻环境</a:t>
            </a:r>
            <a:r>
              <a:rPr lang="en-US" altLang="zh-CN"/>
              <a:t>, </a:t>
            </a:r>
            <a:r>
              <a:rPr lang="zh-CN" altLang="en-US"/>
              <a:t>并且可以算出所有可能的原子扩散过程的扩散速率</a:t>
            </a:r>
            <a:r>
              <a:rPr lang="en-US" altLang="zh-CN"/>
              <a:t>.</a:t>
            </a:r>
          </a:p>
          <a:p>
            <a:pPr marL="228600" indent="-228600"/>
            <a:r>
              <a:rPr lang="en-US" altLang="zh-CN"/>
              <a:t>3. </a:t>
            </a:r>
            <a:r>
              <a:rPr lang="zh-CN" altLang="en-US"/>
              <a:t>每隔一定的时间间隔</a:t>
            </a:r>
            <a:r>
              <a:rPr lang="en-US" altLang="zh-CN"/>
              <a:t>, </a:t>
            </a:r>
            <a:r>
              <a:rPr lang="zh-CN" altLang="en-US"/>
              <a:t>沉积原子随机加入到晶格系统中</a:t>
            </a:r>
            <a:r>
              <a:rPr lang="en-US" altLang="zh-CN"/>
              <a:t>. </a:t>
            </a:r>
            <a:r>
              <a:rPr lang="zh-CN" altLang="en-US"/>
              <a:t>时间间隔由沉积速率决定</a:t>
            </a:r>
            <a:r>
              <a:rPr lang="en-US" altLang="zh-CN"/>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98979-6ECB-4A04-B54B-5B6F161DD4D5}" type="slidenum">
              <a:rPr lang="zh-CN" altLang="en-US"/>
              <a:pPr/>
              <a:t>127</a:t>
            </a:fld>
            <a:endParaRPr lang="en-US" altLang="zh-CN"/>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a:xfrm>
            <a:off x="641192" y="4399955"/>
            <a:ext cx="5129530" cy="4168378"/>
          </a:xfrm>
        </p:spPr>
        <p:txBody>
          <a:bodyPr/>
          <a:lstStyle/>
          <a:p>
            <a:pPr marL="228600" indent="-228600"/>
            <a:r>
              <a:rPr lang="en-US" altLang="zh-CN"/>
              <a:t>KMC</a:t>
            </a:r>
            <a:r>
              <a:rPr lang="zh-CN" altLang="en-US"/>
              <a:t>运用到表面生长系统通常按如下方式进行</a:t>
            </a:r>
            <a:r>
              <a:rPr lang="en-US" altLang="zh-CN"/>
              <a:t>:</a:t>
            </a:r>
          </a:p>
          <a:p>
            <a:pPr marL="228600" indent="-228600"/>
            <a:r>
              <a:rPr lang="en-US" altLang="zh-CN"/>
              <a:t>1. </a:t>
            </a:r>
            <a:r>
              <a:rPr lang="zh-CN" altLang="en-US"/>
              <a:t>可以在晶格系统中进行</a:t>
            </a:r>
            <a:r>
              <a:rPr lang="en-US" altLang="zh-CN"/>
              <a:t>KMC</a:t>
            </a:r>
            <a:r>
              <a:rPr lang="zh-CN" altLang="en-US"/>
              <a:t>模拟</a:t>
            </a:r>
            <a:r>
              <a:rPr lang="en-US" altLang="zh-CN"/>
              <a:t>, </a:t>
            </a:r>
            <a:r>
              <a:rPr lang="zh-CN" altLang="en-US"/>
              <a:t>即对于系统的每个态</a:t>
            </a:r>
            <a:r>
              <a:rPr lang="en-US" altLang="zh-CN"/>
              <a:t>, </a:t>
            </a:r>
            <a:r>
              <a:rPr lang="zh-CN" altLang="en-US"/>
              <a:t>原子位置可以用理想晶格上的某一点老表征</a:t>
            </a:r>
            <a:r>
              <a:rPr lang="en-US" altLang="zh-CN"/>
              <a:t>.</a:t>
            </a:r>
          </a:p>
          <a:p>
            <a:pPr marL="228600" indent="-228600"/>
            <a:r>
              <a:rPr lang="en-US" altLang="zh-CN"/>
              <a:t>2. </a:t>
            </a:r>
            <a:r>
              <a:rPr lang="zh-CN" altLang="en-US"/>
              <a:t>转变几率是局域的</a:t>
            </a:r>
            <a:r>
              <a:rPr lang="en-US" altLang="zh-CN"/>
              <a:t>, </a:t>
            </a:r>
            <a:r>
              <a:rPr lang="zh-CN" altLang="en-US"/>
              <a:t>即沉积原子的跳步速率仅决定于它的近邻环境</a:t>
            </a:r>
            <a:r>
              <a:rPr lang="en-US" altLang="zh-CN"/>
              <a:t>, </a:t>
            </a:r>
            <a:r>
              <a:rPr lang="zh-CN" altLang="en-US"/>
              <a:t>并且可以算出所有可能的原子扩散过程的扩散速率</a:t>
            </a:r>
            <a:r>
              <a:rPr lang="en-US" altLang="zh-CN"/>
              <a:t>.</a:t>
            </a:r>
          </a:p>
          <a:p>
            <a:pPr marL="228600" indent="-228600"/>
            <a:r>
              <a:rPr lang="en-US" altLang="zh-CN"/>
              <a:t>3. </a:t>
            </a:r>
            <a:r>
              <a:rPr lang="zh-CN" altLang="en-US"/>
              <a:t>每隔一定的时间间隔</a:t>
            </a:r>
            <a:r>
              <a:rPr lang="en-US" altLang="zh-CN"/>
              <a:t>, </a:t>
            </a:r>
            <a:r>
              <a:rPr lang="zh-CN" altLang="en-US"/>
              <a:t>沉积原子随机加入到晶格系统中</a:t>
            </a:r>
            <a:r>
              <a:rPr lang="en-US" altLang="zh-CN"/>
              <a:t>. </a:t>
            </a:r>
            <a:r>
              <a:rPr lang="zh-CN" altLang="en-US"/>
              <a:t>时间间隔由沉积速率决定</a:t>
            </a:r>
            <a:r>
              <a:rPr lang="en-US" altLang="zh-CN"/>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9ED57-82F2-4333-9BCB-AB0BEA94CBAD}" type="slidenum">
              <a:rPr lang="zh-CN" altLang="en-US"/>
              <a:pPr/>
              <a:t>11</a:t>
            </a:fld>
            <a:endParaRPr lang="en-US" altLang="zh-CN"/>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zh-CN" altLang="en-US" dirty="0"/>
              <a:t>这个图左边的框架讲的是前面的工作，给出系统的稳态结构（电子和晶格）。在研究动态问题时，系统从一个稳态向另一个稳态变化，就要引入一个力，这就是图上右边的框架所讨论的。引入力场</a:t>
            </a:r>
            <a:r>
              <a:rPr lang="en-US" altLang="zh-CN" dirty="0"/>
              <a:t>,</a:t>
            </a:r>
            <a:r>
              <a:rPr lang="zh-CN" altLang="en-US" dirty="0"/>
              <a:t>使每个原子坐标</a:t>
            </a:r>
            <a:r>
              <a:rPr lang="en-US" altLang="zh-CN" dirty="0"/>
              <a:t>R + </a:t>
            </a:r>
            <a:r>
              <a:rPr lang="zh-CN" altLang="en-US" dirty="0"/>
              <a:t>小位移。</a:t>
            </a:r>
            <a:r>
              <a:rPr lang="en-US" altLang="zh-CN" dirty="0"/>
              <a:t> </a:t>
            </a:r>
            <a:r>
              <a:rPr lang="zh-CN" altLang="en-US" dirty="0"/>
              <a:t>当所有位子最后受力为</a:t>
            </a:r>
            <a:r>
              <a:rPr lang="en-US" altLang="zh-CN" dirty="0"/>
              <a:t>0</a:t>
            </a:r>
            <a:r>
              <a:rPr lang="zh-CN" altLang="en-US" dirty="0"/>
              <a:t>时</a:t>
            </a:r>
            <a:r>
              <a:rPr lang="en-US" altLang="zh-CN" dirty="0"/>
              <a:t>,</a:t>
            </a:r>
            <a:r>
              <a:rPr lang="zh-CN" altLang="en-US" dirty="0"/>
              <a:t>计算完成</a:t>
            </a:r>
            <a:r>
              <a:rPr lang="en-US" altLang="zh-CN"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Von </a:t>
            </a:r>
            <a:r>
              <a:rPr lang="en-US" altLang="zh-CN" dirty="0" err="1" smtClean="0"/>
              <a:t>Neumann@Los</a:t>
            </a:r>
            <a:r>
              <a:rPr lang="en-US" altLang="zh-CN" dirty="0" smtClean="0"/>
              <a:t> Alamos NL</a:t>
            </a:r>
            <a:r>
              <a:rPr lang="zh-CN" altLang="en-US" dirty="0" smtClean="0"/>
              <a:t>；最后还是用到了中子链式反应的模拟上，模拟中子的寿命等。</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8E122DD6-8873-4AD7-A0BB-DECF04632B58}" type="slidenum">
              <a:rPr lang="zh-CN" altLang="en-US" smtClean="0"/>
              <a:pPr/>
              <a:t>70</a:t>
            </a:fld>
            <a:endParaRPr lang="zh-CN" altLang="en-US"/>
          </a:p>
        </p:txBody>
      </p:sp>
    </p:spTree>
    <p:extLst>
      <p:ext uri="{BB962C8B-B14F-4D97-AF65-F5344CB8AC3E}">
        <p14:creationId xmlns:p14="http://schemas.microsoft.com/office/powerpoint/2010/main" val="137397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smtClean="0">
                <a:ea typeface="宋体" charset="-122"/>
              </a:rPr>
              <a:t>“The code that was to become the famous Monte Carlo method of calculation originated from a synthesis of insights that Metropolis brought to more general applications in collaboration with Stanislaw </a:t>
            </a:r>
            <a:r>
              <a:rPr lang="en-US" altLang="zh-CN" dirty="0" err="1" smtClean="0">
                <a:ea typeface="宋体" charset="-122"/>
              </a:rPr>
              <a:t>Ulam</a:t>
            </a:r>
            <a:r>
              <a:rPr lang="en-US" altLang="zh-CN" dirty="0" smtClean="0">
                <a:ea typeface="宋体" charset="-122"/>
              </a:rPr>
              <a:t> in 1949. A team headed by Metropolis, which included Anthony </a:t>
            </a:r>
            <a:r>
              <a:rPr lang="en-US" altLang="zh-CN" dirty="0" err="1" smtClean="0">
                <a:ea typeface="宋体" charset="-122"/>
              </a:rPr>
              <a:t>Turkevich</a:t>
            </a:r>
            <a:r>
              <a:rPr lang="en-US" altLang="zh-CN" dirty="0" smtClean="0">
                <a:ea typeface="宋体" charset="-122"/>
              </a:rPr>
              <a:t> from Chicago, carried out the first actual Monte Carlo calculations on the ENIAC in 1948. Metropolis attributes the germ of this statistical method to Enrico Fermi, who had used such ideas some 15 years earlier. The Monte Carlo method, with its seemingly limitless potential for development to all areas of science and economic activities, continues to find new applications”</a:t>
            </a:r>
          </a:p>
          <a:p>
            <a:pPr eaLnBrk="1" hangingPunct="1"/>
            <a:endParaRPr lang="en-US" altLang="zh-CN" dirty="0" smtClean="0">
              <a:ea typeface="宋体" charset="-122"/>
            </a:endParaRPr>
          </a:p>
          <a:p>
            <a:pPr eaLnBrk="1" hangingPunct="1"/>
            <a:r>
              <a:rPr lang="en-US" altLang="zh-CN" dirty="0" smtClean="0">
                <a:ea typeface="宋体" charset="-122"/>
              </a:rPr>
              <a:t>From “Physics Today” Oct 2000, </a:t>
            </a:r>
            <a:r>
              <a:rPr lang="en-US" altLang="zh-CN" dirty="0" err="1" smtClean="0">
                <a:ea typeface="宋体" charset="-122"/>
              </a:rPr>
              <a:t>Vol</a:t>
            </a:r>
            <a:r>
              <a:rPr lang="en-US" altLang="zh-CN" dirty="0" smtClean="0">
                <a:ea typeface="宋体" charset="-122"/>
              </a:rPr>
              <a:t> 53, No. 10., see also http://www.aip.org/pt/vol-53/iss-10/p100.html.</a:t>
            </a:r>
          </a:p>
          <a:p>
            <a:endParaRPr lang="zh-CN" altLang="en-US" dirty="0"/>
          </a:p>
        </p:txBody>
      </p:sp>
      <p:sp>
        <p:nvSpPr>
          <p:cNvPr id="4" name="Slide Number Placeholder 3"/>
          <p:cNvSpPr>
            <a:spLocks noGrp="1"/>
          </p:cNvSpPr>
          <p:nvPr>
            <p:ph type="sldNum" sz="quarter" idx="10"/>
          </p:nvPr>
        </p:nvSpPr>
        <p:spPr/>
        <p:txBody>
          <a:bodyPr/>
          <a:lstStyle/>
          <a:p>
            <a:fld id="{8E122DD6-8873-4AD7-A0BB-DECF04632B58}" type="slidenum">
              <a:rPr lang="zh-CN" altLang="en-US" smtClean="0"/>
              <a:pPr/>
              <a:t>71</a:t>
            </a:fld>
            <a:endParaRPr lang="zh-CN" altLang="en-US"/>
          </a:p>
        </p:txBody>
      </p:sp>
    </p:spTree>
    <p:extLst>
      <p:ext uri="{BB962C8B-B14F-4D97-AF65-F5344CB8AC3E}">
        <p14:creationId xmlns:p14="http://schemas.microsoft.com/office/powerpoint/2010/main" val="78419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8" indent="-457138">
              <a:spcBef>
                <a:spcPct val="20000"/>
              </a:spcBef>
              <a:buFont typeface="Math1" pitchFamily="2" charset="2"/>
              <a:buChar char="&gt;"/>
            </a:pPr>
            <a:r>
              <a:rPr lang="zh-CN" altLang="en-US" dirty="0" smtClean="0">
                <a:latin typeface="楷体_GB2312" pitchFamily="49" charset="-122"/>
              </a:rPr>
              <a:t>蒙特卡罗方法的误差为概率误差，这与其他数值计算方法是有区别的。</a:t>
            </a:r>
          </a:p>
          <a:p>
            <a:pPr marL="457138" indent="-457138">
              <a:spcBef>
                <a:spcPct val="20000"/>
              </a:spcBef>
              <a:buFont typeface="Math1" pitchFamily="2" charset="2"/>
              <a:buChar char="&gt;"/>
            </a:pPr>
            <a:r>
              <a:rPr lang="zh-CN" altLang="en-US" dirty="0" smtClean="0">
                <a:latin typeface="楷体_GB2312" pitchFamily="49" charset="-122"/>
              </a:rPr>
              <a:t>误差中的均方差</a:t>
            </a:r>
            <a:r>
              <a:rPr lang="en-US" altLang="zh-CN" dirty="0" smtClean="0">
                <a:latin typeface="楷体_GB2312" pitchFamily="49" charset="-122"/>
              </a:rPr>
              <a:t>σ</a:t>
            </a:r>
            <a:r>
              <a:rPr lang="zh-CN" altLang="en-US" dirty="0" smtClean="0">
                <a:latin typeface="楷体_GB2312" pitchFamily="49" charset="-122"/>
              </a:rPr>
              <a:t>是未知的，必须使用其估计值来代替，在计算所求量的同时，可计算出估计值。</a:t>
            </a:r>
            <a:r>
              <a:rPr lang="zh-CN" altLang="en-US" b="1" dirty="0" smtClean="0">
                <a:latin typeface="华文新魏" pitchFamily="2" charset="-122"/>
                <a:ea typeface="华文新魏" pitchFamily="2" charset="-122"/>
              </a:rPr>
              <a:t> </a:t>
            </a:r>
          </a:p>
          <a:p>
            <a:endParaRPr lang="zh-CN" altLang="en-US" dirty="0"/>
          </a:p>
        </p:txBody>
      </p:sp>
      <p:sp>
        <p:nvSpPr>
          <p:cNvPr id="4" name="Slide Number Placeholder 3"/>
          <p:cNvSpPr>
            <a:spLocks noGrp="1"/>
          </p:cNvSpPr>
          <p:nvPr>
            <p:ph type="sldNum" sz="quarter" idx="10"/>
          </p:nvPr>
        </p:nvSpPr>
        <p:spPr/>
        <p:txBody>
          <a:bodyPr/>
          <a:lstStyle/>
          <a:p>
            <a:fld id="{8E122DD6-8873-4AD7-A0BB-DECF04632B58}" type="slidenum">
              <a:rPr lang="zh-CN" altLang="en-US" smtClean="0"/>
              <a:pPr/>
              <a:t>77</a:t>
            </a:fld>
            <a:endParaRPr lang="zh-CN" altLang="en-US"/>
          </a:p>
        </p:txBody>
      </p:sp>
    </p:spTree>
    <p:extLst>
      <p:ext uri="{BB962C8B-B14F-4D97-AF65-F5344CB8AC3E}">
        <p14:creationId xmlns:p14="http://schemas.microsoft.com/office/powerpoint/2010/main" val="418461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8BCCA-77A5-43A2-81DE-13F674B778BC}" type="slidenum">
              <a:rPr lang="en-US" altLang="zh-CN"/>
              <a:pPr/>
              <a:t>81</a:t>
            </a:fld>
            <a:endParaRPr lang="en-US" altLang="zh-CN"/>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854540" y="4399489"/>
            <a:ext cx="4702834" cy="4168163"/>
          </a:xfrm>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35451-8143-4DD5-864A-139786FE9A50}" type="slidenum">
              <a:rPr lang="zh-CN" altLang="en-US"/>
              <a:pPr/>
              <a:t>119</a:t>
            </a:fld>
            <a:endParaRPr lang="en-US" altLang="zh-CN"/>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a:xfrm>
            <a:off x="641192" y="4399955"/>
            <a:ext cx="5129530" cy="4168378"/>
          </a:xfrm>
        </p:spPr>
        <p:txBody>
          <a:bodyPr/>
          <a:lstStyle/>
          <a:p>
            <a:r>
              <a:rPr lang="en-US" altLang="zh-CN"/>
              <a:t>In most cases, the formation of nanostructures are controlled by kinetics.</a:t>
            </a:r>
          </a:p>
          <a:p>
            <a:r>
              <a:rPr lang="en-US" altLang="zh-CN"/>
              <a:t>This table shows the time scale and space scale for various methods.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C3CBB-2044-4FD8-8DE2-9DFA6A21E6C6}" type="slidenum">
              <a:rPr lang="zh-CN" altLang="en-US"/>
              <a:pPr/>
              <a:t>120</a:t>
            </a:fld>
            <a:endParaRPr lang="en-US" altLang="zh-CN"/>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a:xfrm>
            <a:off x="641192" y="4399955"/>
            <a:ext cx="5129530" cy="4168378"/>
          </a:xfrm>
        </p:spPr>
        <p:txBody>
          <a:bodyPr/>
          <a:lstStyle/>
          <a:p>
            <a:r>
              <a:rPr lang="en-US" altLang="zh-CN"/>
              <a:t>TST(</a:t>
            </a:r>
            <a:r>
              <a:rPr lang="zh-CN" altLang="en-US"/>
              <a:t>过渡态理论</a:t>
            </a:r>
            <a:r>
              <a:rPr lang="en-US" altLang="zh-CN"/>
              <a:t>): </a:t>
            </a:r>
            <a:r>
              <a:rPr lang="zh-CN" altLang="en-US"/>
              <a:t>估算跃迁几率的一种有效方法</a:t>
            </a:r>
            <a:r>
              <a:rPr lang="en-US" altLang="zh-CN"/>
              <a:t>.</a:t>
            </a:r>
          </a:p>
          <a:p>
            <a:r>
              <a:rPr lang="zh-CN" altLang="en-US"/>
              <a:t>系统从一个态跃迁到另一个态看成是势能面上从一个极小值的坑跳到到另一个极小值的坑</a:t>
            </a:r>
            <a:r>
              <a:rPr lang="en-US" altLang="zh-CN"/>
              <a:t>. </a:t>
            </a:r>
            <a:r>
              <a:rPr lang="zh-CN" altLang="en-US"/>
              <a:t>跃迁速率看作是通过两个态之间的分割面的一个流</a:t>
            </a:r>
            <a:r>
              <a:rPr lang="en-US" altLang="zh-CN"/>
              <a:t>. </a:t>
            </a:r>
            <a:r>
              <a:rPr lang="zh-CN" altLang="en-US"/>
              <a:t>每一个穿过分割面的过程对应于状态之间的转变过程</a:t>
            </a:r>
            <a:r>
              <a:rPr lang="en-US" altLang="zh-CN"/>
              <a:t>, </a:t>
            </a:r>
            <a:r>
              <a:rPr lang="zh-CN" altLang="en-US"/>
              <a:t>而且转变以后系统就失去记忆</a:t>
            </a:r>
            <a:r>
              <a:rPr lang="en-US" altLang="zh-CN"/>
              <a:t>, </a:t>
            </a:r>
            <a:r>
              <a:rPr lang="zh-CN" altLang="en-US"/>
              <a:t>即两个连续的转变过程之间没有关联</a:t>
            </a:r>
            <a:r>
              <a:rPr lang="en-US" altLang="zh-CN"/>
              <a:t>.</a:t>
            </a:r>
          </a:p>
          <a:p>
            <a:r>
              <a:rPr lang="zh-CN" altLang="en-US"/>
              <a:t>分割面代表转变过程的瓶颈</a:t>
            </a:r>
            <a:r>
              <a:rPr lang="en-US" altLang="zh-CN"/>
              <a:t>, </a:t>
            </a:r>
            <a:r>
              <a:rPr lang="zh-CN" altLang="en-US"/>
              <a:t>反应路径值穿过分割面一次</a:t>
            </a:r>
            <a:r>
              <a:rPr lang="en-US" altLang="zh-CN"/>
              <a:t>.</a:t>
            </a:r>
          </a:p>
          <a:p>
            <a:r>
              <a:rPr lang="en-US" altLang="zh-CN"/>
              <a:t>TST</a:t>
            </a:r>
            <a:r>
              <a:rPr lang="zh-CN" altLang="en-US"/>
              <a:t>还假设跃迁速率很小使得反应过程中保持</a:t>
            </a:r>
            <a:r>
              <a:rPr lang="en-US" altLang="zh-CN"/>
              <a:t>Boltzmann</a:t>
            </a:r>
            <a:r>
              <a:rPr lang="zh-CN" altLang="en-US"/>
              <a:t>分布</a:t>
            </a:r>
            <a:r>
              <a:rPr lang="en-US" altLang="zh-CN"/>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66CB-B047-44D4-A41E-1F2C6B2F16FE}" type="slidenum">
              <a:rPr lang="zh-CN" altLang="en-US"/>
              <a:pPr/>
              <a:t>121</a:t>
            </a:fld>
            <a:endParaRPr lang="en-US" altLang="zh-CN"/>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a:xfrm>
            <a:off x="641192" y="4399955"/>
            <a:ext cx="5129530" cy="4168378"/>
          </a:xfrm>
        </p:spPr>
        <p:txBody>
          <a:bodyPr/>
          <a:lstStyle/>
          <a:p>
            <a:r>
              <a:rPr lang="zh-CN" altLang="en-US"/>
              <a:t>对</a:t>
            </a:r>
            <a:r>
              <a:rPr lang="en-US" altLang="zh-CN"/>
              <a:t>TST</a:t>
            </a:r>
            <a:r>
              <a:rPr lang="zh-CN" altLang="en-US"/>
              <a:t>的一种常用近似是简谐</a:t>
            </a:r>
            <a:r>
              <a:rPr lang="en-US" altLang="zh-CN"/>
              <a:t>(Harmonic)</a:t>
            </a:r>
            <a:r>
              <a:rPr lang="zh-CN" altLang="en-US"/>
              <a:t>近似的过渡态理论</a:t>
            </a:r>
            <a:r>
              <a:rPr lang="en-US" altLang="zh-CN"/>
              <a:t>(hTST), </a:t>
            </a:r>
            <a:r>
              <a:rPr lang="zh-CN" altLang="en-US"/>
              <a:t>即在一个极小值附近的势能面可以近似为简谐势</a:t>
            </a:r>
            <a:r>
              <a:rPr lang="en-US" altLang="zh-CN"/>
              <a:t>.</a:t>
            </a:r>
          </a:p>
          <a:p>
            <a:r>
              <a:rPr lang="en-US" altLang="zh-CN" sz="1000">
                <a:cs typeface="Arial" pitchFamily="34" charset="0"/>
              </a:rPr>
              <a:t>E</a:t>
            </a:r>
            <a:r>
              <a:rPr lang="zh-CN" altLang="en-US" sz="1000">
                <a:cs typeface="Arial" pitchFamily="34" charset="0"/>
              </a:rPr>
              <a:t>是反应的激活能</a:t>
            </a:r>
            <a:r>
              <a:rPr lang="en-US" altLang="zh-CN" sz="1000">
                <a:cs typeface="Arial" pitchFamily="34" charset="0"/>
              </a:rPr>
              <a:t>, </a:t>
            </a:r>
            <a:r>
              <a:rPr lang="zh-CN" altLang="en-US" sz="1000">
                <a:cs typeface="Arial" pitchFamily="34" charset="0"/>
              </a:rPr>
              <a:t>也就是通过分割面时系统能量与初始能量的差值</a:t>
            </a:r>
            <a:r>
              <a:rPr lang="en-US" altLang="zh-CN" sz="1000">
                <a:cs typeface="Arial" pitchFamily="34" charset="0"/>
              </a:rPr>
              <a:t>. </a:t>
            </a:r>
            <a:r>
              <a:rPr lang="zh-CN" altLang="en-US" sz="1000">
                <a:cs typeface="Arial" pitchFamily="34" charset="0"/>
              </a:rPr>
              <a:t>分割面的选取应该使转变过程的激活能最小</a:t>
            </a:r>
            <a:r>
              <a:rPr lang="en-US" altLang="zh-CN" sz="1000">
                <a:cs typeface="Arial" pitchFamily="34" charset="0"/>
              </a:rPr>
              <a:t>, </a:t>
            </a:r>
            <a:r>
              <a:rPr lang="zh-CN" altLang="en-US" sz="1000">
                <a:cs typeface="Arial" pitchFamily="34" charset="0"/>
              </a:rPr>
              <a:t>也就是说分割面应该通过势能面上两个状态之间的鞍点</a:t>
            </a:r>
            <a:r>
              <a:rPr lang="en-US" altLang="zh-CN" sz="1000">
                <a:cs typeface="Arial" pitchFamily="34" charset="0"/>
              </a:rPr>
              <a:t>. </a:t>
            </a:r>
            <a:r>
              <a:rPr lang="zh-CN" altLang="en-US" sz="1000">
                <a:cs typeface="Arial" pitchFamily="34" charset="0"/>
              </a:rPr>
              <a:t>只有鞍点的位置确定好了才能保证</a:t>
            </a:r>
            <a:r>
              <a:rPr lang="en-US" altLang="zh-CN" sz="1000">
                <a:cs typeface="Arial" pitchFamily="34" charset="0"/>
              </a:rPr>
              <a:t>TST</a:t>
            </a:r>
            <a:r>
              <a:rPr lang="zh-CN" altLang="en-US" sz="1000">
                <a:cs typeface="Arial" pitchFamily="34" charset="0"/>
              </a:rPr>
              <a:t>的有效性</a:t>
            </a:r>
            <a:r>
              <a:rPr lang="en-US" altLang="zh-CN" sz="1000">
                <a:cs typeface="Arial" pitchFamily="34"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1AD6FD67-6890-4143-88D2-90753C1E8420}" type="datetime1">
              <a:rPr lang="zh-CN" altLang="en-US" smtClean="0"/>
              <a:t>2012/11/9</a:t>
            </a:fld>
            <a:endParaRPr lang="zh-CN" altLang="en-US"/>
          </a:p>
        </p:txBody>
      </p:sp>
      <p:sp>
        <p:nvSpPr>
          <p:cNvPr id="5" name="Footer Placeholder 4"/>
          <p:cNvSpPr>
            <a:spLocks noGrp="1"/>
          </p:cNvSpPr>
          <p:nvPr>
            <p:ph type="ftr" sz="quarter" idx="11"/>
          </p:nvPr>
        </p:nvSpPr>
        <p:spPr/>
        <p:txBody>
          <a:bodyPr/>
          <a:lstStyle/>
          <a:p>
            <a:r>
              <a:rPr lang="en-US" altLang="zh-CN" smtClean="0"/>
              <a:t>PKU·  Beijing · Fall. 2012</a:t>
            </a:r>
            <a:endParaRPr lang="zh-CN" altLang="en-US" dirty="0"/>
          </a:p>
        </p:txBody>
      </p:sp>
      <p:sp>
        <p:nvSpPr>
          <p:cNvPr id="6" name="Slide Number Placeholder 5"/>
          <p:cNvSpPr>
            <a:spLocks noGrp="1"/>
          </p:cNvSpPr>
          <p:nvPr>
            <p:ph type="sldNum" sz="quarter" idx="12"/>
          </p:nvPr>
        </p:nvSpPr>
        <p:spPr/>
        <p:txBody>
          <a:bodyPr/>
          <a:lstStyle/>
          <a:p>
            <a:fld id="{38994489-C6F3-49DC-B51E-5CB00108ABCE}" type="slidenum">
              <a:rPr lang="zh-CN" altLang="en-US" smtClean="0"/>
              <a:pPr/>
              <a:t>‹#›</a:t>
            </a:fld>
            <a:endParaRPr lang="zh-CN" altLang="en-US"/>
          </a:p>
        </p:txBody>
      </p:sp>
    </p:spTree>
    <p:extLst>
      <p:ext uri="{BB962C8B-B14F-4D97-AF65-F5344CB8AC3E}">
        <p14:creationId xmlns:p14="http://schemas.microsoft.com/office/powerpoint/2010/main" val="76285316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2076EB6-2AF3-4933-8A2E-9C50ECFDD6E3}" type="datetime1">
              <a:rPr lang="zh-CN" altLang="en-US" smtClean="0"/>
              <a:t>2012/11/9</a:t>
            </a:fld>
            <a:endParaRPr lang="zh-CN" altLang="en-US"/>
          </a:p>
        </p:txBody>
      </p:sp>
      <p:sp>
        <p:nvSpPr>
          <p:cNvPr id="5" name="Footer Placeholder 4"/>
          <p:cNvSpPr>
            <a:spLocks noGrp="1"/>
          </p:cNvSpPr>
          <p:nvPr>
            <p:ph type="ftr" sz="quarter" idx="11"/>
          </p:nvPr>
        </p:nvSpPr>
        <p:spPr/>
        <p:txBody>
          <a:bodyPr/>
          <a:lstStyle/>
          <a:p>
            <a:r>
              <a:rPr lang="en-US" altLang="zh-CN" smtClean="0"/>
              <a:t>PKU·  Beijing · Fall. 2012</a:t>
            </a:r>
            <a:endParaRPr lang="zh-CN" altLang="en-US" dirty="0"/>
          </a:p>
        </p:txBody>
      </p:sp>
      <p:sp>
        <p:nvSpPr>
          <p:cNvPr id="6" name="Slide Number Placeholder 5"/>
          <p:cNvSpPr>
            <a:spLocks noGrp="1"/>
          </p:cNvSpPr>
          <p:nvPr>
            <p:ph type="sldNum" sz="quarter" idx="12"/>
          </p:nvPr>
        </p:nvSpPr>
        <p:spPr/>
        <p:txBody>
          <a:bodyPr/>
          <a:lstStyle/>
          <a:p>
            <a:fld id="{751B0B83-5856-489A-8687-C2F81E767E18}" type="slidenum">
              <a:rPr lang="zh-CN" altLang="en-US" smtClean="0"/>
              <a:pPr/>
              <a:t>‹#›</a:t>
            </a:fld>
            <a:endParaRPr lang="zh-CN" altLang="en-US"/>
          </a:p>
        </p:txBody>
      </p:sp>
    </p:spTree>
    <p:extLst>
      <p:ext uri="{BB962C8B-B14F-4D97-AF65-F5344CB8AC3E}">
        <p14:creationId xmlns:p14="http://schemas.microsoft.com/office/powerpoint/2010/main" val="295200436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CADA7BF-B42B-4D8C-A165-9F94AA452DBF}" type="datetime1">
              <a:rPr lang="zh-CN" altLang="en-US" smtClean="0"/>
              <a:t>2012/11/9</a:t>
            </a:fld>
            <a:endParaRPr lang="zh-CN" altLang="en-US"/>
          </a:p>
        </p:txBody>
      </p:sp>
      <p:sp>
        <p:nvSpPr>
          <p:cNvPr id="5" name="Footer Placeholder 4"/>
          <p:cNvSpPr>
            <a:spLocks noGrp="1"/>
          </p:cNvSpPr>
          <p:nvPr>
            <p:ph type="ftr" sz="quarter" idx="11"/>
          </p:nvPr>
        </p:nvSpPr>
        <p:spPr/>
        <p:txBody>
          <a:bodyPr/>
          <a:lstStyle/>
          <a:p>
            <a:r>
              <a:rPr lang="en-US" altLang="zh-CN" smtClean="0"/>
              <a:t>PKU·  Beijing · Fall. 2012</a:t>
            </a:r>
            <a:endParaRPr lang="zh-CN" altLang="en-US" dirty="0"/>
          </a:p>
        </p:txBody>
      </p:sp>
      <p:sp>
        <p:nvSpPr>
          <p:cNvPr id="6" name="Slide Number Placeholder 5"/>
          <p:cNvSpPr>
            <a:spLocks noGrp="1"/>
          </p:cNvSpPr>
          <p:nvPr>
            <p:ph type="sldNum" sz="quarter" idx="12"/>
          </p:nvPr>
        </p:nvSpPr>
        <p:spPr/>
        <p:txBody>
          <a:bodyPr/>
          <a:lstStyle/>
          <a:p>
            <a:fld id="{02A090F8-E194-4F15-9841-6F669684E1E5}" type="slidenum">
              <a:rPr lang="zh-CN" altLang="en-US" smtClean="0"/>
              <a:pPr/>
              <a:t>‹#›</a:t>
            </a:fld>
            <a:endParaRPr lang="zh-CN" altLang="en-US"/>
          </a:p>
        </p:txBody>
      </p:sp>
    </p:spTree>
    <p:extLst>
      <p:ext uri="{BB962C8B-B14F-4D97-AF65-F5344CB8AC3E}">
        <p14:creationId xmlns:p14="http://schemas.microsoft.com/office/powerpoint/2010/main" val="303505648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052513"/>
            <a:ext cx="4038600" cy="50736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052513"/>
            <a:ext cx="4038600" cy="50736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C191ED1C-3747-4821-92CE-F2EF27AC656C}" type="datetime1">
              <a:rPr lang="zh-CN" altLang="en-US" smtClean="0"/>
              <a:t>2012/11/9</a:t>
            </a:fld>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zh-CN" smtClean="0"/>
              <a:t>PKU·  Beijing · Fall. 2012</a:t>
            </a: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50F8583-23D3-4586-B01D-22C0CFA9D7CF}" type="slidenum">
              <a:rPr lang="en-US" altLang="zh-CN"/>
              <a:pPr/>
              <a:t>‹#›</a:t>
            </a:fld>
            <a:endParaRPr lang="en-US" altLang="zh-CN"/>
          </a:p>
        </p:txBody>
      </p:sp>
    </p:spTree>
    <p:extLst>
      <p:ext uri="{BB962C8B-B14F-4D97-AF65-F5344CB8AC3E}">
        <p14:creationId xmlns:p14="http://schemas.microsoft.com/office/powerpoint/2010/main" val="363919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052513"/>
            <a:ext cx="4038600" cy="50736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4648200" y="1052513"/>
            <a:ext cx="4038600" cy="246062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4648200" y="3665538"/>
            <a:ext cx="4038600" cy="246062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038D460-02B4-4B04-840B-5879C0CE034C}" type="datetime1">
              <a:rPr lang="zh-CN" altLang="en-US" smtClean="0"/>
              <a:t>2012/11/9</a:t>
            </a:fld>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zh-CN" smtClean="0"/>
              <a:t>PKU·  Beijing · Fall. 2012</a:t>
            </a:r>
            <a:endParaRPr lang="en-US" altLang="zh-C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9DD14C1-47E0-4F8E-B159-EAD8FAFC4006}" type="slidenum">
              <a:rPr lang="en-US" altLang="zh-CN"/>
              <a:pPr/>
              <a:t>‹#›</a:t>
            </a:fld>
            <a:endParaRPr lang="en-US" altLang="zh-CN"/>
          </a:p>
        </p:txBody>
      </p:sp>
    </p:spTree>
    <p:extLst>
      <p:ext uri="{BB962C8B-B14F-4D97-AF65-F5344CB8AC3E}">
        <p14:creationId xmlns:p14="http://schemas.microsoft.com/office/powerpoint/2010/main" val="26228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7200" y="1052513"/>
            <a:ext cx="4038600" cy="50736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Media Placeholder 3"/>
          <p:cNvSpPr>
            <a:spLocks noGrp="1"/>
          </p:cNvSpPr>
          <p:nvPr>
            <p:ph type="media" sz="half" idx="2"/>
          </p:nvPr>
        </p:nvSpPr>
        <p:spPr>
          <a:xfrm>
            <a:off x="4648200" y="1052513"/>
            <a:ext cx="4038600" cy="5073650"/>
          </a:xfrm>
        </p:spPr>
        <p:txBody>
          <a:bodyPr/>
          <a:lstStyle/>
          <a:p>
            <a:endParaRPr lang="zh-CN"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EC7000E-4A95-4859-9534-027B814FCB08}" type="datetime1">
              <a:rPr lang="zh-CN" altLang="en-US" smtClean="0"/>
              <a:t>2012/11/9</a:t>
            </a:fld>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zh-CN" smtClean="0"/>
              <a:t>PKU·  Beijing · Fall. 2012</a:t>
            </a: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8817C25-7C36-4E70-A300-3B53D4C6AA3D}" type="slidenum">
              <a:rPr lang="en-US" altLang="zh-CN"/>
              <a:pPr/>
              <a:t>‹#›</a:t>
            </a:fld>
            <a:endParaRPr lang="en-US" altLang="zh-CN"/>
          </a:p>
        </p:txBody>
      </p:sp>
    </p:spTree>
    <p:extLst>
      <p:ext uri="{BB962C8B-B14F-4D97-AF65-F5344CB8AC3E}">
        <p14:creationId xmlns:p14="http://schemas.microsoft.com/office/powerpoint/2010/main" val="3849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9BA5087D-2612-47B6-9AAB-6C8FF6AEB284}" type="datetime1">
              <a:rPr lang="zh-CN" altLang="en-US" smtClean="0"/>
              <a:t>2012/11/9</a:t>
            </a:fld>
            <a:endParaRPr lang="zh-CN" altLang="en-US"/>
          </a:p>
        </p:txBody>
      </p:sp>
      <p:sp>
        <p:nvSpPr>
          <p:cNvPr id="5" name="Footer Placeholder 4"/>
          <p:cNvSpPr>
            <a:spLocks noGrp="1"/>
          </p:cNvSpPr>
          <p:nvPr>
            <p:ph type="ftr" sz="quarter" idx="11"/>
          </p:nvPr>
        </p:nvSpPr>
        <p:spPr/>
        <p:txBody>
          <a:bodyPr/>
          <a:lstStyle/>
          <a:p>
            <a:r>
              <a:rPr lang="en-US" altLang="zh-CN" smtClean="0"/>
              <a:t>PKU·  Beijing · Fall. 2012</a:t>
            </a:r>
            <a:endParaRPr lang="zh-CN" altLang="en-US" dirty="0"/>
          </a:p>
        </p:txBody>
      </p:sp>
      <p:sp>
        <p:nvSpPr>
          <p:cNvPr id="6" name="Slide Number Placeholder 5"/>
          <p:cNvSpPr>
            <a:spLocks noGrp="1"/>
          </p:cNvSpPr>
          <p:nvPr>
            <p:ph type="sldNum" sz="quarter" idx="12"/>
          </p:nvPr>
        </p:nvSpPr>
        <p:spPr/>
        <p:txBody>
          <a:bodyPr/>
          <a:lstStyle/>
          <a:p>
            <a:fld id="{8107F3BD-EFC9-4D92-BB9D-312409088D4E}" type="slidenum">
              <a:rPr lang="zh-CN" altLang="en-US" smtClean="0"/>
              <a:pPr/>
              <a:t>‹#›</a:t>
            </a:fld>
            <a:endParaRPr lang="zh-CN" altLang="en-US"/>
          </a:p>
        </p:txBody>
      </p:sp>
    </p:spTree>
    <p:extLst>
      <p:ext uri="{BB962C8B-B14F-4D97-AF65-F5344CB8AC3E}">
        <p14:creationId xmlns:p14="http://schemas.microsoft.com/office/powerpoint/2010/main" val="29493720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AFA0A74-AF15-44E5-8B79-3AAE222EE01C}" type="datetime1">
              <a:rPr lang="zh-CN" altLang="en-US" smtClean="0"/>
              <a:t>2012/11/9</a:t>
            </a:fld>
            <a:endParaRPr lang="zh-CN" altLang="en-US"/>
          </a:p>
        </p:txBody>
      </p:sp>
      <p:sp>
        <p:nvSpPr>
          <p:cNvPr id="5" name="Footer Placeholder 4"/>
          <p:cNvSpPr>
            <a:spLocks noGrp="1"/>
          </p:cNvSpPr>
          <p:nvPr>
            <p:ph type="ftr" sz="quarter" idx="11"/>
          </p:nvPr>
        </p:nvSpPr>
        <p:spPr/>
        <p:txBody>
          <a:bodyPr/>
          <a:lstStyle/>
          <a:p>
            <a:r>
              <a:rPr lang="en-US" altLang="zh-CN" smtClean="0"/>
              <a:t>PKU·  Beijing · Fall. 2012</a:t>
            </a:r>
            <a:endParaRPr lang="zh-CN" altLang="en-US" dirty="0"/>
          </a:p>
        </p:txBody>
      </p:sp>
      <p:sp>
        <p:nvSpPr>
          <p:cNvPr id="6" name="Slide Number Placeholder 5"/>
          <p:cNvSpPr>
            <a:spLocks noGrp="1"/>
          </p:cNvSpPr>
          <p:nvPr>
            <p:ph type="sldNum" sz="quarter" idx="12"/>
          </p:nvPr>
        </p:nvSpPr>
        <p:spPr/>
        <p:txBody>
          <a:bodyPr/>
          <a:lstStyle/>
          <a:p>
            <a:fld id="{DF2AE50A-A215-41D5-BB01-B58980639B97}" type="slidenum">
              <a:rPr lang="zh-CN" altLang="en-US" smtClean="0"/>
              <a:pPr/>
              <a:t>‹#›</a:t>
            </a:fld>
            <a:endParaRPr lang="zh-CN" altLang="en-US"/>
          </a:p>
        </p:txBody>
      </p:sp>
    </p:spTree>
    <p:extLst>
      <p:ext uri="{BB962C8B-B14F-4D97-AF65-F5344CB8AC3E}">
        <p14:creationId xmlns:p14="http://schemas.microsoft.com/office/powerpoint/2010/main" val="273021888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FF1DCB66-AC7F-486E-BF72-66B267D0AC62}" type="datetime1">
              <a:rPr lang="zh-CN" altLang="en-US" smtClean="0"/>
              <a:t>2012/11/9</a:t>
            </a:fld>
            <a:endParaRPr lang="zh-CN" altLang="en-US"/>
          </a:p>
        </p:txBody>
      </p:sp>
      <p:sp>
        <p:nvSpPr>
          <p:cNvPr id="6" name="Footer Placeholder 5"/>
          <p:cNvSpPr>
            <a:spLocks noGrp="1"/>
          </p:cNvSpPr>
          <p:nvPr>
            <p:ph type="ftr" sz="quarter" idx="11"/>
          </p:nvPr>
        </p:nvSpPr>
        <p:spPr/>
        <p:txBody>
          <a:bodyPr/>
          <a:lstStyle/>
          <a:p>
            <a:r>
              <a:rPr lang="en-US" altLang="zh-CN" smtClean="0"/>
              <a:t>PKU·  Beijing · Fall. 2012</a:t>
            </a:r>
            <a:endParaRPr lang="zh-CN" altLang="en-US" dirty="0"/>
          </a:p>
        </p:txBody>
      </p:sp>
      <p:sp>
        <p:nvSpPr>
          <p:cNvPr id="7" name="Slide Number Placeholder 6"/>
          <p:cNvSpPr>
            <a:spLocks noGrp="1"/>
          </p:cNvSpPr>
          <p:nvPr>
            <p:ph type="sldNum" sz="quarter" idx="12"/>
          </p:nvPr>
        </p:nvSpPr>
        <p:spPr/>
        <p:txBody>
          <a:bodyPr/>
          <a:lstStyle/>
          <a:p>
            <a:fld id="{DA5000D4-399E-431B-A37E-33C1B79D3DA4}" type="slidenum">
              <a:rPr lang="zh-CN" altLang="en-US" smtClean="0"/>
              <a:pPr/>
              <a:t>‹#›</a:t>
            </a:fld>
            <a:endParaRPr lang="zh-CN" altLang="en-US"/>
          </a:p>
        </p:txBody>
      </p:sp>
    </p:spTree>
    <p:extLst>
      <p:ext uri="{BB962C8B-B14F-4D97-AF65-F5344CB8AC3E}">
        <p14:creationId xmlns:p14="http://schemas.microsoft.com/office/powerpoint/2010/main" val="287594546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ABCD4369-AC24-4CB2-B35F-C7AF8D259390}" type="datetime1">
              <a:rPr lang="zh-CN" altLang="en-US" smtClean="0"/>
              <a:t>2012/11/9</a:t>
            </a:fld>
            <a:endParaRPr lang="zh-CN" altLang="en-US"/>
          </a:p>
        </p:txBody>
      </p:sp>
      <p:sp>
        <p:nvSpPr>
          <p:cNvPr id="8" name="Footer Placeholder 7"/>
          <p:cNvSpPr>
            <a:spLocks noGrp="1"/>
          </p:cNvSpPr>
          <p:nvPr>
            <p:ph type="ftr" sz="quarter" idx="11"/>
          </p:nvPr>
        </p:nvSpPr>
        <p:spPr/>
        <p:txBody>
          <a:bodyPr/>
          <a:lstStyle/>
          <a:p>
            <a:r>
              <a:rPr lang="en-US" altLang="zh-CN" smtClean="0"/>
              <a:t>PKU·  Beijing · Fall. 2012</a:t>
            </a:r>
            <a:endParaRPr lang="zh-CN" altLang="en-US" dirty="0"/>
          </a:p>
        </p:txBody>
      </p:sp>
      <p:sp>
        <p:nvSpPr>
          <p:cNvPr id="9" name="Slide Number Placeholder 8"/>
          <p:cNvSpPr>
            <a:spLocks noGrp="1"/>
          </p:cNvSpPr>
          <p:nvPr>
            <p:ph type="sldNum" sz="quarter" idx="12"/>
          </p:nvPr>
        </p:nvSpPr>
        <p:spPr/>
        <p:txBody>
          <a:bodyPr/>
          <a:lstStyle/>
          <a:p>
            <a:fld id="{1DBD0D54-99EF-420F-89D9-FA176A9ADA7D}" type="slidenum">
              <a:rPr lang="zh-CN" altLang="en-US" smtClean="0"/>
              <a:pPr/>
              <a:t>‹#›</a:t>
            </a:fld>
            <a:endParaRPr lang="zh-CN" altLang="en-US"/>
          </a:p>
        </p:txBody>
      </p:sp>
    </p:spTree>
    <p:extLst>
      <p:ext uri="{BB962C8B-B14F-4D97-AF65-F5344CB8AC3E}">
        <p14:creationId xmlns:p14="http://schemas.microsoft.com/office/powerpoint/2010/main" val="195077880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F40C8460-6CB0-46D2-A31E-75061336020B}" type="datetime1">
              <a:rPr lang="zh-CN" altLang="en-US" smtClean="0"/>
              <a:t>2012/11/9</a:t>
            </a:fld>
            <a:endParaRPr lang="zh-CN" altLang="en-US"/>
          </a:p>
        </p:txBody>
      </p:sp>
      <p:sp>
        <p:nvSpPr>
          <p:cNvPr id="4" name="Footer Placeholder 3"/>
          <p:cNvSpPr>
            <a:spLocks noGrp="1"/>
          </p:cNvSpPr>
          <p:nvPr>
            <p:ph type="ftr" sz="quarter" idx="11"/>
          </p:nvPr>
        </p:nvSpPr>
        <p:spPr/>
        <p:txBody>
          <a:bodyPr/>
          <a:lstStyle/>
          <a:p>
            <a:r>
              <a:rPr lang="en-US" altLang="zh-CN" smtClean="0"/>
              <a:t>PKU·  Beijing · Fall. 2012</a:t>
            </a:r>
            <a:endParaRPr lang="zh-CN" altLang="en-US" dirty="0"/>
          </a:p>
        </p:txBody>
      </p:sp>
      <p:sp>
        <p:nvSpPr>
          <p:cNvPr id="5" name="Slide Number Placeholder 4"/>
          <p:cNvSpPr>
            <a:spLocks noGrp="1"/>
          </p:cNvSpPr>
          <p:nvPr>
            <p:ph type="sldNum" sz="quarter" idx="12"/>
          </p:nvPr>
        </p:nvSpPr>
        <p:spPr/>
        <p:txBody>
          <a:bodyPr/>
          <a:lstStyle/>
          <a:p>
            <a:fld id="{654424FE-3783-4FE8-B304-F9B0064DEF78}" type="slidenum">
              <a:rPr lang="zh-CN" altLang="en-US" smtClean="0"/>
              <a:pPr/>
              <a:t>‹#›</a:t>
            </a:fld>
            <a:endParaRPr lang="zh-CN" altLang="en-US"/>
          </a:p>
        </p:txBody>
      </p:sp>
    </p:spTree>
    <p:extLst>
      <p:ext uri="{BB962C8B-B14F-4D97-AF65-F5344CB8AC3E}">
        <p14:creationId xmlns:p14="http://schemas.microsoft.com/office/powerpoint/2010/main" val="194902696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CD4D7-D59B-41B1-8CCF-A09F0FB51B4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AE714C8C-1F9C-404C-BB65-1EC320AFAFFE}" type="slidenum">
              <a:rPr lang="zh-CN" altLang="en-US" smtClean="0"/>
              <a:pPr/>
              <a:t>‹#›</a:t>
            </a:fld>
            <a:endParaRPr lang="zh-CN" altLang="en-US"/>
          </a:p>
        </p:txBody>
      </p:sp>
    </p:spTree>
    <p:extLst>
      <p:ext uri="{BB962C8B-B14F-4D97-AF65-F5344CB8AC3E}">
        <p14:creationId xmlns:p14="http://schemas.microsoft.com/office/powerpoint/2010/main" val="248000791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9EEB933-C82A-41C1-8292-77BAEFD5599B}" type="datetime1">
              <a:rPr lang="zh-CN" altLang="en-US" smtClean="0"/>
              <a:t>2012/11/9</a:t>
            </a:fld>
            <a:endParaRPr lang="zh-CN" altLang="en-US"/>
          </a:p>
        </p:txBody>
      </p:sp>
      <p:sp>
        <p:nvSpPr>
          <p:cNvPr id="6" name="Footer Placeholder 5"/>
          <p:cNvSpPr>
            <a:spLocks noGrp="1"/>
          </p:cNvSpPr>
          <p:nvPr>
            <p:ph type="ftr" sz="quarter" idx="11"/>
          </p:nvPr>
        </p:nvSpPr>
        <p:spPr/>
        <p:txBody>
          <a:bodyPr/>
          <a:lstStyle/>
          <a:p>
            <a:r>
              <a:rPr lang="en-US" altLang="zh-CN" smtClean="0"/>
              <a:t>PKU·  Beijing · Fall. 2012</a:t>
            </a:r>
            <a:endParaRPr lang="zh-CN" altLang="en-US" dirty="0"/>
          </a:p>
        </p:txBody>
      </p:sp>
      <p:sp>
        <p:nvSpPr>
          <p:cNvPr id="7" name="Slide Number Placeholder 6"/>
          <p:cNvSpPr>
            <a:spLocks noGrp="1"/>
          </p:cNvSpPr>
          <p:nvPr>
            <p:ph type="sldNum" sz="quarter" idx="12"/>
          </p:nvPr>
        </p:nvSpPr>
        <p:spPr/>
        <p:txBody>
          <a:bodyPr/>
          <a:lstStyle/>
          <a:p>
            <a:fld id="{3227017D-B747-40DC-96C1-BAE9CD540B6E}" type="slidenum">
              <a:rPr lang="zh-CN" altLang="en-US" smtClean="0"/>
              <a:pPr/>
              <a:t>‹#›</a:t>
            </a:fld>
            <a:endParaRPr lang="zh-CN" altLang="en-US"/>
          </a:p>
        </p:txBody>
      </p:sp>
    </p:spTree>
    <p:extLst>
      <p:ext uri="{BB962C8B-B14F-4D97-AF65-F5344CB8AC3E}">
        <p14:creationId xmlns:p14="http://schemas.microsoft.com/office/powerpoint/2010/main" val="393321122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A1D91A6-A6EE-4744-B3BC-CCB1C488AC09}" type="datetime1">
              <a:rPr lang="zh-CN" altLang="en-US" smtClean="0"/>
              <a:t>2012/11/9</a:t>
            </a:fld>
            <a:endParaRPr lang="zh-CN" altLang="en-US"/>
          </a:p>
        </p:txBody>
      </p:sp>
      <p:sp>
        <p:nvSpPr>
          <p:cNvPr id="6" name="Footer Placeholder 5"/>
          <p:cNvSpPr>
            <a:spLocks noGrp="1"/>
          </p:cNvSpPr>
          <p:nvPr>
            <p:ph type="ftr" sz="quarter" idx="11"/>
          </p:nvPr>
        </p:nvSpPr>
        <p:spPr/>
        <p:txBody>
          <a:bodyPr/>
          <a:lstStyle/>
          <a:p>
            <a:r>
              <a:rPr lang="en-US" altLang="zh-CN" smtClean="0"/>
              <a:t>PKU·  Beijing · Fall. 2012</a:t>
            </a:r>
            <a:endParaRPr lang="zh-CN" altLang="en-US" dirty="0"/>
          </a:p>
        </p:txBody>
      </p:sp>
      <p:sp>
        <p:nvSpPr>
          <p:cNvPr id="7" name="Slide Number Placeholder 6"/>
          <p:cNvSpPr>
            <a:spLocks noGrp="1"/>
          </p:cNvSpPr>
          <p:nvPr>
            <p:ph type="sldNum" sz="quarter" idx="12"/>
          </p:nvPr>
        </p:nvSpPr>
        <p:spPr/>
        <p:txBody>
          <a:bodyPr/>
          <a:lstStyle/>
          <a:p>
            <a:fld id="{A5E12CBA-4B68-442A-9E97-48370A3D2EF6}" type="slidenum">
              <a:rPr lang="zh-CN" altLang="en-US" smtClean="0"/>
              <a:pPr/>
              <a:t>‹#›</a:t>
            </a:fld>
            <a:endParaRPr lang="zh-CN" altLang="en-US"/>
          </a:p>
        </p:txBody>
      </p:sp>
    </p:spTree>
    <p:extLst>
      <p:ext uri="{BB962C8B-B14F-4D97-AF65-F5344CB8AC3E}">
        <p14:creationId xmlns:p14="http://schemas.microsoft.com/office/powerpoint/2010/main" val="419616597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18AB6-018A-44BA-B7F2-74C9A52B3075}" type="datetime1">
              <a:rPr lang="zh-CN" altLang="en-US" smtClean="0"/>
              <a:t>2012/11/9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PKU·  Beijing · Fall. 2012</a:t>
            </a:r>
            <a:endParaRPr lang="zh-CN"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9DAA0-9C69-45E0-9647-670032454AD0}" type="slidenum">
              <a:rPr lang="zh-CN" altLang="en-US" smtClean="0"/>
              <a:pPr/>
              <a:t>‹#›</a:t>
            </a:fld>
            <a:endParaRPr lang="zh-CN" altLang="en-US"/>
          </a:p>
        </p:txBody>
      </p:sp>
    </p:spTree>
    <p:extLst>
      <p:ext uri="{BB962C8B-B14F-4D97-AF65-F5344CB8AC3E}">
        <p14:creationId xmlns:p14="http://schemas.microsoft.com/office/powerpoint/2010/main" val="24526897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ji@ru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hysics.ruc.edu.cn/ji/"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0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0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0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10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1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jpeg"/><Relationship Id="rId4" Type="http://schemas.openxmlformats.org/officeDocument/2006/relationships/image" Target="../media/image135.jpeg"/></Relationships>
</file>

<file path=ppt/slides/_rels/slide114.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9.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138.wmf"/><Relationship Id="rId4" Type="http://schemas.openxmlformats.org/officeDocument/2006/relationships/oleObject" Target="../embeddings/oleObject3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1.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140.wmf"/><Relationship Id="rId4" Type="http://schemas.openxmlformats.org/officeDocument/2006/relationships/oleObject" Target="../embeddings/oleObject40.bin"/></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1.xml"/><Relationship Id="rId7" Type="http://schemas.openxmlformats.org/officeDocument/2006/relationships/image" Target="../media/image143.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43.bin"/><Relationship Id="rId5" Type="http://schemas.openxmlformats.org/officeDocument/2006/relationships/image" Target="../media/image142.wmf"/><Relationship Id="rId4" Type="http://schemas.openxmlformats.org/officeDocument/2006/relationships/oleObject" Target="../embeddings/oleObject42.bin"/><Relationship Id="rId9" Type="http://schemas.openxmlformats.org/officeDocument/2006/relationships/image" Target="../media/image144.wmf"/></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149.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146.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48.bin"/></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2.xml"/><Relationship Id="rId5" Type="http://schemas.openxmlformats.org/officeDocument/2006/relationships/image" Target="../media/image32.wmf"/><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7.wmf"/><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9.bin"/><Relationship Id="rId4" Type="http://schemas.openxmlformats.org/officeDocument/2006/relationships/image" Target="../media/image40.wmf"/></Relationships>
</file>

<file path=ppt/slides/_rels/slide6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13.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16.bin"/><Relationship Id="rId4" Type="http://schemas.openxmlformats.org/officeDocument/2006/relationships/image" Target="../media/image47.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1.wmf"/><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2.wmf"/><Relationship Id="rId4" Type="http://schemas.openxmlformats.org/officeDocument/2006/relationships/oleObject" Target="../embeddings/oleObject1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63.wmf"/><Relationship Id="rId4" Type="http://schemas.openxmlformats.org/officeDocument/2006/relationships/oleObject" Target="../embeddings/oleObject19.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6.wmf"/><Relationship Id="rId5" Type="http://schemas.openxmlformats.org/officeDocument/2006/relationships/oleObject" Target="../embeddings/oleObject22.bin"/><Relationship Id="rId4" Type="http://schemas.openxmlformats.org/officeDocument/2006/relationships/image" Target="../media/image6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8.wmf"/><Relationship Id="rId5" Type="http://schemas.openxmlformats.org/officeDocument/2006/relationships/oleObject" Target="../embeddings/oleObject24.bin"/><Relationship Id="rId4" Type="http://schemas.openxmlformats.org/officeDocument/2006/relationships/image" Target="../media/image6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9.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1.wmf"/><Relationship Id="rId5" Type="http://schemas.openxmlformats.org/officeDocument/2006/relationships/oleObject" Target="../embeddings/oleObject27.bin"/><Relationship Id="rId4" Type="http://schemas.openxmlformats.org/officeDocument/2006/relationships/image" Target="../media/image70.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2.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5.wmf"/><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3.wmf"/><Relationship Id="rId5" Type="http://schemas.openxmlformats.org/officeDocument/2006/relationships/oleObject" Target="../embeddings/oleObject29.bin"/><Relationship Id="rId4" Type="http://schemas.openxmlformats.org/officeDocument/2006/relationships/image" Target="../media/image76.wmf"/></Relationships>
</file>

<file path=ppt/slides/_rels/slide9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8.wmf"/><Relationship Id="rId5" Type="http://schemas.openxmlformats.org/officeDocument/2006/relationships/oleObject" Target="../embeddings/oleObject32.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34.bin"/></Relationships>
</file>

<file path=ppt/slides/_rels/slide93.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2.wmf"/><Relationship Id="rId5" Type="http://schemas.openxmlformats.org/officeDocument/2006/relationships/oleObject" Target="../embeddings/oleObject36.bin"/><Relationship Id="rId4" Type="http://schemas.openxmlformats.org/officeDocument/2006/relationships/image" Target="../media/image81.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image" Target="../media/image86.wmf"/></Relationships>
</file>

<file path=ppt/slides/_rels/slide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wmf"/><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478461" y="620688"/>
            <a:ext cx="5656688" cy="2664296"/>
          </a:xfrm>
        </p:spPr>
        <p:txBody>
          <a:bodyPr>
            <a:normAutofit/>
          </a:bodyPr>
          <a:lstStyle/>
          <a:p>
            <a:pPr algn="ctr"/>
            <a:r>
              <a:rPr lang="zh-CN" altLang="en-US" sz="4800" b="1" dirty="0" smtClean="0"/>
              <a:t>电子结构计算</a:t>
            </a:r>
            <a:r>
              <a:rPr lang="en-US" altLang="zh-CN" sz="4800" b="1" dirty="0" smtClean="0"/>
              <a:t/>
            </a:r>
            <a:br>
              <a:rPr lang="en-US" altLang="zh-CN" sz="4800" b="1" dirty="0" smtClean="0"/>
            </a:br>
            <a:r>
              <a:rPr lang="zh-CN" altLang="en-US" sz="4800" b="1" dirty="0" smtClean="0"/>
              <a:t>原理与应用</a:t>
            </a:r>
            <a:r>
              <a:rPr lang="en-US" altLang="zh-CN" sz="4800" b="1" dirty="0" smtClean="0"/>
              <a:t/>
            </a:r>
            <a:br>
              <a:rPr lang="en-US" altLang="zh-CN" sz="4800" b="1" dirty="0" smtClean="0"/>
            </a:br>
            <a:r>
              <a:rPr lang="en-US" altLang="zh-CN" sz="3200" b="1" dirty="0" smtClean="0"/>
              <a:t> </a:t>
            </a:r>
            <a:r>
              <a:rPr lang="zh-CN" altLang="zh-CN" dirty="0"/>
              <a:t/>
            </a:r>
            <a:br>
              <a:rPr lang="zh-CN" altLang="zh-CN" dirty="0"/>
            </a:br>
            <a:r>
              <a:rPr lang="en-US" altLang="zh-CN" sz="2400" b="1" dirty="0"/>
              <a:t>-- </a:t>
            </a:r>
            <a:r>
              <a:rPr lang="en-US" altLang="zh-CN" sz="2400" b="1" dirty="0">
                <a:solidFill>
                  <a:schemeClr val="accent1">
                    <a:lumMod val="50000"/>
                  </a:schemeClr>
                </a:solidFill>
              </a:rPr>
              <a:t> </a:t>
            </a:r>
            <a:r>
              <a:rPr lang="zh-CN" altLang="en-US" sz="2400" b="1" dirty="0" smtClean="0">
                <a:solidFill>
                  <a:schemeClr val="accent1">
                    <a:lumMod val="50000"/>
                  </a:schemeClr>
                </a:solidFill>
              </a:rPr>
              <a:t>理论物理与实验物理的桥梁</a:t>
            </a:r>
            <a:endParaRPr lang="zh-CN" altLang="zh-CN" sz="2000" dirty="0"/>
          </a:p>
        </p:txBody>
      </p:sp>
      <p:sp>
        <p:nvSpPr>
          <p:cNvPr id="14339" name="Subtitle 2"/>
          <p:cNvSpPr>
            <a:spLocks noGrp="1"/>
          </p:cNvSpPr>
          <p:nvPr>
            <p:ph type="subTitle" idx="1"/>
          </p:nvPr>
        </p:nvSpPr>
        <p:spPr>
          <a:xfrm>
            <a:off x="3563888" y="3721472"/>
            <a:ext cx="5472607" cy="2515840"/>
          </a:xfrm>
        </p:spPr>
        <p:txBody>
          <a:bodyPr>
            <a:normAutofit lnSpcReduction="10000"/>
          </a:bodyPr>
          <a:lstStyle/>
          <a:p>
            <a:pPr eaLnBrk="1" hangingPunct="1"/>
            <a:r>
              <a:rPr lang="en-US" altLang="zh-CN" sz="2000" b="1" dirty="0" smtClean="0">
                <a:solidFill>
                  <a:schemeClr val="accent1">
                    <a:lumMod val="50000"/>
                  </a:schemeClr>
                </a:solidFill>
              </a:rPr>
              <a:t>Wei</a:t>
            </a:r>
            <a:r>
              <a:rPr lang="zh-CN" altLang="en-US" sz="2000" b="1" dirty="0" smtClean="0">
                <a:solidFill>
                  <a:schemeClr val="accent1">
                    <a:lumMod val="50000"/>
                  </a:schemeClr>
                </a:solidFill>
              </a:rPr>
              <a:t> </a:t>
            </a:r>
            <a:r>
              <a:rPr lang="en-US" altLang="zh-CN" sz="2000" b="1" dirty="0" err="1" smtClean="0">
                <a:solidFill>
                  <a:schemeClr val="accent1">
                    <a:lumMod val="50000"/>
                  </a:schemeClr>
                </a:solidFill>
              </a:rPr>
              <a:t>Ji</a:t>
            </a:r>
            <a:r>
              <a:rPr lang="en-US" altLang="zh-CN" sz="2000" b="1" dirty="0" smtClean="0">
                <a:solidFill>
                  <a:schemeClr val="accent1">
                    <a:lumMod val="50000"/>
                  </a:schemeClr>
                </a:solidFill>
              </a:rPr>
              <a:t> (</a:t>
            </a:r>
            <a:r>
              <a:rPr lang="zh-CN" altLang="en-US" sz="2000" b="1" dirty="0" smtClean="0">
                <a:solidFill>
                  <a:schemeClr val="accent1">
                    <a:lumMod val="50000"/>
                  </a:schemeClr>
                </a:solidFill>
              </a:rPr>
              <a:t>季威</a:t>
            </a:r>
            <a:r>
              <a:rPr lang="en-US" altLang="zh-CN" sz="2000" b="1" dirty="0" smtClean="0">
                <a:solidFill>
                  <a:schemeClr val="accent1">
                    <a:lumMod val="50000"/>
                  </a:schemeClr>
                </a:solidFill>
              </a:rPr>
              <a:t>)</a:t>
            </a:r>
          </a:p>
          <a:p>
            <a:pPr eaLnBrk="1" hangingPunct="1"/>
            <a:r>
              <a:rPr lang="zh-CN" altLang="en-US" sz="2000" b="1" dirty="0">
                <a:solidFill>
                  <a:schemeClr val="accent1">
                    <a:lumMod val="50000"/>
                  </a:schemeClr>
                </a:solidFill>
              </a:rPr>
              <a:t>办公</a:t>
            </a:r>
            <a:r>
              <a:rPr lang="zh-CN" altLang="en-US" sz="2000" b="1" dirty="0" smtClean="0">
                <a:solidFill>
                  <a:schemeClr val="accent1">
                    <a:lumMod val="50000"/>
                  </a:schemeClr>
                </a:solidFill>
              </a:rPr>
              <a:t>室：理工楼</a:t>
            </a:r>
            <a:r>
              <a:rPr lang="en-US" altLang="zh-CN" sz="2000" b="1" dirty="0" smtClean="0">
                <a:solidFill>
                  <a:schemeClr val="accent1">
                    <a:lumMod val="50000"/>
                  </a:schemeClr>
                </a:solidFill>
              </a:rPr>
              <a:t>811</a:t>
            </a:r>
          </a:p>
          <a:p>
            <a:pPr eaLnBrk="1" hangingPunct="1"/>
            <a:r>
              <a:rPr lang="zh-CN" altLang="en-US" sz="2000" b="1" dirty="0" smtClean="0">
                <a:solidFill>
                  <a:schemeClr val="accent1">
                    <a:lumMod val="50000"/>
                  </a:schemeClr>
                </a:solidFill>
              </a:rPr>
              <a:t>电话：</a:t>
            </a:r>
            <a:r>
              <a:rPr lang="en-US" altLang="zh-CN" sz="2000" b="1" dirty="0" smtClean="0">
                <a:solidFill>
                  <a:schemeClr val="accent1">
                    <a:lumMod val="50000"/>
                  </a:schemeClr>
                </a:solidFill>
              </a:rPr>
              <a:t>62514873 </a:t>
            </a:r>
          </a:p>
          <a:p>
            <a:pPr eaLnBrk="1" hangingPunct="1"/>
            <a:r>
              <a:rPr lang="zh-CN" altLang="en-US" sz="2000" b="1" dirty="0" smtClean="0">
                <a:solidFill>
                  <a:schemeClr val="accent1">
                    <a:lumMod val="50000"/>
                  </a:schemeClr>
                </a:solidFill>
              </a:rPr>
              <a:t>电子邮箱：</a:t>
            </a:r>
            <a:r>
              <a:rPr lang="en-US" altLang="zh-CN" sz="2000" b="1" dirty="0" smtClean="0">
                <a:solidFill>
                  <a:schemeClr val="accent1">
                    <a:lumMod val="50000"/>
                  </a:schemeClr>
                </a:solidFill>
                <a:hlinkClick r:id="rId3"/>
              </a:rPr>
              <a:t>wji@ruc.edu.cn</a:t>
            </a:r>
            <a:endParaRPr lang="en-US" altLang="zh-CN" sz="2000" b="1" dirty="0" smtClean="0">
              <a:solidFill>
                <a:schemeClr val="accent1">
                  <a:lumMod val="50000"/>
                </a:schemeClr>
              </a:solidFill>
            </a:endParaRPr>
          </a:p>
          <a:p>
            <a:r>
              <a:rPr lang="zh-CN" altLang="en-US" sz="2000" b="1" dirty="0">
                <a:solidFill>
                  <a:schemeClr val="accent1">
                    <a:lumMod val="50000"/>
                  </a:schemeClr>
                </a:solidFill>
              </a:rPr>
              <a:t>研究组主</a:t>
            </a:r>
            <a:r>
              <a:rPr lang="zh-CN" altLang="en-US" sz="2000" b="1" dirty="0" smtClean="0">
                <a:solidFill>
                  <a:schemeClr val="accent1">
                    <a:lumMod val="50000"/>
                  </a:schemeClr>
                </a:solidFill>
              </a:rPr>
              <a:t>页：</a:t>
            </a:r>
            <a:r>
              <a:rPr lang="en-US" altLang="zh-CN" sz="2000" b="1" dirty="0" smtClean="0">
                <a:solidFill>
                  <a:schemeClr val="accent1">
                    <a:lumMod val="50000"/>
                  </a:schemeClr>
                </a:solidFill>
                <a:hlinkClick r:id="rId4"/>
              </a:rPr>
              <a:t>http://physics.ruc.edu.cn/ji/</a:t>
            </a:r>
            <a:endParaRPr lang="en-US" altLang="zh-CN" sz="2000" b="1" dirty="0" smtClean="0">
              <a:solidFill>
                <a:schemeClr val="accent1">
                  <a:lumMod val="50000"/>
                </a:schemeClr>
              </a:solidFill>
            </a:endParaRPr>
          </a:p>
          <a:p>
            <a:r>
              <a:rPr lang="zh-CN" altLang="en-US" sz="2000" b="1" dirty="0" smtClean="0">
                <a:solidFill>
                  <a:schemeClr val="accent1">
                    <a:lumMod val="50000"/>
                  </a:schemeClr>
                </a:solidFill>
              </a:rPr>
              <a:t>课程网址</a:t>
            </a:r>
            <a:r>
              <a:rPr lang="zh-CN" altLang="en-US" sz="2000" b="1" dirty="0">
                <a:solidFill>
                  <a:schemeClr val="accent1">
                    <a:lumMod val="50000"/>
                  </a:schemeClr>
                </a:solidFill>
              </a:rPr>
              <a:t>：论坛</a:t>
            </a:r>
            <a:r>
              <a:rPr lang="en-US" altLang="zh-CN" sz="2000" b="1" dirty="0">
                <a:solidFill>
                  <a:schemeClr val="accent1">
                    <a:lumMod val="50000"/>
                  </a:schemeClr>
                </a:solidFill>
                <a:sym typeface="Wingdings" pitchFamily="2" charset="2"/>
              </a:rPr>
              <a:t></a:t>
            </a:r>
            <a:r>
              <a:rPr lang="zh-CN" altLang="en-US" sz="2000" b="1" dirty="0">
                <a:solidFill>
                  <a:schemeClr val="accent1">
                    <a:lumMod val="50000"/>
                  </a:schemeClr>
                </a:solidFill>
                <a:sym typeface="Wingdings" pitchFamily="2" charset="2"/>
              </a:rPr>
              <a:t>课程讨论</a:t>
            </a:r>
            <a:r>
              <a:rPr lang="en-US" altLang="zh-CN" sz="2000" b="1" dirty="0">
                <a:solidFill>
                  <a:schemeClr val="accent1">
                    <a:lumMod val="50000"/>
                  </a:schemeClr>
                </a:solidFill>
                <a:sym typeface="Wingdings" pitchFamily="2" charset="2"/>
              </a:rPr>
              <a:t></a:t>
            </a:r>
            <a:r>
              <a:rPr lang="zh-CN" altLang="en-US" sz="2000" b="1" dirty="0">
                <a:solidFill>
                  <a:schemeClr val="accent1">
                    <a:lumMod val="50000"/>
                  </a:schemeClr>
                </a:solidFill>
                <a:sym typeface="Wingdings" pitchFamily="2" charset="2"/>
              </a:rPr>
              <a:t>电子结构计算原理与应用</a:t>
            </a:r>
            <a:endParaRPr lang="en-US" altLang="zh-CN" sz="2000" b="1" dirty="0">
              <a:solidFill>
                <a:schemeClr val="accent1">
                  <a:lumMod val="50000"/>
                </a:schemeClr>
              </a:solidFill>
            </a:endParaRPr>
          </a:p>
          <a:p>
            <a:endParaRPr lang="en-US" altLang="zh-CN" sz="2000" b="1" dirty="0" smtClean="0">
              <a:solidFill>
                <a:schemeClr val="accent1">
                  <a:lumMod val="50000"/>
                </a:schemeClr>
              </a:solidFill>
            </a:endParaRPr>
          </a:p>
          <a:p>
            <a:pPr eaLnBrk="1" hangingPunct="1"/>
            <a:endParaRPr lang="zh-CN" altLang="en-US" sz="2000" b="1" dirty="0" smtClean="0">
              <a:solidFill>
                <a:schemeClr val="accent1">
                  <a:lumMod val="50000"/>
                </a:schemeClr>
              </a:solidFill>
            </a:endParaRPr>
          </a:p>
        </p:txBody>
      </p:sp>
      <p:sp>
        <p:nvSpPr>
          <p:cNvPr id="1434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pitchFamily="-65" charset="-122"/>
              </a:defRPr>
            </a:lvl1pPr>
            <a:lvl2pPr marL="37931725" indent="-37474525" eaLnBrk="0" hangingPunct="0">
              <a:defRPr sz="2400">
                <a:solidFill>
                  <a:schemeClr val="tx1"/>
                </a:solidFill>
                <a:latin typeface="Arial" charset="0"/>
                <a:ea typeface="宋体" pitchFamily="-65" charset="-122"/>
              </a:defRPr>
            </a:lvl2pPr>
            <a:lvl3pPr eaLnBrk="0" hangingPunct="0">
              <a:defRPr sz="2400">
                <a:solidFill>
                  <a:schemeClr val="tx1"/>
                </a:solidFill>
                <a:latin typeface="Arial" charset="0"/>
                <a:ea typeface="宋体" pitchFamily="-65" charset="-122"/>
              </a:defRPr>
            </a:lvl3pPr>
            <a:lvl4pPr eaLnBrk="0" hangingPunct="0">
              <a:defRPr sz="2400">
                <a:solidFill>
                  <a:schemeClr val="tx1"/>
                </a:solidFill>
                <a:latin typeface="Arial" charset="0"/>
                <a:ea typeface="宋体" pitchFamily="-65" charset="-122"/>
              </a:defRPr>
            </a:lvl4pPr>
            <a:lvl5pPr eaLnBrk="0" hangingPunct="0">
              <a:defRPr sz="2400">
                <a:solidFill>
                  <a:schemeClr val="tx1"/>
                </a:solidFill>
                <a:latin typeface="Arial" charset="0"/>
                <a:ea typeface="宋体" pitchFamily="-65" charset="-122"/>
              </a:defRPr>
            </a:lvl5pPr>
            <a:lvl6pPr marL="457200" eaLnBrk="0" fontAlgn="base" hangingPunct="0">
              <a:spcBef>
                <a:spcPct val="0"/>
              </a:spcBef>
              <a:spcAft>
                <a:spcPct val="0"/>
              </a:spcAft>
              <a:defRPr sz="2400">
                <a:solidFill>
                  <a:schemeClr val="tx1"/>
                </a:solidFill>
                <a:latin typeface="Arial" charset="0"/>
                <a:ea typeface="宋体" pitchFamily="-65" charset="-122"/>
              </a:defRPr>
            </a:lvl6pPr>
            <a:lvl7pPr marL="914400" eaLnBrk="0" fontAlgn="base" hangingPunct="0">
              <a:spcBef>
                <a:spcPct val="0"/>
              </a:spcBef>
              <a:spcAft>
                <a:spcPct val="0"/>
              </a:spcAft>
              <a:defRPr sz="2400">
                <a:solidFill>
                  <a:schemeClr val="tx1"/>
                </a:solidFill>
                <a:latin typeface="Arial" charset="0"/>
                <a:ea typeface="宋体" pitchFamily="-65" charset="-122"/>
              </a:defRPr>
            </a:lvl7pPr>
            <a:lvl8pPr marL="1371600" eaLnBrk="0" fontAlgn="base" hangingPunct="0">
              <a:spcBef>
                <a:spcPct val="0"/>
              </a:spcBef>
              <a:spcAft>
                <a:spcPct val="0"/>
              </a:spcAft>
              <a:defRPr sz="2400">
                <a:solidFill>
                  <a:schemeClr val="tx1"/>
                </a:solidFill>
                <a:latin typeface="Arial" charset="0"/>
                <a:ea typeface="宋体" pitchFamily="-65" charset="-122"/>
              </a:defRPr>
            </a:lvl8pPr>
            <a:lvl9pPr marL="1828800" eaLnBrk="0" fontAlgn="base" hangingPunct="0">
              <a:spcBef>
                <a:spcPct val="0"/>
              </a:spcBef>
              <a:spcAft>
                <a:spcPct val="0"/>
              </a:spcAft>
              <a:defRPr sz="2400">
                <a:solidFill>
                  <a:schemeClr val="tx1"/>
                </a:solidFill>
                <a:latin typeface="Arial" charset="0"/>
                <a:ea typeface="宋体" pitchFamily="-65" charset="-122"/>
              </a:defRPr>
            </a:lvl9pPr>
          </a:lstStyle>
          <a:p>
            <a:pPr eaLnBrk="1" hangingPunct="1"/>
            <a:fld id="{523E6362-993E-4825-967F-CCFACD4F9E6A}" type="datetime1">
              <a:rPr lang="zh-CN" altLang="en-US" sz="1200" smtClean="0">
                <a:solidFill>
                  <a:srgbClr val="898989"/>
                </a:solidFill>
                <a:latin typeface="Calibri" pitchFamily="-65" charset="0"/>
              </a:rPr>
              <a:t>2012/11/9</a:t>
            </a:fld>
            <a:endParaRPr lang="zh-CN" altLang="en-US" sz="1200" dirty="0">
              <a:solidFill>
                <a:srgbClr val="898989"/>
              </a:solidFill>
              <a:latin typeface="Calibri" pitchFamily="-65" charset="0"/>
            </a:endParaRPr>
          </a:p>
        </p:txBody>
      </p:sp>
      <p:sp>
        <p:nvSpPr>
          <p:cNvPr id="1434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pitchFamily="-65" charset="-122"/>
              </a:defRPr>
            </a:lvl1pPr>
            <a:lvl2pPr marL="37931725" indent="-37474525" eaLnBrk="0" hangingPunct="0">
              <a:defRPr sz="2400">
                <a:solidFill>
                  <a:schemeClr val="tx1"/>
                </a:solidFill>
                <a:latin typeface="Arial" charset="0"/>
                <a:ea typeface="宋体" pitchFamily="-65" charset="-122"/>
              </a:defRPr>
            </a:lvl2pPr>
            <a:lvl3pPr eaLnBrk="0" hangingPunct="0">
              <a:defRPr sz="2400">
                <a:solidFill>
                  <a:schemeClr val="tx1"/>
                </a:solidFill>
                <a:latin typeface="Arial" charset="0"/>
                <a:ea typeface="宋体" pitchFamily="-65" charset="-122"/>
              </a:defRPr>
            </a:lvl3pPr>
            <a:lvl4pPr eaLnBrk="0" hangingPunct="0">
              <a:defRPr sz="2400">
                <a:solidFill>
                  <a:schemeClr val="tx1"/>
                </a:solidFill>
                <a:latin typeface="Arial" charset="0"/>
                <a:ea typeface="宋体" pitchFamily="-65" charset="-122"/>
              </a:defRPr>
            </a:lvl4pPr>
            <a:lvl5pPr eaLnBrk="0" hangingPunct="0">
              <a:defRPr sz="2400">
                <a:solidFill>
                  <a:schemeClr val="tx1"/>
                </a:solidFill>
                <a:latin typeface="Arial" charset="0"/>
                <a:ea typeface="宋体" pitchFamily="-65" charset="-122"/>
              </a:defRPr>
            </a:lvl5pPr>
            <a:lvl6pPr marL="457200" eaLnBrk="0" fontAlgn="base" hangingPunct="0">
              <a:spcBef>
                <a:spcPct val="0"/>
              </a:spcBef>
              <a:spcAft>
                <a:spcPct val="0"/>
              </a:spcAft>
              <a:defRPr sz="2400">
                <a:solidFill>
                  <a:schemeClr val="tx1"/>
                </a:solidFill>
                <a:latin typeface="Arial" charset="0"/>
                <a:ea typeface="宋体" pitchFamily="-65" charset="-122"/>
              </a:defRPr>
            </a:lvl6pPr>
            <a:lvl7pPr marL="914400" eaLnBrk="0" fontAlgn="base" hangingPunct="0">
              <a:spcBef>
                <a:spcPct val="0"/>
              </a:spcBef>
              <a:spcAft>
                <a:spcPct val="0"/>
              </a:spcAft>
              <a:defRPr sz="2400">
                <a:solidFill>
                  <a:schemeClr val="tx1"/>
                </a:solidFill>
                <a:latin typeface="Arial" charset="0"/>
                <a:ea typeface="宋体" pitchFamily="-65" charset="-122"/>
              </a:defRPr>
            </a:lvl7pPr>
            <a:lvl8pPr marL="1371600" eaLnBrk="0" fontAlgn="base" hangingPunct="0">
              <a:spcBef>
                <a:spcPct val="0"/>
              </a:spcBef>
              <a:spcAft>
                <a:spcPct val="0"/>
              </a:spcAft>
              <a:defRPr sz="2400">
                <a:solidFill>
                  <a:schemeClr val="tx1"/>
                </a:solidFill>
                <a:latin typeface="Arial" charset="0"/>
                <a:ea typeface="宋体" pitchFamily="-65" charset="-122"/>
              </a:defRPr>
            </a:lvl8pPr>
            <a:lvl9pPr marL="1828800" eaLnBrk="0" fontAlgn="base" hangingPunct="0">
              <a:spcBef>
                <a:spcPct val="0"/>
              </a:spcBef>
              <a:spcAft>
                <a:spcPct val="0"/>
              </a:spcAft>
              <a:defRPr sz="2400">
                <a:solidFill>
                  <a:schemeClr val="tx1"/>
                </a:solidFill>
                <a:latin typeface="Arial" charset="0"/>
                <a:ea typeface="宋体" pitchFamily="-65" charset="-122"/>
              </a:defRPr>
            </a:lvl9pPr>
          </a:lstStyle>
          <a:p>
            <a:pPr eaLnBrk="1" hangingPunct="1"/>
            <a:r>
              <a:rPr lang="en-US" altLang="zh-CN" sz="1200" dirty="0" smtClean="0">
                <a:solidFill>
                  <a:srgbClr val="898989"/>
                </a:solidFill>
                <a:latin typeface="Calibri" pitchFamily="-65" charset="0"/>
              </a:rPr>
              <a:t>PKU·  Beijing · Fall. 2012</a:t>
            </a:r>
            <a:endParaRPr lang="en-US" altLang="zh-CN" sz="1200" dirty="0">
              <a:solidFill>
                <a:srgbClr val="898989"/>
              </a:solidFill>
              <a:latin typeface="Calibri" pitchFamily="-65" charset="0"/>
            </a:endParaRPr>
          </a:p>
        </p:txBody>
      </p:sp>
      <p:sp>
        <p:nvSpPr>
          <p:cNvPr id="143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宋体" pitchFamily="-65" charset="-122"/>
              </a:defRPr>
            </a:lvl1pPr>
            <a:lvl2pPr marL="37931725" indent="-37474525" eaLnBrk="0" hangingPunct="0">
              <a:defRPr sz="2400">
                <a:solidFill>
                  <a:schemeClr val="tx1"/>
                </a:solidFill>
                <a:latin typeface="Arial" charset="0"/>
                <a:ea typeface="宋体" pitchFamily="-65" charset="-122"/>
              </a:defRPr>
            </a:lvl2pPr>
            <a:lvl3pPr eaLnBrk="0" hangingPunct="0">
              <a:defRPr sz="2400">
                <a:solidFill>
                  <a:schemeClr val="tx1"/>
                </a:solidFill>
                <a:latin typeface="Arial" charset="0"/>
                <a:ea typeface="宋体" pitchFamily="-65" charset="-122"/>
              </a:defRPr>
            </a:lvl3pPr>
            <a:lvl4pPr eaLnBrk="0" hangingPunct="0">
              <a:defRPr sz="2400">
                <a:solidFill>
                  <a:schemeClr val="tx1"/>
                </a:solidFill>
                <a:latin typeface="Arial" charset="0"/>
                <a:ea typeface="宋体" pitchFamily="-65" charset="-122"/>
              </a:defRPr>
            </a:lvl4pPr>
            <a:lvl5pPr eaLnBrk="0" hangingPunct="0">
              <a:defRPr sz="2400">
                <a:solidFill>
                  <a:schemeClr val="tx1"/>
                </a:solidFill>
                <a:latin typeface="Arial" charset="0"/>
                <a:ea typeface="宋体" pitchFamily="-65" charset="-122"/>
              </a:defRPr>
            </a:lvl5pPr>
            <a:lvl6pPr marL="457200" eaLnBrk="0" fontAlgn="base" hangingPunct="0">
              <a:spcBef>
                <a:spcPct val="0"/>
              </a:spcBef>
              <a:spcAft>
                <a:spcPct val="0"/>
              </a:spcAft>
              <a:defRPr sz="2400">
                <a:solidFill>
                  <a:schemeClr val="tx1"/>
                </a:solidFill>
                <a:latin typeface="Arial" charset="0"/>
                <a:ea typeface="宋体" pitchFamily="-65" charset="-122"/>
              </a:defRPr>
            </a:lvl6pPr>
            <a:lvl7pPr marL="914400" eaLnBrk="0" fontAlgn="base" hangingPunct="0">
              <a:spcBef>
                <a:spcPct val="0"/>
              </a:spcBef>
              <a:spcAft>
                <a:spcPct val="0"/>
              </a:spcAft>
              <a:defRPr sz="2400">
                <a:solidFill>
                  <a:schemeClr val="tx1"/>
                </a:solidFill>
                <a:latin typeface="Arial" charset="0"/>
                <a:ea typeface="宋体" pitchFamily="-65" charset="-122"/>
              </a:defRPr>
            </a:lvl7pPr>
            <a:lvl8pPr marL="1371600" eaLnBrk="0" fontAlgn="base" hangingPunct="0">
              <a:spcBef>
                <a:spcPct val="0"/>
              </a:spcBef>
              <a:spcAft>
                <a:spcPct val="0"/>
              </a:spcAft>
              <a:defRPr sz="2400">
                <a:solidFill>
                  <a:schemeClr val="tx1"/>
                </a:solidFill>
                <a:latin typeface="Arial" charset="0"/>
                <a:ea typeface="宋体" pitchFamily="-65" charset="-122"/>
              </a:defRPr>
            </a:lvl8pPr>
            <a:lvl9pPr marL="1828800" eaLnBrk="0" fontAlgn="base" hangingPunct="0">
              <a:spcBef>
                <a:spcPct val="0"/>
              </a:spcBef>
              <a:spcAft>
                <a:spcPct val="0"/>
              </a:spcAft>
              <a:defRPr sz="2400">
                <a:solidFill>
                  <a:schemeClr val="tx1"/>
                </a:solidFill>
                <a:latin typeface="Arial" charset="0"/>
                <a:ea typeface="宋体" pitchFamily="-65" charset="-122"/>
              </a:defRPr>
            </a:lvl9pPr>
          </a:lstStyle>
          <a:p>
            <a:pPr eaLnBrk="1" hangingPunct="1"/>
            <a:fld id="{24ADDC0B-BE82-4AFD-A9C2-EF0382B25261}" type="slidenum">
              <a:rPr lang="zh-CN" altLang="en-US" sz="1200">
                <a:solidFill>
                  <a:srgbClr val="898989"/>
                </a:solidFill>
                <a:latin typeface="Calibri" pitchFamily="-65" charset="0"/>
              </a:rPr>
              <a:pPr eaLnBrk="1" hangingPunct="1"/>
              <a:t>1</a:t>
            </a:fld>
            <a:endParaRPr lang="zh-CN" altLang="en-US" sz="1200">
              <a:solidFill>
                <a:srgbClr val="898989"/>
              </a:solidFill>
              <a:latin typeface="Calibri" pitchFamily="-65" charset="0"/>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67544" y="202729"/>
            <a:ext cx="8229600" cy="561975"/>
          </a:xfrm>
        </p:spPr>
        <p:txBody>
          <a:bodyPr>
            <a:noAutofit/>
          </a:bodyPr>
          <a:lstStyle/>
          <a:p>
            <a:r>
              <a:rPr lang="zh-CN" altLang="en-US" dirty="0"/>
              <a:t>空间描述</a:t>
            </a:r>
          </a:p>
        </p:txBody>
      </p:sp>
      <p:sp>
        <p:nvSpPr>
          <p:cNvPr id="167939" name="Rectangle 3"/>
          <p:cNvSpPr>
            <a:spLocks noGrp="1" noChangeArrowheads="1"/>
          </p:cNvSpPr>
          <p:nvPr>
            <p:ph type="body" sz="half" idx="1"/>
          </p:nvPr>
        </p:nvSpPr>
        <p:spPr>
          <a:xfrm>
            <a:off x="457200" y="836712"/>
            <a:ext cx="8362950" cy="5472608"/>
          </a:xfrm>
        </p:spPr>
        <p:txBody>
          <a:bodyPr>
            <a:normAutofit lnSpcReduction="10000"/>
          </a:bodyPr>
          <a:lstStyle/>
          <a:p>
            <a:r>
              <a:rPr lang="zh-CN" altLang="en-US" dirty="0"/>
              <a:t>在空间描述如何物体的运动，如果其本身的大小可以忽略时，就可以将其看作是粒子（或质点）。</a:t>
            </a:r>
          </a:p>
          <a:p>
            <a:r>
              <a:rPr lang="zh-CN" altLang="en-US" sz="2400" dirty="0"/>
              <a:t>粒子描述：</a:t>
            </a:r>
          </a:p>
          <a:p>
            <a:pPr lvl="1"/>
            <a:r>
              <a:rPr lang="zh-CN" altLang="en-US" sz="2400" dirty="0"/>
              <a:t>空间位置：</a:t>
            </a:r>
            <a:r>
              <a:rPr lang="en-US" altLang="zh-CN" sz="2400" i="1" dirty="0"/>
              <a:t>r</a:t>
            </a:r>
          </a:p>
          <a:p>
            <a:pPr lvl="1"/>
            <a:r>
              <a:rPr lang="zh-CN" altLang="en-US" sz="2400" dirty="0"/>
              <a:t>速度：</a:t>
            </a:r>
            <a:r>
              <a:rPr lang="en-US" altLang="zh-CN" sz="2400" i="1" dirty="0"/>
              <a:t>v </a:t>
            </a:r>
            <a:r>
              <a:rPr lang="en-US" altLang="zh-CN" sz="2400" dirty="0"/>
              <a:t>= </a:t>
            </a:r>
            <a:r>
              <a:rPr lang="en-US" altLang="zh-CN" sz="2400" dirty="0" err="1"/>
              <a:t>d</a:t>
            </a:r>
            <a:r>
              <a:rPr lang="en-US" altLang="zh-CN" sz="2400" i="1" dirty="0" err="1"/>
              <a:t>r</a:t>
            </a:r>
            <a:r>
              <a:rPr lang="en-US" altLang="zh-CN" sz="2400" dirty="0"/>
              <a:t>/</a:t>
            </a:r>
            <a:r>
              <a:rPr lang="en-US" altLang="zh-CN" sz="2400" dirty="0" err="1"/>
              <a:t>d</a:t>
            </a:r>
            <a:r>
              <a:rPr lang="en-US" altLang="zh-CN" sz="2400" i="1" dirty="0" err="1"/>
              <a:t>t</a:t>
            </a:r>
            <a:endParaRPr lang="en-US" altLang="zh-CN" sz="2400" i="1" dirty="0"/>
          </a:p>
          <a:p>
            <a:pPr lvl="1"/>
            <a:r>
              <a:rPr lang="zh-CN" altLang="en-US" sz="2400" dirty="0"/>
              <a:t>加速度：</a:t>
            </a:r>
            <a:r>
              <a:rPr lang="en-US" altLang="zh-CN" sz="2400" i="1" dirty="0"/>
              <a:t>a </a:t>
            </a:r>
            <a:r>
              <a:rPr lang="en-US" altLang="zh-CN" sz="2400" dirty="0"/>
              <a:t>= d</a:t>
            </a:r>
            <a:r>
              <a:rPr lang="en-US" altLang="zh-CN" sz="2400" i="1" dirty="0"/>
              <a:t>v</a:t>
            </a:r>
            <a:r>
              <a:rPr lang="en-US" altLang="zh-CN" sz="2400" dirty="0"/>
              <a:t>/</a:t>
            </a:r>
            <a:r>
              <a:rPr lang="en-US" altLang="zh-CN" sz="2400" dirty="0" err="1"/>
              <a:t>d</a:t>
            </a:r>
            <a:r>
              <a:rPr lang="en-US" altLang="zh-CN" sz="2400" i="1" dirty="0" err="1"/>
              <a:t>t</a:t>
            </a:r>
            <a:r>
              <a:rPr lang="en-US" altLang="zh-CN" sz="2400" i="1" dirty="0"/>
              <a:t> </a:t>
            </a:r>
            <a:r>
              <a:rPr lang="en-US" altLang="zh-CN" sz="2400" dirty="0"/>
              <a:t>= d</a:t>
            </a:r>
            <a:r>
              <a:rPr lang="en-US" altLang="zh-CN" sz="2400" baseline="30000" dirty="0"/>
              <a:t>2</a:t>
            </a:r>
            <a:r>
              <a:rPr lang="en-US" altLang="zh-CN" sz="2400" i="1" dirty="0"/>
              <a:t>r</a:t>
            </a:r>
            <a:r>
              <a:rPr lang="en-US" altLang="zh-CN" sz="2400" dirty="0"/>
              <a:t>/d</a:t>
            </a:r>
            <a:r>
              <a:rPr lang="en-US" altLang="zh-CN" sz="2400" i="1" dirty="0"/>
              <a:t>t</a:t>
            </a:r>
            <a:r>
              <a:rPr lang="en-US" altLang="zh-CN" sz="2400" baseline="30000" dirty="0"/>
              <a:t>2</a:t>
            </a:r>
          </a:p>
          <a:p>
            <a:r>
              <a:rPr lang="zh-CN" altLang="en-US" sz="2400" dirty="0"/>
              <a:t>若一个系统由</a:t>
            </a:r>
            <a:r>
              <a:rPr lang="en-US" altLang="zh-CN" sz="2400" dirty="0"/>
              <a:t>N</a:t>
            </a:r>
            <a:r>
              <a:rPr lang="zh-CN" altLang="en-US" sz="2400" dirty="0"/>
              <a:t>个粒子组成，则粒子描述：</a:t>
            </a:r>
          </a:p>
          <a:p>
            <a:pPr lvl="1"/>
            <a:r>
              <a:rPr lang="zh-CN" altLang="en-US" sz="2400" dirty="0"/>
              <a:t>空间位置：</a:t>
            </a:r>
            <a:r>
              <a:rPr lang="en-US" altLang="zh-CN" sz="2400" i="1" dirty="0"/>
              <a:t>r</a:t>
            </a:r>
            <a:r>
              <a:rPr lang="en-US" altLang="zh-CN" sz="2400" baseline="-25000" dirty="0"/>
              <a:t>1 </a:t>
            </a:r>
            <a:r>
              <a:rPr lang="zh-CN" altLang="en-US" sz="2400" baseline="-25000" dirty="0"/>
              <a:t>， </a:t>
            </a:r>
            <a:r>
              <a:rPr lang="en-US" altLang="zh-CN" sz="2400" i="1" dirty="0"/>
              <a:t>r</a:t>
            </a:r>
            <a:r>
              <a:rPr lang="en-US" altLang="zh-CN" sz="2400" baseline="-25000" dirty="0"/>
              <a:t>2 </a:t>
            </a:r>
            <a:r>
              <a:rPr lang="zh-CN" altLang="en-US" sz="2400" baseline="-25000" dirty="0"/>
              <a:t>，</a:t>
            </a:r>
            <a:r>
              <a:rPr lang="en-US" altLang="zh-CN" sz="2400" dirty="0"/>
              <a:t>…</a:t>
            </a:r>
            <a:r>
              <a:rPr lang="en-US" altLang="zh-CN" sz="2400" baseline="-25000" dirty="0"/>
              <a:t> </a:t>
            </a:r>
            <a:r>
              <a:rPr lang="zh-CN" altLang="en-US" sz="2400" baseline="-25000" dirty="0"/>
              <a:t>， </a:t>
            </a:r>
            <a:r>
              <a:rPr lang="en-US" altLang="zh-CN" sz="2400" i="1" dirty="0" err="1"/>
              <a:t>r</a:t>
            </a:r>
            <a:r>
              <a:rPr lang="en-US" altLang="zh-CN" sz="2400" baseline="-25000" dirty="0" err="1"/>
              <a:t>N</a:t>
            </a:r>
            <a:endParaRPr lang="en-US" altLang="zh-CN" sz="2400" dirty="0"/>
          </a:p>
          <a:p>
            <a:pPr lvl="1"/>
            <a:r>
              <a:rPr lang="zh-CN" altLang="en-US" sz="2400" dirty="0"/>
              <a:t>笛卡尔坐标系，粒子有</a:t>
            </a:r>
            <a:r>
              <a:rPr lang="en-US" altLang="zh-CN" sz="2400" dirty="0"/>
              <a:t>3N</a:t>
            </a:r>
            <a:r>
              <a:rPr lang="zh-CN" altLang="en-US" sz="2400" dirty="0"/>
              <a:t>个自由度</a:t>
            </a:r>
          </a:p>
          <a:p>
            <a:r>
              <a:rPr lang="zh-CN" altLang="en-US" sz="2400" dirty="0"/>
              <a:t>设系统有</a:t>
            </a:r>
            <a:r>
              <a:rPr lang="en-US" altLang="zh-CN" sz="2400" dirty="0"/>
              <a:t>s</a:t>
            </a:r>
            <a:r>
              <a:rPr lang="zh-CN" altLang="en-US" sz="2400" dirty="0"/>
              <a:t>个自由度</a:t>
            </a:r>
          </a:p>
          <a:p>
            <a:pPr lvl="1"/>
            <a:r>
              <a:rPr lang="zh-CN" altLang="en-US" sz="2400" dirty="0"/>
              <a:t>广义坐标： </a:t>
            </a:r>
            <a:r>
              <a:rPr lang="en-US" altLang="zh-CN" sz="2400" i="1" dirty="0"/>
              <a:t>q</a:t>
            </a:r>
            <a:r>
              <a:rPr lang="en-US" altLang="zh-CN" sz="2400" baseline="-25000" dirty="0"/>
              <a:t>1 </a:t>
            </a:r>
            <a:r>
              <a:rPr lang="zh-CN" altLang="en-US" sz="2400" baseline="-25000" dirty="0"/>
              <a:t>， </a:t>
            </a:r>
            <a:r>
              <a:rPr lang="en-US" altLang="zh-CN" sz="2400" i="1" dirty="0"/>
              <a:t>q</a:t>
            </a:r>
            <a:r>
              <a:rPr lang="en-US" altLang="zh-CN" sz="2400" baseline="-25000" dirty="0"/>
              <a:t>2 </a:t>
            </a:r>
            <a:r>
              <a:rPr lang="zh-CN" altLang="en-US" sz="2400" baseline="-25000" dirty="0"/>
              <a:t>，</a:t>
            </a:r>
            <a:r>
              <a:rPr lang="en-US" altLang="zh-CN" sz="2400" dirty="0"/>
              <a:t>…</a:t>
            </a:r>
            <a:r>
              <a:rPr lang="en-US" altLang="zh-CN" sz="2400" baseline="-25000" dirty="0"/>
              <a:t> </a:t>
            </a:r>
            <a:r>
              <a:rPr lang="zh-CN" altLang="en-US" sz="2400" baseline="-25000" dirty="0"/>
              <a:t>， </a:t>
            </a:r>
            <a:r>
              <a:rPr lang="en-US" altLang="zh-CN" sz="2400" i="1" dirty="0" err="1"/>
              <a:t>q</a:t>
            </a:r>
            <a:r>
              <a:rPr lang="en-US" altLang="zh-CN" sz="2400" baseline="-25000" dirty="0" err="1"/>
              <a:t>s</a:t>
            </a:r>
            <a:endParaRPr lang="en-US" altLang="zh-CN" sz="2400" baseline="-25000" dirty="0"/>
          </a:p>
          <a:p>
            <a:pPr lvl="1"/>
            <a:r>
              <a:rPr lang="zh-CN" altLang="en-US" sz="2400" dirty="0"/>
              <a:t>广义速度：</a:t>
            </a:r>
          </a:p>
        </p:txBody>
      </p:sp>
      <p:graphicFrame>
        <p:nvGraphicFramePr>
          <p:cNvPr id="167940" name="Object 4"/>
          <p:cNvGraphicFramePr>
            <a:graphicFrameLocks noGrp="1" noChangeAspect="1"/>
          </p:cNvGraphicFramePr>
          <p:nvPr>
            <p:ph sz="half" idx="2"/>
            <p:extLst>
              <p:ext uri="{D42A27DB-BD31-4B8C-83A1-F6EECF244321}">
                <p14:modId xmlns:p14="http://schemas.microsoft.com/office/powerpoint/2010/main" val="3251993334"/>
              </p:ext>
            </p:extLst>
          </p:nvPr>
        </p:nvGraphicFramePr>
        <p:xfrm>
          <a:off x="2771800" y="5877272"/>
          <a:ext cx="2016125" cy="417513"/>
        </p:xfrm>
        <a:graphic>
          <a:graphicData uri="http://schemas.openxmlformats.org/presentationml/2006/ole">
            <mc:AlternateContent xmlns:mc="http://schemas.openxmlformats.org/markup-compatibility/2006">
              <mc:Choice xmlns:v="urn:schemas-microsoft-com:vml" Requires="v">
                <p:oleObj spid="_x0000_s1033" name="公式" r:id="rId3" imgW="1104900" imgH="228600" progId="Equation.3">
                  <p:embed/>
                </p:oleObj>
              </mc:Choice>
              <mc:Fallback>
                <p:oleObj name="公式" r:id="rId3" imgW="1104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877272"/>
                        <a:ext cx="2016125"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B7A7D5FB-D76E-40FC-943D-C221F2054970}"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10</a:t>
            </a:fld>
            <a:endParaRPr lang="en-US" altLang="zh-CN"/>
          </a:p>
        </p:txBody>
      </p:sp>
    </p:spTree>
    <p:extLst>
      <p:ext uri="{BB962C8B-B14F-4D97-AF65-F5344CB8AC3E}">
        <p14:creationId xmlns:p14="http://schemas.microsoft.com/office/powerpoint/2010/main" val="13893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500"/>
                                        <p:tgtEl>
                                          <p:spTgt spid="16793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7939">
                                            <p:txEl>
                                              <p:pRg st="2" end="2"/>
                                            </p:txEl>
                                          </p:spTgt>
                                        </p:tgtEl>
                                        <p:attrNameLst>
                                          <p:attrName>style.visibility</p:attrName>
                                        </p:attrNameLst>
                                      </p:cBhvr>
                                      <p:to>
                                        <p:strVal val="visible"/>
                                      </p:to>
                                    </p:set>
                                    <p:animEffect transition="in" filter="fade">
                                      <p:cBhvr>
                                        <p:cTn id="15" dur="500"/>
                                        <p:tgtEl>
                                          <p:spTgt spid="16793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7939">
                                            <p:txEl>
                                              <p:pRg st="3" end="3"/>
                                            </p:txEl>
                                          </p:spTgt>
                                        </p:tgtEl>
                                        <p:attrNameLst>
                                          <p:attrName>style.visibility</p:attrName>
                                        </p:attrNameLst>
                                      </p:cBhvr>
                                      <p:to>
                                        <p:strVal val="visible"/>
                                      </p:to>
                                    </p:set>
                                    <p:animEffect transition="in" filter="fade">
                                      <p:cBhvr>
                                        <p:cTn id="18" dur="500"/>
                                        <p:tgtEl>
                                          <p:spTgt spid="16793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animEffect transition="in" filter="fade">
                                      <p:cBhvr>
                                        <p:cTn id="21" dur="500"/>
                                        <p:tgtEl>
                                          <p:spTgt spid="16793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7939">
                                            <p:txEl>
                                              <p:pRg st="5" end="5"/>
                                            </p:txEl>
                                          </p:spTgt>
                                        </p:tgtEl>
                                        <p:attrNameLst>
                                          <p:attrName>style.visibility</p:attrName>
                                        </p:attrNameLst>
                                      </p:cBhvr>
                                      <p:to>
                                        <p:strVal val="visible"/>
                                      </p:to>
                                    </p:set>
                                    <p:animEffect transition="in" filter="fade">
                                      <p:cBhvr>
                                        <p:cTn id="26" dur="500"/>
                                        <p:tgtEl>
                                          <p:spTgt spid="16793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7939">
                                            <p:txEl>
                                              <p:pRg st="6" end="6"/>
                                            </p:txEl>
                                          </p:spTgt>
                                        </p:tgtEl>
                                        <p:attrNameLst>
                                          <p:attrName>style.visibility</p:attrName>
                                        </p:attrNameLst>
                                      </p:cBhvr>
                                      <p:to>
                                        <p:strVal val="visible"/>
                                      </p:to>
                                    </p:set>
                                    <p:animEffect transition="in" filter="fade">
                                      <p:cBhvr>
                                        <p:cTn id="31" dur="500"/>
                                        <p:tgtEl>
                                          <p:spTgt spid="16793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7939">
                                            <p:txEl>
                                              <p:pRg st="7" end="7"/>
                                            </p:txEl>
                                          </p:spTgt>
                                        </p:tgtEl>
                                        <p:attrNameLst>
                                          <p:attrName>style.visibility</p:attrName>
                                        </p:attrNameLst>
                                      </p:cBhvr>
                                      <p:to>
                                        <p:strVal val="visible"/>
                                      </p:to>
                                    </p:set>
                                    <p:animEffect transition="in" filter="fade">
                                      <p:cBhvr>
                                        <p:cTn id="34" dur="500"/>
                                        <p:tgtEl>
                                          <p:spTgt spid="16793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7939">
                                            <p:txEl>
                                              <p:pRg st="8" end="8"/>
                                            </p:txEl>
                                          </p:spTgt>
                                        </p:tgtEl>
                                        <p:attrNameLst>
                                          <p:attrName>style.visibility</p:attrName>
                                        </p:attrNameLst>
                                      </p:cBhvr>
                                      <p:to>
                                        <p:strVal val="visible"/>
                                      </p:to>
                                    </p:set>
                                    <p:animEffect transition="in" filter="fade">
                                      <p:cBhvr>
                                        <p:cTn id="39" dur="500"/>
                                        <p:tgtEl>
                                          <p:spTgt spid="167939">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7939">
                                            <p:txEl>
                                              <p:pRg st="9" end="9"/>
                                            </p:txEl>
                                          </p:spTgt>
                                        </p:tgtEl>
                                        <p:attrNameLst>
                                          <p:attrName>style.visibility</p:attrName>
                                        </p:attrNameLst>
                                      </p:cBhvr>
                                      <p:to>
                                        <p:strVal val="visible"/>
                                      </p:to>
                                    </p:set>
                                    <p:animEffect transition="in" filter="fade">
                                      <p:cBhvr>
                                        <p:cTn id="42" dur="500"/>
                                        <p:tgtEl>
                                          <p:spTgt spid="167939">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67939">
                                            <p:txEl>
                                              <p:pRg st="10" end="10"/>
                                            </p:txEl>
                                          </p:spTgt>
                                        </p:tgtEl>
                                        <p:attrNameLst>
                                          <p:attrName>style.visibility</p:attrName>
                                        </p:attrNameLst>
                                      </p:cBhvr>
                                      <p:to>
                                        <p:strVal val="visible"/>
                                      </p:to>
                                    </p:set>
                                    <p:animEffect transition="in" filter="fade">
                                      <p:cBhvr>
                                        <p:cTn id="45" dur="500"/>
                                        <p:tgtEl>
                                          <p:spTgt spid="167939">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67940"/>
                                        </p:tgtEl>
                                        <p:attrNameLst>
                                          <p:attrName>style.visibility</p:attrName>
                                        </p:attrNameLst>
                                      </p:cBhvr>
                                      <p:to>
                                        <p:strVal val="visible"/>
                                      </p:to>
                                    </p:set>
                                    <p:animEffect transition="in" filter="fade">
                                      <p:cBhvr>
                                        <p:cTn id="48" dur="5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D7FEC-0641-4C1B-ABFA-00524771C44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100</a:t>
            </a:fld>
            <a:endParaRPr lang="zh-CN" altLang="en-US"/>
          </a:p>
        </p:txBody>
      </p:sp>
      <p:sp>
        <p:nvSpPr>
          <p:cNvPr id="5" name="Title 4"/>
          <p:cNvSpPr>
            <a:spLocks noGrp="1"/>
          </p:cNvSpPr>
          <p:nvPr>
            <p:ph type="title"/>
          </p:nvPr>
        </p:nvSpPr>
        <p:spPr>
          <a:xfrm>
            <a:off x="276225" y="228601"/>
            <a:ext cx="8591550" cy="896144"/>
          </a:xfrm>
        </p:spPr>
        <p:txBody>
          <a:bodyPr/>
          <a:lstStyle/>
          <a:p>
            <a:r>
              <a:rPr lang="zh-CN" altLang="en-US" b="1" dirty="0"/>
              <a:t>方</a:t>
            </a:r>
            <a:r>
              <a:rPr lang="zh-CN" altLang="en-US" b="1" dirty="0" smtClean="0"/>
              <a:t>差估计</a:t>
            </a:r>
            <a:endParaRPr lang="zh-CN" altLang="en-US" b="1"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fontScale="77500" lnSpcReduction="20000"/>
          </a:bodyPr>
          <a:lstStyle/>
          <a:p>
            <a:r>
              <a:rPr lang="zh-CN" altLang="en-US" dirty="0" smtClean="0"/>
              <a:t>计算醉汉在走了</a:t>
            </a:r>
            <a:r>
              <a:rPr lang="en-US" altLang="zh-CN" dirty="0" smtClean="0"/>
              <a:t>N</a:t>
            </a:r>
            <a:r>
              <a:rPr lang="zh-CN" altLang="en-US" dirty="0" smtClean="0"/>
              <a:t>步后的位移和方差的平均值</a:t>
            </a:r>
            <a:r>
              <a:rPr lang="en-US" altLang="zh-CN" dirty="0" smtClean="0"/>
              <a:t>&lt;</a:t>
            </a:r>
            <a:r>
              <a:rPr lang="en-US" altLang="zh-CN" dirty="0" err="1" smtClean="0"/>
              <a:t>x</a:t>
            </a:r>
            <a:r>
              <a:rPr lang="en-US" altLang="zh-CN" baseline="-25000" dirty="0" err="1" smtClean="0"/>
              <a:t>N</a:t>
            </a:r>
            <a:r>
              <a:rPr lang="en-US" altLang="zh-CN" dirty="0" smtClean="0"/>
              <a:t>&gt;, &lt;</a:t>
            </a:r>
            <a:r>
              <a:rPr lang="el-GR" altLang="zh-CN" dirty="0" smtClean="0"/>
              <a:t>Δ</a:t>
            </a:r>
            <a:r>
              <a:rPr lang="en-US" altLang="zh-CN" dirty="0" smtClean="0"/>
              <a:t>x</a:t>
            </a:r>
            <a:r>
              <a:rPr lang="en-US" altLang="zh-CN" baseline="-25000" dirty="0" smtClean="0"/>
              <a:t>N</a:t>
            </a:r>
            <a:r>
              <a:rPr lang="en-US" altLang="zh-CN" baseline="30000" dirty="0" smtClean="0"/>
              <a:t>2</a:t>
            </a:r>
            <a:r>
              <a:rPr lang="en-US" altLang="zh-CN" dirty="0" smtClean="0"/>
              <a:t>&gt;</a:t>
            </a:r>
          </a:p>
          <a:p>
            <a:endParaRPr lang="en-US" altLang="zh-CN" baseline="30000" dirty="0" smtClean="0"/>
          </a:p>
          <a:p>
            <a:endParaRPr lang="en-US" altLang="zh-CN" dirty="0" smtClean="0"/>
          </a:p>
          <a:p>
            <a:endParaRPr lang="en-US" altLang="zh-CN" dirty="0"/>
          </a:p>
          <a:p>
            <a:endParaRPr lang="en-US" altLang="zh-CN" dirty="0" smtClean="0"/>
          </a:p>
          <a:p>
            <a:endParaRPr lang="en-US" altLang="zh-CN" dirty="0"/>
          </a:p>
          <a:p>
            <a:r>
              <a:rPr lang="zh-CN" altLang="en-US" dirty="0" smtClean="0"/>
              <a:t>其中</a:t>
            </a:r>
            <a:endParaRPr lang="en-US" altLang="zh-CN" dirty="0" smtClean="0"/>
          </a:p>
          <a:p>
            <a:endParaRPr lang="en-US" altLang="zh-CN" dirty="0"/>
          </a:p>
          <a:p>
            <a:r>
              <a:rPr lang="zh-CN" altLang="en-US" dirty="0" smtClean="0"/>
              <a:t>公式</a:t>
            </a:r>
            <a:r>
              <a:rPr lang="zh-CN" altLang="en-US" dirty="0"/>
              <a:t>中的求平均是指对步中所有可能的行走过程的平均</a:t>
            </a:r>
            <a:r>
              <a:rPr lang="zh-CN" altLang="en-US" dirty="0" smtClean="0"/>
              <a:t>。</a:t>
            </a:r>
            <a:endParaRPr lang="en-US" altLang="zh-CN" dirty="0" smtClean="0"/>
          </a:p>
          <a:p>
            <a:endParaRPr lang="en-US" altLang="zh-CN" dirty="0"/>
          </a:p>
          <a:p>
            <a:endParaRPr lang="en-US" altLang="zh-CN" dirty="0" smtClean="0"/>
          </a:p>
          <a:p>
            <a:r>
              <a:rPr lang="zh-CN" altLang="en-US" dirty="0"/>
              <a:t>注意到在向左、向右对称的情况下，</a:t>
            </a:r>
            <a:r>
              <a:rPr lang="zh-CN" altLang="en-US" dirty="0" smtClean="0"/>
              <a:t>即</a:t>
            </a:r>
            <a:r>
              <a:rPr lang="en-US" altLang="zh-CN" dirty="0" smtClean="0"/>
              <a:t>p=q=1/2</a:t>
            </a:r>
            <a:r>
              <a:rPr lang="zh-CN" altLang="en-US" dirty="0" smtClean="0"/>
              <a:t>，</a:t>
            </a:r>
            <a:r>
              <a:rPr lang="zh-CN" altLang="en-US" dirty="0"/>
              <a:t>得到</a:t>
            </a:r>
            <a:r>
              <a:rPr lang="en-US" altLang="zh-CN" dirty="0" smtClean="0"/>
              <a:t>&lt;</a:t>
            </a:r>
            <a:r>
              <a:rPr lang="en-US" altLang="zh-CN" dirty="0" err="1" smtClean="0"/>
              <a:t>x</a:t>
            </a:r>
            <a:r>
              <a:rPr lang="en-US" altLang="zh-CN" baseline="-25000" dirty="0" err="1" smtClean="0"/>
              <a:t>N</a:t>
            </a:r>
            <a:r>
              <a:rPr lang="en-US" altLang="zh-CN" dirty="0" smtClean="0"/>
              <a:t>&gt;=0</a:t>
            </a:r>
          </a:p>
          <a:p>
            <a:endParaRPr lang="zh-CN" altLang="en-US" dirty="0"/>
          </a:p>
        </p:txBody>
      </p:sp>
      <p:pic>
        <p:nvPicPr>
          <p:cNvPr id="237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17" y="1772816"/>
            <a:ext cx="2520280" cy="86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155" y="2780928"/>
            <a:ext cx="3826230" cy="53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155" y="3457167"/>
            <a:ext cx="2606868" cy="8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155" y="4869160"/>
            <a:ext cx="5645125" cy="52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137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571"/>
                                        </p:tgtEl>
                                        <p:attrNameLst>
                                          <p:attrName>style.visibility</p:attrName>
                                        </p:attrNameLst>
                                      </p:cBhvr>
                                      <p:to>
                                        <p:strVal val="visible"/>
                                      </p:to>
                                    </p:set>
                                    <p:animEffect transition="in" filter="fade">
                                      <p:cBhvr>
                                        <p:cTn id="12" dur="500"/>
                                        <p:tgtEl>
                                          <p:spTgt spid="237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572"/>
                                        </p:tgtEl>
                                        <p:attrNameLst>
                                          <p:attrName>style.visibility</p:attrName>
                                        </p:attrNameLst>
                                      </p:cBhvr>
                                      <p:to>
                                        <p:strVal val="visible"/>
                                      </p:to>
                                    </p:set>
                                    <p:animEffect transition="in" filter="fade">
                                      <p:cBhvr>
                                        <p:cTn id="17" dur="500"/>
                                        <p:tgtEl>
                                          <p:spTgt spid="2375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573"/>
                                        </p:tgtEl>
                                        <p:attrNameLst>
                                          <p:attrName>style.visibility</p:attrName>
                                        </p:attrNameLst>
                                      </p:cBhvr>
                                      <p:to>
                                        <p:strVal val="visible"/>
                                      </p:to>
                                    </p:set>
                                    <p:animEffect transition="in" filter="fade">
                                      <p:cBhvr>
                                        <p:cTn id="27" dur="500"/>
                                        <p:tgtEl>
                                          <p:spTgt spid="237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7575"/>
                                        </p:tgtEl>
                                        <p:attrNameLst>
                                          <p:attrName>style.visibility</p:attrName>
                                        </p:attrNameLst>
                                      </p:cBhvr>
                                      <p:to>
                                        <p:strVal val="visible"/>
                                      </p:to>
                                    </p:set>
                                    <p:animEffect transition="in" filter="fade">
                                      <p:cBhvr>
                                        <p:cTn id="37" dur="500"/>
                                        <p:tgtEl>
                                          <p:spTgt spid="2375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1AA3-65A5-4AAF-A0B3-3FA9EAF14A9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101</a:t>
            </a:fld>
            <a:endParaRPr lang="zh-CN" altLang="en-US"/>
          </a:p>
        </p:txBody>
      </p:sp>
      <p:sp>
        <p:nvSpPr>
          <p:cNvPr id="5" name="Title 4"/>
          <p:cNvSpPr>
            <a:spLocks noGrp="1"/>
          </p:cNvSpPr>
          <p:nvPr>
            <p:ph type="title"/>
          </p:nvPr>
        </p:nvSpPr>
        <p:spPr>
          <a:xfrm>
            <a:off x="244457" y="0"/>
            <a:ext cx="8591550" cy="824136"/>
          </a:xfrm>
        </p:spPr>
        <p:txBody>
          <a:bodyPr/>
          <a:lstStyle/>
          <a:p>
            <a:r>
              <a:rPr lang="zh-CN" altLang="en-US" dirty="0"/>
              <a:t>求</a:t>
            </a:r>
            <a:r>
              <a:rPr lang="zh-CN" altLang="en-US" dirty="0" smtClean="0"/>
              <a:t>解上述问题：查点法</a:t>
            </a:r>
            <a:endParaRPr lang="zh-CN" altLang="en-US" dirty="0"/>
          </a:p>
        </p:txBody>
      </p:sp>
      <p:sp>
        <p:nvSpPr>
          <p:cNvPr id="6" name="Content Placeholder 5"/>
          <p:cNvSpPr>
            <a:spLocks noGrp="1"/>
          </p:cNvSpPr>
          <p:nvPr>
            <p:ph sz="quarter" idx="4294967295"/>
          </p:nvPr>
        </p:nvSpPr>
        <p:spPr>
          <a:xfrm>
            <a:off x="274320" y="1052736"/>
            <a:ext cx="8595360" cy="5183472"/>
          </a:xfrm>
          <a:prstGeom prst="rect">
            <a:avLst/>
          </a:prstGeom>
        </p:spPr>
        <p:txBody>
          <a:bodyPr>
            <a:noAutofit/>
          </a:bodyPr>
          <a:lstStyle/>
          <a:p>
            <a:pPr>
              <a:spcBef>
                <a:spcPts val="1200"/>
              </a:spcBef>
            </a:pPr>
            <a:r>
              <a:rPr lang="zh-CN" altLang="en-US" sz="2400" dirty="0"/>
              <a:t>在查点法中，对给定的行走总步</a:t>
            </a:r>
            <a:r>
              <a:rPr lang="zh-CN" altLang="en-US" sz="2400" dirty="0" smtClean="0"/>
              <a:t>数</a:t>
            </a:r>
            <a:r>
              <a:rPr lang="en-US" altLang="zh-CN" sz="2400" dirty="0" smtClean="0"/>
              <a:t>N</a:t>
            </a:r>
            <a:r>
              <a:rPr lang="zh-CN" altLang="en-US" sz="2400" dirty="0" smtClean="0"/>
              <a:t>及</a:t>
            </a:r>
            <a:r>
              <a:rPr lang="zh-CN" altLang="en-US" sz="2400" dirty="0"/>
              <a:t>总位</a:t>
            </a:r>
            <a:r>
              <a:rPr lang="zh-CN" altLang="en-US" sz="2400" dirty="0" smtClean="0"/>
              <a:t>移</a:t>
            </a:r>
            <a:r>
              <a:rPr lang="en-US" altLang="zh-CN" sz="2400" dirty="0" smtClean="0"/>
              <a:t>x</a:t>
            </a:r>
            <a:r>
              <a:rPr lang="zh-CN" altLang="en-US" sz="2400" dirty="0"/>
              <a:t>，要求把游走时可能的每一步的坐标和几率都确定下来。这是可以用概率理论精确计算的。</a:t>
            </a:r>
          </a:p>
          <a:p>
            <a:pPr>
              <a:spcBef>
                <a:spcPts val="1200"/>
              </a:spcBef>
            </a:pPr>
            <a:r>
              <a:rPr lang="zh-CN" altLang="en-US" sz="2400" dirty="0" smtClean="0"/>
              <a:t>例</a:t>
            </a:r>
            <a:r>
              <a:rPr lang="en-US" altLang="zh-CN" sz="2400" dirty="0" smtClean="0"/>
              <a:t>:</a:t>
            </a:r>
            <a:r>
              <a:rPr lang="zh-CN" altLang="en-US" sz="2400" dirty="0" smtClean="0"/>
              <a:t>对于</a:t>
            </a:r>
            <a:r>
              <a:rPr lang="en-US" altLang="zh-CN" sz="2400" dirty="0" smtClean="0"/>
              <a:t>N=3,l=1</a:t>
            </a:r>
            <a:r>
              <a:rPr lang="zh-CN" altLang="en-US" sz="2400" dirty="0" smtClean="0"/>
              <a:t>的</a:t>
            </a:r>
            <a:r>
              <a:rPr lang="zh-CN" altLang="en-US" sz="2400" dirty="0"/>
              <a:t>醉汉一维行走问题，由概率理论</a:t>
            </a:r>
            <a:r>
              <a:rPr lang="zh-CN" altLang="en-US" sz="2400" dirty="0" smtClean="0"/>
              <a:t>可得</a:t>
            </a:r>
            <a:endParaRPr lang="en-US" altLang="zh-CN" sz="2400" dirty="0" smtClean="0"/>
          </a:p>
          <a:p>
            <a:pPr>
              <a:spcBef>
                <a:spcPts val="1200"/>
              </a:spcBef>
            </a:pPr>
            <a:endParaRPr lang="en-US" altLang="zh-CN" sz="2400" dirty="0" smtClean="0"/>
          </a:p>
          <a:p>
            <a:pPr>
              <a:spcBef>
                <a:spcPts val="1200"/>
              </a:spcBef>
            </a:pPr>
            <a:r>
              <a:rPr lang="zh-CN" altLang="en-US" sz="2400" dirty="0" smtClean="0"/>
              <a:t>由</a:t>
            </a:r>
            <a:r>
              <a:rPr lang="zh-CN" altLang="en-US" sz="2400" dirty="0"/>
              <a:t>此可以算</a:t>
            </a:r>
            <a:r>
              <a:rPr lang="zh-CN" altLang="en-US" sz="2400" dirty="0" smtClean="0"/>
              <a:t>出</a:t>
            </a:r>
            <a:endParaRPr lang="en-US" altLang="zh-CN" sz="2400" dirty="0" smtClean="0"/>
          </a:p>
          <a:p>
            <a:pPr marL="0" indent="0">
              <a:spcBef>
                <a:spcPts val="1200"/>
              </a:spcBef>
              <a:buNone/>
            </a:pPr>
            <a:endParaRPr lang="en-US" altLang="zh-CN" sz="2400" dirty="0"/>
          </a:p>
          <a:p>
            <a:pPr marL="0" indent="0">
              <a:spcBef>
                <a:spcPts val="1200"/>
              </a:spcBef>
              <a:buNone/>
            </a:pPr>
            <a:endParaRPr lang="en-US" altLang="zh-CN" sz="2400" dirty="0"/>
          </a:p>
          <a:p>
            <a:pPr>
              <a:spcBef>
                <a:spcPts val="1200"/>
              </a:spcBef>
            </a:pPr>
            <a:r>
              <a:rPr lang="zh-CN" altLang="en-US" sz="2400" dirty="0" smtClean="0"/>
              <a:t>则</a:t>
            </a:r>
            <a:r>
              <a:rPr lang="en-US" altLang="zh-CN" sz="2400" dirty="0" smtClean="0"/>
              <a:t>:</a:t>
            </a:r>
          </a:p>
          <a:p>
            <a:pPr>
              <a:spcBef>
                <a:spcPts val="1200"/>
              </a:spcBef>
            </a:pPr>
            <a:r>
              <a:rPr lang="zh-CN" altLang="en-US" sz="2400" dirty="0" smtClean="0"/>
              <a:t>查</a:t>
            </a:r>
            <a:r>
              <a:rPr lang="zh-CN" altLang="en-US" sz="2400" dirty="0"/>
              <a:t>点法只有在总步</a:t>
            </a:r>
            <a:r>
              <a:rPr lang="zh-CN" altLang="en-US" sz="2400" dirty="0" smtClean="0"/>
              <a:t>数</a:t>
            </a:r>
            <a:r>
              <a:rPr lang="en-US" altLang="zh-CN" sz="2400" dirty="0" smtClean="0"/>
              <a:t>N</a:t>
            </a:r>
            <a:r>
              <a:rPr lang="zh-CN" altLang="en-US" sz="2400" dirty="0" smtClean="0"/>
              <a:t>较</a:t>
            </a:r>
            <a:r>
              <a:rPr lang="zh-CN" altLang="en-US" sz="2400" dirty="0"/>
              <a:t>小时才可以使用。</a:t>
            </a:r>
            <a:r>
              <a:rPr lang="en-US" altLang="zh-CN" sz="2400" dirty="0"/>
              <a:t>N</a:t>
            </a:r>
            <a:r>
              <a:rPr lang="zh-CN" altLang="en-US" sz="2400" dirty="0"/>
              <a:t>比较大时用起</a:t>
            </a:r>
            <a:r>
              <a:rPr lang="zh-CN" altLang="en-US" sz="2400" dirty="0" smtClean="0"/>
              <a:t>来就</a:t>
            </a:r>
            <a:r>
              <a:rPr lang="zh-CN" altLang="en-US" sz="2400" dirty="0"/>
              <a:t>比较困难了。</a:t>
            </a:r>
          </a:p>
        </p:txBody>
      </p:sp>
      <p:pic>
        <p:nvPicPr>
          <p:cNvPr id="238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68259"/>
            <a:ext cx="7920880" cy="44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231" y="3501008"/>
            <a:ext cx="6057144" cy="98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5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303" y="4869160"/>
            <a:ext cx="3852183" cy="4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972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594"/>
                                        </p:tgtEl>
                                        <p:attrNameLst>
                                          <p:attrName>style.visibility</p:attrName>
                                        </p:attrNameLst>
                                      </p:cBhvr>
                                      <p:to>
                                        <p:strVal val="visible"/>
                                      </p:to>
                                    </p:set>
                                    <p:animEffect transition="in" filter="fade">
                                      <p:cBhvr>
                                        <p:cTn id="17" dur="500"/>
                                        <p:tgtEl>
                                          <p:spTgt spid="2385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595"/>
                                        </p:tgtEl>
                                        <p:attrNameLst>
                                          <p:attrName>style.visibility</p:attrName>
                                        </p:attrNameLst>
                                      </p:cBhvr>
                                      <p:to>
                                        <p:strVal val="visible"/>
                                      </p:to>
                                    </p:set>
                                    <p:animEffect transition="in" filter="fade">
                                      <p:cBhvr>
                                        <p:cTn id="27" dur="500"/>
                                        <p:tgtEl>
                                          <p:spTgt spid="2385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8598"/>
                                        </p:tgtEl>
                                        <p:attrNameLst>
                                          <p:attrName>style.visibility</p:attrName>
                                        </p:attrNameLst>
                                      </p:cBhvr>
                                      <p:to>
                                        <p:strVal val="visible"/>
                                      </p:to>
                                    </p:set>
                                    <p:animEffect transition="in" filter="fade">
                                      <p:cBhvr>
                                        <p:cTn id="37" dur="500"/>
                                        <p:tgtEl>
                                          <p:spTgt spid="2385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9D8CC-742A-485B-BBF3-6847CA987086}"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102</a:t>
            </a:fld>
            <a:endParaRPr lang="zh-CN" altLang="en-US"/>
          </a:p>
        </p:txBody>
      </p:sp>
      <p:sp>
        <p:nvSpPr>
          <p:cNvPr id="5" name="Title 4"/>
          <p:cNvSpPr>
            <a:spLocks noGrp="1"/>
          </p:cNvSpPr>
          <p:nvPr>
            <p:ph type="title"/>
          </p:nvPr>
        </p:nvSpPr>
        <p:spPr>
          <a:xfrm>
            <a:off x="251520" y="-20366"/>
            <a:ext cx="8591550" cy="824136"/>
          </a:xfrm>
        </p:spPr>
        <p:txBody>
          <a:bodyPr/>
          <a:lstStyle/>
          <a:p>
            <a:r>
              <a:rPr lang="zh-CN" altLang="en-US" dirty="0" smtClean="0"/>
              <a:t>蒙</a:t>
            </a:r>
            <a:r>
              <a:rPr lang="zh-CN" altLang="en-US" dirty="0"/>
              <a:t>特卡罗方</a:t>
            </a:r>
            <a:r>
              <a:rPr lang="zh-CN" altLang="en-US" dirty="0" smtClean="0"/>
              <a:t>法</a:t>
            </a:r>
            <a:r>
              <a:rPr lang="zh-CN" altLang="en-US" dirty="0"/>
              <a:t>求解</a:t>
            </a:r>
          </a:p>
        </p:txBody>
      </p:sp>
      <p:sp>
        <p:nvSpPr>
          <p:cNvPr id="6" name="Content Placeholder 5"/>
          <p:cNvSpPr>
            <a:spLocks noGrp="1"/>
          </p:cNvSpPr>
          <p:nvPr>
            <p:ph sz="quarter" idx="4294967295"/>
          </p:nvPr>
        </p:nvSpPr>
        <p:spPr>
          <a:xfrm>
            <a:off x="274320" y="908720"/>
            <a:ext cx="8595360" cy="5327488"/>
          </a:xfrm>
          <a:prstGeom prst="rect">
            <a:avLst/>
          </a:prstGeom>
        </p:spPr>
        <p:txBody>
          <a:bodyPr>
            <a:normAutofit/>
          </a:bodyPr>
          <a:lstStyle/>
          <a:p>
            <a:pPr>
              <a:spcBef>
                <a:spcPts val="1200"/>
              </a:spcBef>
            </a:pPr>
            <a:r>
              <a:rPr lang="zh-CN" altLang="en-US" sz="2400" dirty="0"/>
              <a:t>蒙特卡洛方法就可以克服在游走中的这个困难，具有更广泛的可操作性</a:t>
            </a:r>
            <a:r>
              <a:rPr lang="zh-CN" altLang="en-US" sz="2400" dirty="0" smtClean="0"/>
              <a:t>。</a:t>
            </a:r>
            <a:endParaRPr lang="en-US" altLang="zh-CN" sz="2400" dirty="0" smtClean="0"/>
          </a:p>
          <a:p>
            <a:pPr>
              <a:spcBef>
                <a:spcPts val="1200"/>
              </a:spcBef>
            </a:pPr>
            <a:r>
              <a:rPr lang="zh-CN" altLang="en-US" sz="2400" dirty="0" smtClean="0"/>
              <a:t>蒙</a:t>
            </a:r>
            <a:r>
              <a:rPr lang="zh-CN" altLang="en-US" sz="2400" dirty="0"/>
              <a:t>特卡洛方法可以对许多步的游走过程进行抽</a:t>
            </a:r>
            <a:r>
              <a:rPr lang="zh-CN" altLang="en-US" sz="2400" dirty="0" smtClean="0"/>
              <a:t>样。</a:t>
            </a:r>
            <a:endParaRPr lang="en-US" altLang="zh-CN" sz="2400" dirty="0" smtClean="0"/>
          </a:p>
          <a:p>
            <a:pPr>
              <a:spcBef>
                <a:spcPts val="1200"/>
              </a:spcBef>
            </a:pPr>
            <a:r>
              <a:rPr lang="zh-CN" altLang="en-US" sz="2400" dirty="0" smtClean="0"/>
              <a:t>例</a:t>
            </a:r>
            <a:r>
              <a:rPr lang="zh-CN" altLang="en-US" sz="2400" dirty="0"/>
              <a:t>如。我们可以按照正确的概率，对确定的产生出各种可能的行走样本</a:t>
            </a:r>
            <a:r>
              <a:rPr lang="zh-CN" altLang="en-US" sz="2400" dirty="0" smtClean="0"/>
              <a:t>。</a:t>
            </a:r>
            <a:endParaRPr lang="en-US" altLang="zh-CN" sz="2400" dirty="0" smtClean="0"/>
          </a:p>
          <a:p>
            <a:pPr>
              <a:spcBef>
                <a:spcPts val="1200"/>
              </a:spcBef>
            </a:pPr>
            <a:r>
              <a:rPr lang="zh-CN" altLang="en-US" sz="2400" dirty="0"/>
              <a:t>对</a:t>
            </a:r>
            <a:r>
              <a:rPr lang="zh-CN" altLang="en-US" sz="2400" dirty="0" smtClean="0"/>
              <a:t>于一维情况：</a:t>
            </a:r>
            <a:endParaRPr lang="en-US" altLang="zh-CN" sz="2400" dirty="0" smtClean="0"/>
          </a:p>
          <a:p>
            <a:pPr lvl="1">
              <a:spcBef>
                <a:spcPts val="1200"/>
              </a:spcBef>
            </a:pPr>
            <a:r>
              <a:rPr lang="zh-CN" altLang="en-US" sz="2400" dirty="0" smtClean="0"/>
              <a:t>假设</a:t>
            </a:r>
            <a:r>
              <a:rPr lang="en-US" altLang="zh-CN" sz="2400" dirty="0" smtClean="0"/>
              <a:t>p</a:t>
            </a:r>
            <a:r>
              <a:rPr lang="zh-CN" altLang="en-US" sz="2400" dirty="0" smtClean="0"/>
              <a:t>、</a:t>
            </a:r>
            <a:r>
              <a:rPr lang="en-US" altLang="zh-CN" sz="2400" dirty="0" smtClean="0"/>
              <a:t>q</a:t>
            </a:r>
            <a:r>
              <a:rPr lang="zh-CN" altLang="en-US" sz="2400" dirty="0" smtClean="0"/>
              <a:t>分别为向左、右行走的概率，则产生随机数</a:t>
            </a:r>
            <a:r>
              <a:rPr lang="el-GR" altLang="zh-CN" sz="2400" dirty="0" smtClean="0"/>
              <a:t>ξ</a:t>
            </a:r>
            <a:endParaRPr lang="en-US" altLang="zh-CN" sz="2400" dirty="0" smtClean="0"/>
          </a:p>
          <a:p>
            <a:pPr lvl="1">
              <a:spcBef>
                <a:spcPts val="1200"/>
              </a:spcBef>
            </a:pPr>
            <a:r>
              <a:rPr lang="zh-CN" altLang="en-US" sz="2400" dirty="0" smtClean="0"/>
              <a:t>若</a:t>
            </a:r>
            <a:r>
              <a:rPr lang="en-US" altLang="zh-CN" sz="2400" dirty="0" smtClean="0"/>
              <a:t>0 =&lt; </a:t>
            </a:r>
            <a:r>
              <a:rPr lang="el-GR" altLang="zh-CN" sz="2400" dirty="0" smtClean="0"/>
              <a:t>ξ</a:t>
            </a:r>
            <a:r>
              <a:rPr lang="en-US" altLang="zh-CN" sz="2400" dirty="0" smtClean="0"/>
              <a:t> =&lt; p</a:t>
            </a:r>
            <a:r>
              <a:rPr lang="zh-CN" altLang="en-US" sz="2400" dirty="0" smtClean="0"/>
              <a:t>，则 </a:t>
            </a:r>
            <a:r>
              <a:rPr lang="en-US" altLang="zh-CN" sz="2400" dirty="0" smtClean="0"/>
              <a:t>x-1</a:t>
            </a:r>
          </a:p>
          <a:p>
            <a:pPr lvl="1">
              <a:spcBef>
                <a:spcPts val="1200"/>
              </a:spcBef>
            </a:pPr>
            <a:r>
              <a:rPr lang="zh-CN" altLang="en-US" sz="2400" dirty="0" smtClean="0"/>
              <a:t>若</a:t>
            </a:r>
            <a:r>
              <a:rPr lang="en-US" altLang="zh-CN" sz="2400" dirty="0" smtClean="0"/>
              <a:t>p&lt;</a:t>
            </a:r>
            <a:r>
              <a:rPr lang="el-GR" altLang="zh-CN" sz="2400" dirty="0"/>
              <a:t> </a:t>
            </a:r>
            <a:r>
              <a:rPr lang="el-GR" altLang="zh-CN" sz="2400" dirty="0" smtClean="0"/>
              <a:t>ξ</a:t>
            </a:r>
            <a:r>
              <a:rPr lang="en-US" altLang="zh-CN" sz="2400" dirty="0" smtClean="0"/>
              <a:t> =&lt; 1</a:t>
            </a:r>
            <a:r>
              <a:rPr lang="zh-CN" altLang="en-US" sz="2400" dirty="0" smtClean="0"/>
              <a:t>，则 </a:t>
            </a:r>
            <a:r>
              <a:rPr lang="en-US" altLang="zh-CN" sz="2400" dirty="0" smtClean="0"/>
              <a:t>x+1</a:t>
            </a:r>
          </a:p>
          <a:p>
            <a:pPr>
              <a:spcBef>
                <a:spcPts val="1200"/>
              </a:spcBef>
            </a:pPr>
            <a:r>
              <a:rPr lang="zh-CN" altLang="en-US" sz="2400" dirty="0" smtClean="0"/>
              <a:t>原</a:t>
            </a:r>
            <a:r>
              <a:rPr lang="zh-CN" altLang="en-US" sz="2400" dirty="0"/>
              <a:t>则上只要我们增加抽样的个数，要达到较高的精度总是可能的。</a:t>
            </a:r>
          </a:p>
        </p:txBody>
      </p:sp>
    </p:spTree>
    <p:extLst>
      <p:ext uri="{BB962C8B-B14F-4D97-AF65-F5344CB8AC3E}">
        <p14:creationId xmlns:p14="http://schemas.microsoft.com/office/powerpoint/2010/main" val="32553628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1284B-DC84-400A-8178-981B891E97E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103</a:t>
            </a:fld>
            <a:endParaRPr lang="zh-CN" altLang="en-US"/>
          </a:p>
        </p:txBody>
      </p:sp>
      <p:sp>
        <p:nvSpPr>
          <p:cNvPr id="5" name="Title 4"/>
          <p:cNvSpPr>
            <a:spLocks noGrp="1"/>
          </p:cNvSpPr>
          <p:nvPr>
            <p:ph type="title"/>
          </p:nvPr>
        </p:nvSpPr>
        <p:spPr>
          <a:xfrm>
            <a:off x="276225" y="0"/>
            <a:ext cx="8591550" cy="1066801"/>
          </a:xfrm>
        </p:spPr>
        <p:txBody>
          <a:bodyPr/>
          <a:lstStyle/>
          <a:p>
            <a:r>
              <a:rPr lang="zh-CN" altLang="en-US" dirty="0" smtClean="0"/>
              <a:t>例：随机游走求解泊松型微分方程</a:t>
            </a:r>
            <a:endParaRPr lang="zh-CN" altLang="en-US" dirty="0"/>
          </a:p>
        </p:txBody>
      </p:sp>
      <p:sp>
        <p:nvSpPr>
          <p:cNvPr id="6" name="Content Placeholder 5"/>
          <p:cNvSpPr>
            <a:spLocks noGrp="1"/>
          </p:cNvSpPr>
          <p:nvPr>
            <p:ph sz="quarter" idx="4294967295"/>
          </p:nvPr>
        </p:nvSpPr>
        <p:spPr>
          <a:xfrm>
            <a:off x="274320" y="1298448"/>
            <a:ext cx="5737840" cy="4937760"/>
          </a:xfrm>
          <a:prstGeom prst="rect">
            <a:avLst/>
          </a:prstGeom>
        </p:spPr>
        <p:txBody>
          <a:bodyPr/>
          <a:lstStyle/>
          <a:p>
            <a:r>
              <a:rPr lang="el-GR" altLang="zh-CN" sz="2000" dirty="0" smtClean="0">
                <a:latin typeface="微软雅黑" pitchFamily="34" charset="-122"/>
                <a:ea typeface="微软雅黑" pitchFamily="34" charset="-122"/>
              </a:rPr>
              <a:t>Γ</a:t>
            </a:r>
            <a:r>
              <a:rPr lang="zh-CN" altLang="en-US" sz="2000" dirty="0" smtClean="0">
                <a:latin typeface="微软雅黑" pitchFamily="34" charset="-122"/>
                <a:ea typeface="微软雅黑" pitchFamily="34" charset="-122"/>
              </a:rPr>
              <a:t>为求解区域</a:t>
            </a:r>
            <a:r>
              <a:rPr lang="en-US" altLang="zh-CN" sz="2000" dirty="0" smtClean="0">
                <a:latin typeface="微软雅黑" pitchFamily="34" charset="-122"/>
                <a:ea typeface="微软雅黑" pitchFamily="34" charset="-122"/>
              </a:rPr>
              <a:t>D</a:t>
            </a:r>
            <a:r>
              <a:rPr lang="zh-CN" altLang="en-US" sz="2000" dirty="0" smtClean="0">
                <a:latin typeface="微软雅黑" pitchFamily="34" charset="-122"/>
                <a:ea typeface="微软雅黑" pitchFamily="34" charset="-122"/>
              </a:rPr>
              <a:t>的边界，</a:t>
            </a:r>
            <a:r>
              <a:rPr lang="en-US" altLang="zh-CN" sz="2000" dirty="0" smtClean="0">
                <a:latin typeface="微软雅黑" pitchFamily="34" charset="-122"/>
                <a:ea typeface="微软雅黑" pitchFamily="34" charset="-122"/>
              </a:rPr>
              <a:t>s</a:t>
            </a:r>
            <a:r>
              <a:rPr lang="zh-CN" altLang="en-US" sz="2000" dirty="0" smtClean="0">
                <a:latin typeface="微软雅黑" pitchFamily="34" charset="-122"/>
                <a:ea typeface="微软雅黑" pitchFamily="34" charset="-122"/>
              </a:rPr>
              <a:t>为边界</a:t>
            </a:r>
            <a:r>
              <a:rPr lang="el-GR" altLang="zh-CN" sz="2000" dirty="0" smtClean="0">
                <a:latin typeface="微软雅黑" pitchFamily="34" charset="-122"/>
                <a:ea typeface="微软雅黑" pitchFamily="34" charset="-122"/>
              </a:rPr>
              <a:t>Γ</a:t>
            </a:r>
            <a:r>
              <a:rPr lang="zh-CN" altLang="en-US" sz="2000" dirty="0" smtClean="0">
                <a:latin typeface="微软雅黑" pitchFamily="34" charset="-122"/>
                <a:ea typeface="微软雅黑" pitchFamily="34" charset="-122"/>
              </a:rPr>
              <a:t>上的点</a:t>
            </a:r>
            <a:endParaRPr lang="en-US" altLang="zh-CN" sz="2000" dirty="0" smtClean="0">
              <a:latin typeface="微软雅黑" pitchFamily="34" charset="-122"/>
              <a:ea typeface="微软雅黑" pitchFamily="34" charset="-122"/>
            </a:endParaRPr>
          </a:p>
          <a:p>
            <a:r>
              <a:rPr lang="zh-CN" altLang="en-US" sz="2000" dirty="0">
                <a:latin typeface="微软雅黑" pitchFamily="34" charset="-122"/>
                <a:ea typeface="微软雅黑" pitchFamily="34" charset="-122"/>
              </a:rPr>
              <a:t>这里我们采用等步</a:t>
            </a:r>
            <a:r>
              <a:rPr lang="zh-CN" altLang="en-US" sz="2000" dirty="0" smtClean="0">
                <a:latin typeface="微软雅黑" pitchFamily="34" charset="-122"/>
                <a:ea typeface="微软雅黑" pitchFamily="34" charset="-122"/>
              </a:rPr>
              <a:t>长</a:t>
            </a:r>
            <a:r>
              <a:rPr lang="en-US" altLang="zh-CN" sz="2000" dirty="0" smtClean="0">
                <a:latin typeface="微软雅黑" pitchFamily="34" charset="-122"/>
                <a:ea typeface="微软雅黑" pitchFamily="34" charset="-122"/>
              </a:rPr>
              <a:t>h</a:t>
            </a:r>
            <a:r>
              <a:rPr lang="zh-CN" altLang="en-US" sz="2000" dirty="0" smtClean="0">
                <a:latin typeface="微软雅黑" pitchFamily="34" charset="-122"/>
                <a:ea typeface="微软雅黑" pitchFamily="34" charset="-122"/>
              </a:rPr>
              <a:t>的</a:t>
            </a:r>
            <a:r>
              <a:rPr lang="zh-CN" altLang="en-US" sz="2000" dirty="0">
                <a:latin typeface="微软雅黑" pitchFamily="34" charset="-122"/>
                <a:ea typeface="微软雅黑" pitchFamily="34" charset="-122"/>
              </a:rPr>
              <a:t>正方形格点划分的</a:t>
            </a:r>
            <a:r>
              <a:rPr lang="zh-CN" altLang="en-US" sz="2000" b="1" dirty="0">
                <a:latin typeface="微软雅黑" pitchFamily="34" charset="-122"/>
                <a:ea typeface="微软雅黑" pitchFamily="34" charset="-122"/>
              </a:rPr>
              <a:t>差分法</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在</a:t>
            </a:r>
            <a:r>
              <a:rPr lang="zh-CN" altLang="en-US" sz="2000" dirty="0">
                <a:latin typeface="微软雅黑" pitchFamily="34" charset="-122"/>
                <a:ea typeface="微软雅黑" pitchFamily="34" charset="-122"/>
              </a:rPr>
              <a:t>区域</a:t>
            </a:r>
            <a:r>
              <a:rPr lang="en-US" altLang="zh-CN" sz="2000" dirty="0">
                <a:latin typeface="微软雅黑" pitchFamily="34" charset="-122"/>
                <a:ea typeface="微软雅黑" pitchFamily="34" charset="-122"/>
              </a:rPr>
              <a:t>D</a:t>
            </a:r>
            <a:r>
              <a:rPr lang="zh-CN" altLang="en-US" sz="2000" dirty="0">
                <a:latin typeface="微软雅黑" pitchFamily="34" charset="-122"/>
                <a:ea typeface="微软雅黑" pitchFamily="34" charset="-122"/>
              </a:rPr>
              <a:t>内的任意正则</a:t>
            </a:r>
            <a:r>
              <a:rPr lang="zh-CN" altLang="en-US" sz="2000" b="1" dirty="0">
                <a:latin typeface="微软雅黑" pitchFamily="34" charset="-122"/>
                <a:ea typeface="微软雅黑" pitchFamily="34" charset="-122"/>
              </a:rPr>
              <a:t>内点</a:t>
            </a:r>
            <a:r>
              <a:rPr lang="en-US" altLang="zh-CN" sz="2000" dirty="0">
                <a:latin typeface="微软雅黑" pitchFamily="34" charset="-122"/>
                <a:ea typeface="微软雅黑" pitchFamily="34" charset="-122"/>
              </a:rPr>
              <a:t>0 (</a:t>
            </a:r>
            <a:r>
              <a:rPr lang="zh-CN" altLang="en-US" sz="2000" dirty="0">
                <a:latin typeface="微软雅黑" pitchFamily="34" charset="-122"/>
                <a:ea typeface="微软雅黑" pitchFamily="34" charset="-122"/>
              </a:rPr>
              <a:t>其相邻的节点都在区域</a:t>
            </a:r>
            <a:r>
              <a:rPr lang="en-US" altLang="zh-CN" sz="2000" dirty="0">
                <a:latin typeface="微软雅黑" pitchFamily="34" charset="-122"/>
                <a:ea typeface="微软雅黑" pitchFamily="34" charset="-122"/>
              </a:rPr>
              <a:t>D</a:t>
            </a:r>
            <a:r>
              <a:rPr lang="zh-CN" altLang="en-US" sz="2000" dirty="0">
                <a:latin typeface="微软雅黑" pitchFamily="34" charset="-122"/>
                <a:ea typeface="微软雅黑" pitchFamily="34" charset="-122"/>
              </a:rPr>
              <a:t>内</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的函数值可以用周围四个邻近点</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上的函数值来表示</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pic>
        <p:nvPicPr>
          <p:cNvPr id="239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264" y="1340768"/>
            <a:ext cx="282576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407818"/>
            <a:ext cx="3834268" cy="6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251520" y="3640708"/>
            <a:ext cx="8640960" cy="2698472"/>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zh-CN" altLang="en-US" sz="2000" dirty="0">
                <a:solidFill>
                  <a:schemeClr val="tx1"/>
                </a:solidFill>
                <a:latin typeface="微软雅黑" pitchFamily="34" charset="-122"/>
                <a:ea typeface="微软雅黑" pitchFamily="34" charset="-122"/>
                <a:cs typeface="+mn-cs"/>
              </a:rPr>
              <a:t>有如下差分方程表示</a:t>
            </a:r>
          </a:p>
        </p:txBody>
      </p:sp>
      <p:pic>
        <p:nvPicPr>
          <p:cNvPr id="239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59" y="4203424"/>
            <a:ext cx="7639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233886"/>
            <a:ext cx="6480720" cy="78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85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fade">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619"/>
                                        </p:tgtEl>
                                        <p:attrNameLst>
                                          <p:attrName>style.visibility</p:attrName>
                                        </p:attrNameLst>
                                      </p:cBhvr>
                                      <p:to>
                                        <p:strVal val="visible"/>
                                      </p:to>
                                    </p:set>
                                    <p:animEffect transition="in" filter="fade">
                                      <p:cBhvr>
                                        <p:cTn id="32" dur="500"/>
                                        <p:tgtEl>
                                          <p:spTgt spid="2396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9620"/>
                                        </p:tgtEl>
                                        <p:attrNameLst>
                                          <p:attrName>style.visibility</p:attrName>
                                        </p:attrNameLst>
                                      </p:cBhvr>
                                      <p:to>
                                        <p:strVal val="visible"/>
                                      </p:to>
                                    </p:set>
                                    <p:animEffect transition="in" filter="fade">
                                      <p:cBhvr>
                                        <p:cTn id="37" dur="500"/>
                                        <p:tgtEl>
                                          <p:spTgt spid="2396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9621"/>
                                        </p:tgtEl>
                                        <p:attrNameLst>
                                          <p:attrName>style.visibility</p:attrName>
                                        </p:attrNameLst>
                                      </p:cBhvr>
                                      <p:to>
                                        <p:strVal val="visible"/>
                                      </p:to>
                                    </p:set>
                                    <p:animEffect transition="in" filter="fade">
                                      <p:cBhvr>
                                        <p:cTn id="42" dur="500"/>
                                        <p:tgtEl>
                                          <p:spTgt spid="23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745EF-429A-4515-8E99-59F3091F445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104</a:t>
            </a:fld>
            <a:endParaRPr lang="zh-CN" altLang="en-US"/>
          </a:p>
        </p:txBody>
      </p:sp>
      <p:sp>
        <p:nvSpPr>
          <p:cNvPr id="5" name="Title 4"/>
          <p:cNvSpPr>
            <a:spLocks noGrp="1"/>
          </p:cNvSpPr>
          <p:nvPr>
            <p:ph type="title"/>
          </p:nvPr>
        </p:nvSpPr>
        <p:spPr>
          <a:xfrm>
            <a:off x="276225" y="228601"/>
            <a:ext cx="8591550" cy="752128"/>
          </a:xfrm>
        </p:spPr>
        <p:txBody>
          <a:bodyPr>
            <a:normAutofit fontScale="90000"/>
          </a:bodyPr>
          <a:lstStyle/>
          <a:p>
            <a:r>
              <a:rPr lang="zh-CN" altLang="en-US" dirty="0" smtClean="0"/>
              <a:t>随机游走的判据</a:t>
            </a:r>
            <a:endParaRPr lang="zh-CN" altLang="en-US" dirty="0"/>
          </a:p>
        </p:txBody>
      </p:sp>
      <p:pic>
        <p:nvPicPr>
          <p:cNvPr id="240642"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6581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08" y="3412108"/>
            <a:ext cx="7353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70" y="4487763"/>
            <a:ext cx="74961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308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5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fade">
                                      <p:cBhvr>
                                        <p:cTn id="12" dur="500"/>
                                        <p:tgtEl>
                                          <p:spTgt spid="2406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644"/>
                                        </p:tgtEl>
                                        <p:attrNameLst>
                                          <p:attrName>style.visibility</p:attrName>
                                        </p:attrNameLst>
                                      </p:cBhvr>
                                      <p:to>
                                        <p:strVal val="visible"/>
                                      </p:to>
                                    </p:set>
                                    <p:animEffect transition="in" filter="fade">
                                      <p:cBhvr>
                                        <p:cTn id="17" dur="5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E83EC-E995-4D81-880D-3011F261F98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105</a:t>
            </a:fld>
            <a:endParaRPr lang="zh-CN" altLang="en-US"/>
          </a:p>
        </p:txBody>
      </p:sp>
      <p:sp>
        <p:nvSpPr>
          <p:cNvPr id="5" name="Title 4"/>
          <p:cNvSpPr>
            <a:spLocks noGrp="1"/>
          </p:cNvSpPr>
          <p:nvPr>
            <p:ph type="title"/>
          </p:nvPr>
        </p:nvSpPr>
        <p:spPr>
          <a:xfrm>
            <a:off x="292001" y="12576"/>
            <a:ext cx="8591550" cy="824136"/>
          </a:xfrm>
        </p:spPr>
        <p:txBody>
          <a:bodyPr/>
          <a:lstStyle/>
          <a:p>
            <a:r>
              <a:rPr lang="zh-CN" altLang="en-US" dirty="0"/>
              <a:t>游</a:t>
            </a:r>
            <a:r>
              <a:rPr lang="zh-CN" altLang="en-US" dirty="0" smtClean="0"/>
              <a:t>走过程</a:t>
            </a:r>
            <a:endParaRPr lang="zh-CN" altLang="en-US" dirty="0"/>
          </a:p>
        </p:txBody>
      </p:sp>
      <p:pic>
        <p:nvPicPr>
          <p:cNvPr id="241667"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288554" y="895251"/>
            <a:ext cx="71437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76" y="1211461"/>
            <a:ext cx="7696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374836"/>
            <a:ext cx="2808312" cy="83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26" y="3212976"/>
            <a:ext cx="7581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575" y="3902968"/>
            <a:ext cx="2845134" cy="5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8982" y="3974777"/>
            <a:ext cx="781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5967" y="3645024"/>
            <a:ext cx="263635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04" y="4679032"/>
            <a:ext cx="3343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2285" y="4679032"/>
            <a:ext cx="461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604" y="5746775"/>
            <a:ext cx="49720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67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9168" y="5618187"/>
            <a:ext cx="281321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841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fade">
                                      <p:cBhvr>
                                        <p:cTn id="7" dur="500"/>
                                        <p:tgtEl>
                                          <p:spTgt spid="241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671"/>
                                        </p:tgtEl>
                                        <p:attrNameLst>
                                          <p:attrName>style.visibility</p:attrName>
                                        </p:attrNameLst>
                                      </p:cBhvr>
                                      <p:to>
                                        <p:strVal val="visible"/>
                                      </p:to>
                                    </p:set>
                                    <p:animEffect transition="in" filter="fade">
                                      <p:cBhvr>
                                        <p:cTn id="12" dur="500"/>
                                        <p:tgtEl>
                                          <p:spTgt spid="2416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672"/>
                                        </p:tgtEl>
                                        <p:attrNameLst>
                                          <p:attrName>style.visibility</p:attrName>
                                        </p:attrNameLst>
                                      </p:cBhvr>
                                      <p:to>
                                        <p:strVal val="visible"/>
                                      </p:to>
                                    </p:set>
                                    <p:animEffect transition="in" filter="fade">
                                      <p:cBhvr>
                                        <p:cTn id="17" dur="500"/>
                                        <p:tgtEl>
                                          <p:spTgt spid="2416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1673"/>
                                        </p:tgtEl>
                                        <p:attrNameLst>
                                          <p:attrName>style.visibility</p:attrName>
                                        </p:attrNameLst>
                                      </p:cBhvr>
                                      <p:to>
                                        <p:strVal val="visible"/>
                                      </p:to>
                                    </p:set>
                                    <p:animEffect transition="in" filter="fade">
                                      <p:cBhvr>
                                        <p:cTn id="22" dur="500"/>
                                        <p:tgtEl>
                                          <p:spTgt spid="241673"/>
                                        </p:tgtEl>
                                      </p:cBhvr>
                                    </p:animEffect>
                                  </p:childTnLst>
                                </p:cTn>
                              </p:par>
                              <p:par>
                                <p:cTn id="23" presetID="10" presetClass="entr" presetSubtype="0" fill="hold" nodeType="with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fade">
                                      <p:cBhvr>
                                        <p:cTn id="25" dur="500"/>
                                        <p:tgtEl>
                                          <p:spTgt spid="2416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fade">
                                      <p:cBhvr>
                                        <p:cTn id="30" dur="500"/>
                                        <p:tgtEl>
                                          <p:spTgt spid="2416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1677"/>
                                        </p:tgtEl>
                                        <p:attrNameLst>
                                          <p:attrName>style.visibility</p:attrName>
                                        </p:attrNameLst>
                                      </p:cBhvr>
                                      <p:to>
                                        <p:strVal val="visible"/>
                                      </p:to>
                                    </p:set>
                                    <p:animEffect transition="in" filter="fade">
                                      <p:cBhvr>
                                        <p:cTn id="35" dur="500"/>
                                        <p:tgtEl>
                                          <p:spTgt spid="2416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1678"/>
                                        </p:tgtEl>
                                        <p:attrNameLst>
                                          <p:attrName>style.visibility</p:attrName>
                                        </p:attrNameLst>
                                      </p:cBhvr>
                                      <p:to>
                                        <p:strVal val="visible"/>
                                      </p:to>
                                    </p:set>
                                    <p:animEffect transition="in" filter="fade">
                                      <p:cBhvr>
                                        <p:cTn id="40" dur="500"/>
                                        <p:tgtEl>
                                          <p:spTgt spid="2416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1679"/>
                                        </p:tgtEl>
                                        <p:attrNameLst>
                                          <p:attrName>style.visibility</p:attrName>
                                        </p:attrNameLst>
                                      </p:cBhvr>
                                      <p:to>
                                        <p:strVal val="visible"/>
                                      </p:to>
                                    </p:set>
                                    <p:animEffect transition="in" filter="fade">
                                      <p:cBhvr>
                                        <p:cTn id="45" dur="500"/>
                                        <p:tgtEl>
                                          <p:spTgt spid="241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4013C-DB2C-4065-91C0-405A49084AA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106</a:t>
            </a:fld>
            <a:endParaRPr lang="zh-CN" altLang="en-US"/>
          </a:p>
        </p:txBody>
      </p:sp>
      <p:sp>
        <p:nvSpPr>
          <p:cNvPr id="5" name="Title 4"/>
          <p:cNvSpPr>
            <a:spLocks noGrp="1"/>
          </p:cNvSpPr>
          <p:nvPr>
            <p:ph type="title"/>
          </p:nvPr>
        </p:nvSpPr>
        <p:spPr/>
        <p:txBody>
          <a:bodyPr/>
          <a:lstStyle/>
          <a:p>
            <a:r>
              <a:rPr lang="zh-CN" altLang="en-US" dirty="0"/>
              <a:t>推</a:t>
            </a:r>
            <a:r>
              <a:rPr lang="zh-CN" altLang="en-US" dirty="0" smtClean="0"/>
              <a:t>广？</a:t>
            </a:r>
            <a:endParaRPr lang="zh-CN" altLang="en-US" dirty="0"/>
          </a:p>
        </p:txBody>
      </p:sp>
      <p:pic>
        <p:nvPicPr>
          <p:cNvPr id="8" name="Picture 1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5342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96952"/>
            <a:ext cx="75533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856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690"/>
                                        </p:tgtEl>
                                        <p:attrNameLst>
                                          <p:attrName>style.visibility</p:attrName>
                                        </p:attrNameLst>
                                      </p:cBhvr>
                                      <p:to>
                                        <p:strVal val="visible"/>
                                      </p:to>
                                    </p:set>
                                    <p:animEffect transition="in" filter="fade">
                                      <p:cBhvr>
                                        <p:cTn id="12" dur="500"/>
                                        <p:tgtEl>
                                          <p:spTgt spid="24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BBF8F-6A04-4ABB-BE01-F68F4C8E3B3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107</a:t>
            </a:fld>
            <a:endParaRPr lang="zh-CN" altLang="en-US"/>
          </a:p>
        </p:txBody>
      </p:sp>
      <p:sp>
        <p:nvSpPr>
          <p:cNvPr id="5" name="Title 4"/>
          <p:cNvSpPr>
            <a:spLocks noGrp="1"/>
          </p:cNvSpPr>
          <p:nvPr>
            <p:ph type="title"/>
          </p:nvPr>
        </p:nvSpPr>
        <p:spPr>
          <a:xfrm>
            <a:off x="251520" y="188640"/>
            <a:ext cx="8591550" cy="818729"/>
          </a:xfrm>
        </p:spPr>
        <p:txBody>
          <a:bodyPr/>
          <a:lstStyle/>
          <a:p>
            <a:r>
              <a:rPr lang="en-US" altLang="zh-CN" dirty="0" smtClean="0"/>
              <a:t>Metropolis</a:t>
            </a:r>
            <a:r>
              <a:rPr lang="zh-CN" altLang="en-US" dirty="0" smtClean="0"/>
              <a:t>方法</a:t>
            </a:r>
            <a:endParaRPr lang="zh-CN" altLang="en-US" dirty="0"/>
          </a:p>
        </p:txBody>
      </p:sp>
      <p:pic>
        <p:nvPicPr>
          <p:cNvPr id="2437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914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83" y="2780928"/>
            <a:ext cx="76676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838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fade">
                                      <p:cBhvr>
                                        <p:cTn id="7" dur="500"/>
                                        <p:tgtEl>
                                          <p:spTgt spid="2437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715"/>
                                        </p:tgtEl>
                                        <p:attrNameLst>
                                          <p:attrName>style.visibility</p:attrName>
                                        </p:attrNameLst>
                                      </p:cBhvr>
                                      <p:to>
                                        <p:strVal val="visible"/>
                                      </p:to>
                                    </p:set>
                                    <p:animEffect transition="in" filter="fade">
                                      <p:cBhvr>
                                        <p:cTn id="12" dur="500"/>
                                        <p:tgtEl>
                                          <p:spTgt spid="24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E7021-49CA-40EB-A2E6-43649974443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108</a:t>
            </a:fld>
            <a:endParaRPr lang="zh-CN" altLang="en-US"/>
          </a:p>
        </p:txBody>
      </p:sp>
      <p:sp>
        <p:nvSpPr>
          <p:cNvPr id="5" name="Title 4"/>
          <p:cNvSpPr>
            <a:spLocks noGrp="1"/>
          </p:cNvSpPr>
          <p:nvPr>
            <p:ph type="title"/>
          </p:nvPr>
        </p:nvSpPr>
        <p:spPr/>
        <p:txBody>
          <a:bodyPr/>
          <a:lstStyle/>
          <a:p>
            <a:r>
              <a:rPr lang="zh-CN" altLang="en-US" dirty="0" smtClean="0"/>
              <a:t>适用条件</a:t>
            </a:r>
            <a:endParaRPr lang="zh-CN" alt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11" y="1484784"/>
            <a:ext cx="71818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3780"/>
          <a:stretch/>
        </p:blipFill>
        <p:spPr bwMode="auto">
          <a:xfrm>
            <a:off x="585043" y="1818159"/>
            <a:ext cx="53435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38" name="Picture 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742950" y="3067050"/>
            <a:ext cx="76581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47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636" y="4653136"/>
            <a:ext cx="70580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21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4738"/>
                                        </p:tgtEl>
                                        <p:attrNameLst>
                                          <p:attrName>style.visibility</p:attrName>
                                        </p:attrNameLst>
                                      </p:cBhvr>
                                      <p:to>
                                        <p:strVal val="visible"/>
                                      </p:to>
                                    </p:set>
                                    <p:animEffect transition="in" filter="fade">
                                      <p:cBhvr>
                                        <p:cTn id="15" dur="500"/>
                                        <p:tgtEl>
                                          <p:spTgt spid="2447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4739"/>
                                        </p:tgtEl>
                                        <p:attrNameLst>
                                          <p:attrName>style.visibility</p:attrName>
                                        </p:attrNameLst>
                                      </p:cBhvr>
                                      <p:to>
                                        <p:strVal val="visible"/>
                                      </p:to>
                                    </p:set>
                                    <p:animEffect transition="in" filter="fade">
                                      <p:cBhvr>
                                        <p:cTn id="20" dur="500"/>
                                        <p:tgtEl>
                                          <p:spTgt spid="244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6AC93-58E8-41EA-A638-E81E60FD64E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109</a:t>
            </a:fld>
            <a:endParaRPr lang="zh-CN" altLang="en-US"/>
          </a:p>
        </p:txBody>
      </p:sp>
      <p:sp>
        <p:nvSpPr>
          <p:cNvPr id="5" name="Title 4"/>
          <p:cNvSpPr>
            <a:spLocks noGrp="1"/>
          </p:cNvSpPr>
          <p:nvPr>
            <p:ph type="title"/>
          </p:nvPr>
        </p:nvSpPr>
        <p:spPr>
          <a:xfrm>
            <a:off x="251520" y="6648"/>
            <a:ext cx="8591550" cy="902072"/>
          </a:xfrm>
        </p:spPr>
        <p:txBody>
          <a:bodyPr/>
          <a:lstStyle/>
          <a:p>
            <a:r>
              <a:rPr lang="zh-CN" altLang="en-US" dirty="0"/>
              <a:t>具</a:t>
            </a:r>
            <a:r>
              <a:rPr lang="zh-CN" altLang="en-US" dirty="0" smtClean="0"/>
              <a:t>体操作</a:t>
            </a:r>
            <a:endParaRPr lang="zh-CN" altLang="en-US" dirty="0"/>
          </a:p>
        </p:txBody>
      </p:sp>
      <p:pic>
        <p:nvPicPr>
          <p:cNvPr id="245762"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b="78042"/>
          <a:stretch/>
        </p:blipFill>
        <p:spPr bwMode="auto">
          <a:xfrm>
            <a:off x="0" y="1132260"/>
            <a:ext cx="9144000" cy="85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811" b="59805"/>
          <a:stretch/>
        </p:blipFill>
        <p:spPr bwMode="auto">
          <a:xfrm>
            <a:off x="2604" y="2390800"/>
            <a:ext cx="9144000" cy="67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161" b="23693"/>
          <a:stretch/>
        </p:blipFill>
        <p:spPr bwMode="auto">
          <a:xfrm>
            <a:off x="0" y="3387080"/>
            <a:ext cx="9144000" cy="141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037"/>
          <a:stretch/>
        </p:blipFill>
        <p:spPr bwMode="auto">
          <a:xfrm>
            <a:off x="-17388" y="5085184"/>
            <a:ext cx="9144000" cy="97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27984" y="3284984"/>
            <a:ext cx="381642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8676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fade">
                                      <p:cBhvr>
                                        <p:cTn id="7" dur="500"/>
                                        <p:tgtEl>
                                          <p:spTgt spid="245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1986" name="Group 2"/>
          <p:cNvGrpSpPr>
            <a:grpSpLocks/>
          </p:cNvGrpSpPr>
          <p:nvPr/>
        </p:nvGrpSpPr>
        <p:grpSpPr bwMode="auto">
          <a:xfrm>
            <a:off x="0" y="0"/>
            <a:ext cx="9142413" cy="6856413"/>
            <a:chOff x="0" y="0"/>
            <a:chExt cx="5759" cy="4319"/>
          </a:xfrm>
        </p:grpSpPr>
        <p:pic>
          <p:nvPicPr>
            <p:cNvPr id="681987" name="Picture 3" descr="幻灯片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9" cy="4319"/>
            </a:xfrm>
            <a:prstGeom prst="rect">
              <a:avLst/>
            </a:prstGeom>
            <a:noFill/>
            <a:extLst>
              <a:ext uri="{909E8E84-426E-40DD-AFC4-6F175D3DCCD1}">
                <a14:hiddenFill xmlns:a14="http://schemas.microsoft.com/office/drawing/2010/main">
                  <a:solidFill>
                    <a:srgbClr val="FFFFFF"/>
                  </a:solidFill>
                </a14:hiddenFill>
              </a:ext>
            </a:extLst>
          </p:spPr>
        </p:pic>
        <p:sp>
          <p:nvSpPr>
            <p:cNvPr id="681988" name="Line 4"/>
            <p:cNvSpPr>
              <a:spLocks noChangeShapeType="1"/>
            </p:cNvSpPr>
            <p:nvPr/>
          </p:nvSpPr>
          <p:spPr bwMode="auto">
            <a:xfrm>
              <a:off x="4032" y="19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1989" name="Line 5"/>
            <p:cNvSpPr>
              <a:spLocks noChangeShapeType="1"/>
            </p:cNvSpPr>
            <p:nvPr/>
          </p:nvSpPr>
          <p:spPr bwMode="auto">
            <a:xfrm>
              <a:off x="5112" y="319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81990" name="Line 6"/>
          <p:cNvSpPr>
            <a:spLocks noChangeShapeType="1"/>
          </p:cNvSpPr>
          <p:nvPr/>
        </p:nvSpPr>
        <p:spPr bwMode="auto">
          <a:xfrm>
            <a:off x="6372225" y="3284538"/>
            <a:ext cx="12239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1992" name="Line 8"/>
          <p:cNvSpPr>
            <a:spLocks noChangeShapeType="1"/>
          </p:cNvSpPr>
          <p:nvPr/>
        </p:nvSpPr>
        <p:spPr bwMode="auto">
          <a:xfrm>
            <a:off x="2843213" y="2349500"/>
            <a:ext cx="9366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Date Placeholder 1"/>
          <p:cNvSpPr>
            <a:spLocks noGrp="1"/>
          </p:cNvSpPr>
          <p:nvPr>
            <p:ph type="dt" sz="half" idx="10"/>
          </p:nvPr>
        </p:nvSpPr>
        <p:spPr/>
        <p:txBody>
          <a:bodyPr/>
          <a:lstStyle/>
          <a:p>
            <a:fld id="{53CCF3E5-A42C-48E1-AAAB-2A42A32C591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AE714C8C-1F9C-404C-BB65-1EC320AFAFFE}" type="slidenum">
              <a:rPr lang="zh-CN" altLang="en-US" smtClean="0"/>
              <a:pPr/>
              <a:t>11</a:t>
            </a:fld>
            <a:endParaRPr lang="zh-CN" altLang="en-US"/>
          </a:p>
        </p:txBody>
      </p:sp>
    </p:spTree>
    <p:extLst>
      <p:ext uri="{BB962C8B-B14F-4D97-AF65-F5344CB8AC3E}">
        <p14:creationId xmlns:p14="http://schemas.microsoft.com/office/powerpoint/2010/main" val="113869163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FEB1E-69F9-4363-8C8B-172E8FD7B61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110</a:t>
            </a:fld>
            <a:endParaRPr lang="zh-CN" altLang="en-US"/>
          </a:p>
        </p:txBody>
      </p:sp>
      <p:sp>
        <p:nvSpPr>
          <p:cNvPr id="5" name="Title 4"/>
          <p:cNvSpPr>
            <a:spLocks noGrp="1"/>
          </p:cNvSpPr>
          <p:nvPr>
            <p:ph type="title"/>
          </p:nvPr>
        </p:nvSpPr>
        <p:spPr>
          <a:xfrm>
            <a:off x="198170" y="14988"/>
            <a:ext cx="8591550" cy="1066801"/>
          </a:xfrm>
        </p:spPr>
        <p:txBody>
          <a:bodyPr/>
          <a:lstStyle/>
          <a:p>
            <a:r>
              <a:rPr lang="zh-CN" altLang="en-US" dirty="0"/>
              <a:t>具体操</a:t>
            </a:r>
            <a:r>
              <a:rPr lang="zh-CN" altLang="en-US" dirty="0" smtClean="0"/>
              <a:t>作 </a:t>
            </a:r>
            <a:r>
              <a:rPr lang="en-US" altLang="zh-CN" dirty="0" smtClean="0"/>
              <a:t>– </a:t>
            </a:r>
            <a:r>
              <a:rPr lang="zh-CN" altLang="en-US" dirty="0" smtClean="0"/>
              <a:t>序</a:t>
            </a:r>
            <a:endParaRPr lang="zh-CN" altLang="en-US" dirty="0"/>
          </a:p>
        </p:txBody>
      </p:sp>
      <p:pic>
        <p:nvPicPr>
          <p:cNvPr id="24678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t="32202" b="43558"/>
          <a:stretch/>
        </p:blipFill>
        <p:spPr bwMode="auto">
          <a:xfrm>
            <a:off x="46017" y="2912368"/>
            <a:ext cx="8964488" cy="9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8602"/>
          <a:stretch/>
        </p:blipFill>
        <p:spPr bwMode="auto">
          <a:xfrm>
            <a:off x="11701" y="1480140"/>
            <a:ext cx="8964488" cy="12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854" b="22573"/>
          <a:stretch/>
        </p:blipFill>
        <p:spPr bwMode="auto">
          <a:xfrm>
            <a:off x="76440" y="4077072"/>
            <a:ext cx="8964488" cy="88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427"/>
          <a:stretch/>
        </p:blipFill>
        <p:spPr bwMode="auto">
          <a:xfrm>
            <a:off x="144016" y="5229200"/>
            <a:ext cx="8964488" cy="88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701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786"/>
                                        </p:tgtEl>
                                        <p:attrNameLst>
                                          <p:attrName>style.visibility</p:attrName>
                                        </p:attrNameLst>
                                      </p:cBhvr>
                                      <p:to>
                                        <p:strVal val="visible"/>
                                      </p:to>
                                    </p:set>
                                    <p:animEffect transition="in" filter="fade">
                                      <p:cBhvr>
                                        <p:cTn id="12" dur="500"/>
                                        <p:tgtEl>
                                          <p:spTgt spid="2467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4DF80-8C6A-4974-BE12-5D3889359AF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111</a:t>
            </a:fld>
            <a:endParaRPr lang="zh-CN" altLang="en-US"/>
          </a:p>
        </p:txBody>
      </p:sp>
      <p:sp>
        <p:nvSpPr>
          <p:cNvPr id="5" name="Title 4"/>
          <p:cNvSpPr>
            <a:spLocks noGrp="1"/>
          </p:cNvSpPr>
          <p:nvPr>
            <p:ph type="title"/>
          </p:nvPr>
        </p:nvSpPr>
        <p:spPr>
          <a:xfrm>
            <a:off x="251520" y="1"/>
            <a:ext cx="8591550" cy="908720"/>
          </a:xfrm>
        </p:spPr>
        <p:txBody>
          <a:bodyPr/>
          <a:lstStyle/>
          <a:p>
            <a:r>
              <a:rPr lang="zh-CN" altLang="en-US" b="1" dirty="0" smtClean="0"/>
              <a:t>如何提高效率？</a:t>
            </a:r>
            <a:endParaRPr lang="zh-CN" altLang="en-US" b="1" dirty="0"/>
          </a:p>
        </p:txBody>
      </p:sp>
      <p:pic>
        <p:nvPicPr>
          <p:cNvPr id="247810"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b="72686"/>
          <a:stretch/>
        </p:blipFill>
        <p:spPr bwMode="auto">
          <a:xfrm>
            <a:off x="148651" y="1124744"/>
            <a:ext cx="8887845" cy="47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142" b="24896"/>
          <a:stretch/>
        </p:blipFill>
        <p:spPr bwMode="auto">
          <a:xfrm>
            <a:off x="105039" y="1790750"/>
            <a:ext cx="8887845" cy="8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60" y="2831342"/>
            <a:ext cx="7948417" cy="42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72" y="3242003"/>
            <a:ext cx="4463068" cy="47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16" y="3861048"/>
            <a:ext cx="8630690" cy="13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16" y="5373216"/>
            <a:ext cx="8560961" cy="88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0517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fade">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811"/>
                                        </p:tgtEl>
                                        <p:attrNameLst>
                                          <p:attrName>style.visibility</p:attrName>
                                        </p:attrNameLst>
                                      </p:cBhvr>
                                      <p:to>
                                        <p:strVal val="visible"/>
                                      </p:to>
                                    </p:set>
                                    <p:animEffect transition="in" filter="fade">
                                      <p:cBhvr>
                                        <p:cTn id="17" dur="500"/>
                                        <p:tgtEl>
                                          <p:spTgt spid="247811"/>
                                        </p:tgtEl>
                                      </p:cBhvr>
                                    </p:animEffect>
                                  </p:childTnLst>
                                </p:cTn>
                              </p:par>
                              <p:par>
                                <p:cTn id="18" presetID="10" presetClass="entr" presetSubtype="0" fill="hold" nodeType="withEffect">
                                  <p:stCondLst>
                                    <p:cond delay="0"/>
                                  </p:stCondLst>
                                  <p:childTnLst>
                                    <p:set>
                                      <p:cBhvr>
                                        <p:cTn id="19" dur="1" fill="hold">
                                          <p:stCondLst>
                                            <p:cond delay="0"/>
                                          </p:stCondLst>
                                        </p:cTn>
                                        <p:tgtEl>
                                          <p:spTgt spid="247812"/>
                                        </p:tgtEl>
                                        <p:attrNameLst>
                                          <p:attrName>style.visibility</p:attrName>
                                        </p:attrNameLst>
                                      </p:cBhvr>
                                      <p:to>
                                        <p:strVal val="visible"/>
                                      </p:to>
                                    </p:set>
                                    <p:animEffect transition="in" filter="fade">
                                      <p:cBhvr>
                                        <p:cTn id="20" dur="500"/>
                                        <p:tgtEl>
                                          <p:spTgt spid="2478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7813"/>
                                        </p:tgtEl>
                                        <p:attrNameLst>
                                          <p:attrName>style.visibility</p:attrName>
                                        </p:attrNameLst>
                                      </p:cBhvr>
                                      <p:to>
                                        <p:strVal val="visible"/>
                                      </p:to>
                                    </p:set>
                                    <p:animEffect transition="in" filter="fade">
                                      <p:cBhvr>
                                        <p:cTn id="25" dur="500"/>
                                        <p:tgtEl>
                                          <p:spTgt spid="2478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7814"/>
                                        </p:tgtEl>
                                        <p:attrNameLst>
                                          <p:attrName>style.visibility</p:attrName>
                                        </p:attrNameLst>
                                      </p:cBhvr>
                                      <p:to>
                                        <p:strVal val="visible"/>
                                      </p:to>
                                    </p:set>
                                    <p:animEffect transition="in" filter="fade">
                                      <p:cBhvr>
                                        <p:cTn id="30" dur="500"/>
                                        <p:tgtEl>
                                          <p:spTgt spid="247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EDC71-E2ED-4139-9C88-07B25855511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112</a:t>
            </a:fld>
            <a:endParaRPr lang="zh-CN" altLang="en-US"/>
          </a:p>
        </p:txBody>
      </p:sp>
      <p:sp>
        <p:nvSpPr>
          <p:cNvPr id="5" name="Title 4"/>
          <p:cNvSpPr>
            <a:spLocks noGrp="1"/>
          </p:cNvSpPr>
          <p:nvPr>
            <p:ph type="title"/>
          </p:nvPr>
        </p:nvSpPr>
        <p:spPr/>
        <p:txBody>
          <a:bodyPr/>
          <a:lstStyle/>
          <a:p>
            <a:r>
              <a:rPr lang="zh-CN" altLang="en-US" b="1" dirty="0" smtClean="0"/>
              <a:t>初始位置？</a:t>
            </a:r>
            <a:endParaRPr lang="zh-CN" altLang="en-US" b="1" dirty="0"/>
          </a:p>
        </p:txBody>
      </p:sp>
      <p:pic>
        <p:nvPicPr>
          <p:cNvPr id="24883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31642" y="1628800"/>
            <a:ext cx="9001568" cy="90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52936"/>
            <a:ext cx="8352928" cy="166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74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fade">
                                      <p:cBhvr>
                                        <p:cTn id="7" dur="500"/>
                                        <p:tgtEl>
                                          <p:spTgt spid="2488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835"/>
                                        </p:tgtEl>
                                        <p:attrNameLst>
                                          <p:attrName>style.visibility</p:attrName>
                                        </p:attrNameLst>
                                      </p:cBhvr>
                                      <p:to>
                                        <p:strVal val="visible"/>
                                      </p:to>
                                    </p:set>
                                    <p:animEffect transition="in" filter="fade">
                                      <p:cBhvr>
                                        <p:cTn id="12" dur="500"/>
                                        <p:tgtEl>
                                          <p:spTgt spid="248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89286-F5A3-4CBC-9A07-4B0DB8D9BF9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113</a:t>
            </a:fld>
            <a:endParaRPr lang="zh-CN" altLang="en-US"/>
          </a:p>
        </p:txBody>
      </p:sp>
      <p:sp>
        <p:nvSpPr>
          <p:cNvPr id="5" name="Title 4"/>
          <p:cNvSpPr>
            <a:spLocks noGrp="1"/>
          </p:cNvSpPr>
          <p:nvPr>
            <p:ph type="title"/>
          </p:nvPr>
        </p:nvSpPr>
        <p:spPr>
          <a:xfrm>
            <a:off x="251520" y="-2429"/>
            <a:ext cx="8591550" cy="695125"/>
          </a:xfrm>
        </p:spPr>
        <p:txBody>
          <a:bodyPr>
            <a:normAutofit fontScale="90000"/>
          </a:bodyPr>
          <a:lstStyle/>
          <a:p>
            <a:r>
              <a:rPr lang="zh-CN" altLang="en-US" dirty="0" smtClean="0"/>
              <a:t>自然界中的随机过程</a:t>
            </a:r>
            <a:endParaRPr lang="zh-CN" altLang="en-US" dirty="0"/>
          </a:p>
        </p:txBody>
      </p:sp>
      <p:pic>
        <p:nvPicPr>
          <p:cNvPr id="24985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09792" y="836712"/>
            <a:ext cx="3744416" cy="25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60" name="Picture 4" descr="http://t2.gstatic.com/images?q=tbn:ANd9GcTaheQ5cADmmysbUbab--WIqD73Njy4yUvYxMayBUoTiV7cuHL0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836712"/>
            <a:ext cx="378730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49864" name="Picture 8" descr="http://imgsrc.soso.com/imgget.q?id=e42466aa696d115bfbaa4c7e8a8aed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04" y="3587812"/>
            <a:ext cx="3744416" cy="2795528"/>
          </a:xfrm>
          <a:prstGeom prst="rect">
            <a:avLst/>
          </a:prstGeom>
          <a:noFill/>
          <a:extLst>
            <a:ext uri="{909E8E84-426E-40DD-AFC4-6F175D3DCCD1}">
              <a14:hiddenFill xmlns:a14="http://schemas.microsoft.com/office/drawing/2010/main">
                <a:solidFill>
                  <a:srgbClr val="FFFFFF"/>
                </a:solidFill>
              </a14:hiddenFill>
            </a:ext>
          </a:extLst>
        </p:spPr>
      </p:pic>
      <p:pic>
        <p:nvPicPr>
          <p:cNvPr id="249866" name="Picture 10" descr="http://imgsrc.soso.com/imgget.q?id=bf2ba8254aa63259c981cd2533d2f4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667" y="3561020"/>
            <a:ext cx="3787304" cy="284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158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500"/>
                                        <p:tgtEl>
                                          <p:spTgt spid="2498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fade">
                                      <p:cBhvr>
                                        <p:cTn id="12" dur="500"/>
                                        <p:tgtEl>
                                          <p:spTgt spid="2498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864"/>
                                        </p:tgtEl>
                                        <p:attrNameLst>
                                          <p:attrName>style.visibility</p:attrName>
                                        </p:attrNameLst>
                                      </p:cBhvr>
                                      <p:to>
                                        <p:strVal val="visible"/>
                                      </p:to>
                                    </p:set>
                                    <p:animEffect transition="in" filter="fade">
                                      <p:cBhvr>
                                        <p:cTn id="17" dur="500"/>
                                        <p:tgtEl>
                                          <p:spTgt spid="2498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9866"/>
                                        </p:tgtEl>
                                        <p:attrNameLst>
                                          <p:attrName>style.visibility</p:attrName>
                                        </p:attrNameLst>
                                      </p:cBhvr>
                                      <p:to>
                                        <p:strVal val="visible"/>
                                      </p:to>
                                    </p:set>
                                    <p:animEffect transition="in" filter="fade">
                                      <p:cBhvr>
                                        <p:cTn id="22" dur="500"/>
                                        <p:tgtEl>
                                          <p:spTgt spid="249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837AD-4ABE-42EF-9C0A-C48D93C7544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114</a:t>
            </a:fld>
            <a:endParaRPr lang="zh-CN" altLang="en-US"/>
          </a:p>
        </p:txBody>
      </p:sp>
      <p:sp>
        <p:nvSpPr>
          <p:cNvPr id="5" name="Title 4"/>
          <p:cNvSpPr>
            <a:spLocks noGrp="1"/>
          </p:cNvSpPr>
          <p:nvPr>
            <p:ph type="title"/>
          </p:nvPr>
        </p:nvSpPr>
        <p:spPr>
          <a:xfrm>
            <a:off x="251520" y="0"/>
            <a:ext cx="8591550" cy="824136"/>
          </a:xfrm>
        </p:spPr>
        <p:txBody>
          <a:bodyPr/>
          <a:lstStyle/>
          <a:p>
            <a:r>
              <a:rPr lang="zh-CN" altLang="en-US" dirty="0" smtClean="0"/>
              <a:t>随机生长过程的模拟 </a:t>
            </a:r>
            <a:r>
              <a:rPr lang="en-US" altLang="zh-CN" dirty="0" smtClean="0"/>
              <a:t>– </a:t>
            </a:r>
            <a:r>
              <a:rPr lang="zh-CN" altLang="en-US" dirty="0" smtClean="0"/>
              <a:t>随机游走</a:t>
            </a:r>
            <a:endParaRPr lang="zh-CN" altLang="en-US" dirty="0"/>
          </a:p>
        </p:txBody>
      </p:sp>
      <p:sp>
        <p:nvSpPr>
          <p:cNvPr id="6" name="Content Placeholder 5"/>
          <p:cNvSpPr>
            <a:spLocks noGrp="1"/>
          </p:cNvSpPr>
          <p:nvPr>
            <p:ph sz="quarter" idx="4294967295"/>
          </p:nvPr>
        </p:nvSpPr>
        <p:spPr>
          <a:xfrm>
            <a:off x="251520" y="1052736"/>
            <a:ext cx="8595360" cy="4937760"/>
          </a:xfrm>
          <a:prstGeom prst="rect">
            <a:avLst/>
          </a:prstGeom>
        </p:spPr>
        <p:txBody>
          <a:bodyPr>
            <a:normAutofit/>
          </a:bodyPr>
          <a:lstStyle/>
          <a:p>
            <a:r>
              <a:rPr lang="en-US" altLang="zh-CN" sz="2400" dirty="0"/>
              <a:t>1981 </a:t>
            </a:r>
            <a:r>
              <a:rPr lang="zh-CN" altLang="en-US" sz="2400" dirty="0"/>
              <a:t>年</a:t>
            </a:r>
            <a:r>
              <a:rPr lang="en-US" altLang="zh-CN" sz="2400" dirty="0"/>
              <a:t>, </a:t>
            </a:r>
            <a:r>
              <a:rPr lang="zh-CN" altLang="en-US" sz="2400" dirty="0"/>
              <a:t>美国密捷安大学</a:t>
            </a:r>
            <a:r>
              <a:rPr lang="en-US" altLang="zh-CN" sz="2400" dirty="0" smtClean="0"/>
              <a:t>Witten </a:t>
            </a:r>
            <a:r>
              <a:rPr lang="zh-CN" altLang="en-US" sz="2400" dirty="0"/>
              <a:t>和</a:t>
            </a:r>
            <a:r>
              <a:rPr lang="en-US" altLang="zh-CN" sz="2400" dirty="0"/>
              <a:t>Sander </a:t>
            </a:r>
            <a:r>
              <a:rPr lang="zh-CN" altLang="en-US" sz="2400" dirty="0"/>
              <a:t>开创性地提出了一个扩散限制凝聚</a:t>
            </a:r>
            <a:r>
              <a:rPr lang="en-US" altLang="zh-CN" sz="2400" dirty="0"/>
              <a:t>(</a:t>
            </a:r>
            <a:r>
              <a:rPr lang="en-US" altLang="zh-CN" sz="2400" dirty="0" smtClean="0"/>
              <a:t>Diffusion Limited Aggregation</a:t>
            </a:r>
            <a:r>
              <a:rPr lang="en-US" altLang="zh-CN" sz="2400" dirty="0"/>
              <a:t>) </a:t>
            </a:r>
            <a:r>
              <a:rPr lang="zh-CN" altLang="en-US" sz="2400" dirty="0"/>
              <a:t>的分形生长模</a:t>
            </a:r>
            <a:r>
              <a:rPr lang="zh-CN" altLang="en-US" sz="2400" dirty="0" smtClean="0"/>
              <a:t>型</a:t>
            </a:r>
            <a:r>
              <a:rPr lang="en-US" altLang="zh-CN" sz="2400" dirty="0" smtClean="0"/>
              <a:t>, </a:t>
            </a:r>
            <a:r>
              <a:rPr lang="zh-CN" altLang="en-US" sz="2400" dirty="0"/>
              <a:t>简称</a:t>
            </a:r>
            <a:r>
              <a:rPr lang="en-US" altLang="zh-CN" sz="2400" dirty="0"/>
              <a:t>DLA </a:t>
            </a:r>
            <a:r>
              <a:rPr lang="zh-CN" altLang="en-US" sz="2400" dirty="0"/>
              <a:t>模</a:t>
            </a:r>
            <a:r>
              <a:rPr lang="zh-CN" altLang="en-US" sz="2400" dirty="0" smtClean="0"/>
              <a:t>型。</a:t>
            </a:r>
            <a:endParaRPr lang="en-US" altLang="zh-CN" sz="2400" dirty="0" smtClean="0"/>
          </a:p>
          <a:p>
            <a:r>
              <a:rPr lang="zh-CN" altLang="en-US" sz="2400" dirty="0" smtClean="0"/>
              <a:t>最</a:t>
            </a:r>
            <a:r>
              <a:rPr lang="zh-CN" altLang="en-US" sz="2400" dirty="0"/>
              <a:t>初该模型提出时主要是为了研究悬浮在大气中的</a:t>
            </a:r>
            <a:r>
              <a:rPr lang="zh-CN" altLang="en-US" sz="2400" dirty="0" smtClean="0"/>
              <a:t>煤灰</a:t>
            </a:r>
            <a:r>
              <a:rPr lang="zh-CN" altLang="en-US" sz="2400" dirty="0"/>
              <a:t>、金属粉末或烟尘扩散的凝聚问</a:t>
            </a:r>
            <a:r>
              <a:rPr lang="zh-CN" altLang="en-US" sz="2400" dirty="0" smtClean="0"/>
              <a:t>题。</a:t>
            </a:r>
            <a:endParaRPr lang="en-US" altLang="zh-CN" sz="2400" dirty="0" smtClean="0"/>
          </a:p>
          <a:p>
            <a:r>
              <a:rPr lang="zh-CN" altLang="en-US" sz="2400" dirty="0" smtClean="0"/>
              <a:t>后</a:t>
            </a:r>
            <a:r>
              <a:rPr lang="zh-CN" altLang="en-US" sz="2400" dirty="0"/>
              <a:t>来受到不同领域的学者重视</a:t>
            </a:r>
            <a:r>
              <a:rPr lang="en-US" altLang="zh-CN" sz="2400" dirty="0"/>
              <a:t>, </a:t>
            </a:r>
            <a:r>
              <a:rPr lang="zh-CN" altLang="en-US" sz="2400" dirty="0"/>
              <a:t>被引入不同的学科</a:t>
            </a:r>
            <a:r>
              <a:rPr lang="en-US" altLang="zh-CN" sz="2400" dirty="0"/>
              <a:t>, </a:t>
            </a:r>
            <a:r>
              <a:rPr lang="zh-CN" altLang="en-US" sz="2400" dirty="0"/>
              <a:t>用来解释各</a:t>
            </a:r>
            <a:r>
              <a:rPr lang="zh-CN" altLang="en-US" sz="2400" dirty="0" smtClean="0"/>
              <a:t>种与</a:t>
            </a:r>
            <a:r>
              <a:rPr lang="zh-CN" altLang="en-US" sz="2400" dirty="0"/>
              <a:t>分形形态有关的生长和凝聚现象</a:t>
            </a:r>
            <a:r>
              <a:rPr lang="en-US" altLang="zh-CN" sz="2400" dirty="0"/>
              <a:t>.</a:t>
            </a:r>
            <a:endParaRPr lang="zh-CN" altLang="en-US" sz="2400" dirty="0"/>
          </a:p>
        </p:txBody>
      </p:sp>
      <p:pic>
        <p:nvPicPr>
          <p:cNvPr id="251908" name="Picture 4" descr="http://210.45.192.19/kecheng/jxcg/all/1_6/Fx/Fx4.files/image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789040"/>
            <a:ext cx="6984776" cy="236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8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908"/>
                                        </p:tgtEl>
                                        <p:attrNameLst>
                                          <p:attrName>style.visibility</p:attrName>
                                        </p:attrNameLst>
                                      </p:cBhvr>
                                      <p:to>
                                        <p:strVal val="visible"/>
                                      </p:to>
                                    </p:set>
                                    <p:animEffect transition="in" filter="fade">
                                      <p:cBhvr>
                                        <p:cTn id="22" dur="5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14F7C-394A-4EAA-A9FB-AF0DCCCBDC6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115</a:t>
            </a:fld>
            <a:endParaRPr lang="zh-CN" altLang="en-US"/>
          </a:p>
        </p:txBody>
      </p:sp>
      <p:sp>
        <p:nvSpPr>
          <p:cNvPr id="5" name="Title 4"/>
          <p:cNvSpPr>
            <a:spLocks noGrp="1"/>
          </p:cNvSpPr>
          <p:nvPr>
            <p:ph type="title"/>
          </p:nvPr>
        </p:nvSpPr>
        <p:spPr>
          <a:xfrm>
            <a:off x="323528" y="0"/>
            <a:ext cx="8591550" cy="896144"/>
          </a:xfrm>
        </p:spPr>
        <p:txBody>
          <a:bodyPr/>
          <a:lstStyle/>
          <a:p>
            <a:r>
              <a:rPr lang="en-US" altLang="zh-CN" dirty="0" smtClean="0"/>
              <a:t>DLA </a:t>
            </a:r>
            <a:r>
              <a:rPr lang="zh-CN" altLang="en-US" dirty="0" smtClean="0"/>
              <a:t>模型</a:t>
            </a:r>
            <a:endParaRPr lang="zh-CN" altLang="en-US" dirty="0"/>
          </a:p>
        </p:txBody>
      </p:sp>
      <p:sp>
        <p:nvSpPr>
          <p:cNvPr id="6" name="Content Placeholder 5"/>
          <p:cNvSpPr>
            <a:spLocks noGrp="1"/>
          </p:cNvSpPr>
          <p:nvPr>
            <p:ph sz="quarter" idx="4294967295"/>
          </p:nvPr>
        </p:nvSpPr>
        <p:spPr>
          <a:xfrm>
            <a:off x="274320" y="1196752"/>
            <a:ext cx="8595360" cy="5184576"/>
          </a:xfrm>
          <a:prstGeom prst="rect">
            <a:avLst/>
          </a:prstGeom>
        </p:spPr>
        <p:txBody>
          <a:bodyPr>
            <a:noAutofit/>
          </a:bodyPr>
          <a:lstStyle/>
          <a:p>
            <a:pPr>
              <a:spcBef>
                <a:spcPts val="1200"/>
              </a:spcBef>
            </a:pPr>
            <a:r>
              <a:rPr lang="en-US" altLang="zh-CN" sz="2400" dirty="0"/>
              <a:t>DLA </a:t>
            </a:r>
            <a:r>
              <a:rPr lang="zh-CN" altLang="en-US" sz="2400" dirty="0"/>
              <a:t>模型采用了在晶格原点上置一个初始粒子作为种子</a:t>
            </a:r>
            <a:r>
              <a:rPr lang="en-US" altLang="zh-CN" sz="2400" dirty="0"/>
              <a:t>, </a:t>
            </a:r>
            <a:r>
              <a:rPr lang="zh-CN" altLang="en-US" sz="2400" dirty="0"/>
              <a:t>以该点为圆心</a:t>
            </a:r>
            <a:r>
              <a:rPr lang="en-US" altLang="zh-CN" sz="2400" dirty="0"/>
              <a:t>(</a:t>
            </a:r>
            <a:r>
              <a:rPr lang="zh-CN" altLang="en-US" sz="2400" dirty="0"/>
              <a:t>原点</a:t>
            </a:r>
            <a:r>
              <a:rPr lang="en-US" altLang="zh-CN" sz="2400" dirty="0"/>
              <a:t>) , </a:t>
            </a:r>
            <a:r>
              <a:rPr lang="en-US" altLang="zh-CN" sz="2400" i="1" dirty="0"/>
              <a:t>r </a:t>
            </a:r>
            <a:r>
              <a:rPr lang="zh-CN" altLang="en-US" sz="2400" dirty="0"/>
              <a:t>为半径作一个</a:t>
            </a:r>
            <a:r>
              <a:rPr lang="zh-CN" altLang="en-US" sz="2400" dirty="0" smtClean="0"/>
              <a:t>大圆。</a:t>
            </a:r>
            <a:endParaRPr lang="en-US" altLang="zh-CN" sz="2400" dirty="0" smtClean="0"/>
          </a:p>
          <a:p>
            <a:pPr>
              <a:spcBef>
                <a:spcPts val="1200"/>
              </a:spcBef>
            </a:pPr>
            <a:r>
              <a:rPr lang="zh-CN" altLang="en-US" sz="2400" dirty="0" smtClean="0"/>
              <a:t>在</a:t>
            </a:r>
            <a:r>
              <a:rPr lang="zh-CN" altLang="en-US" sz="2400" dirty="0"/>
              <a:t>该圆附近随机产生一个微粒在圆上作近似于</a:t>
            </a:r>
            <a:r>
              <a:rPr lang="en-US" altLang="zh-CN" sz="2400" dirty="0"/>
              <a:t>Brown </a:t>
            </a:r>
            <a:r>
              <a:rPr lang="zh-CN" altLang="en-US" sz="2400" dirty="0"/>
              <a:t>运动的随机行走</a:t>
            </a:r>
            <a:r>
              <a:rPr lang="en-US" altLang="zh-CN" sz="2400" dirty="0"/>
              <a:t>, </a:t>
            </a:r>
            <a:r>
              <a:rPr lang="zh-CN" altLang="en-US" sz="2400" dirty="0"/>
              <a:t>即以</a:t>
            </a:r>
            <a:r>
              <a:rPr lang="en-US" altLang="zh-CN" sz="2400" dirty="0"/>
              <a:t>1/ 4 </a:t>
            </a:r>
            <a:r>
              <a:rPr lang="zh-CN" altLang="en-US" sz="2400" dirty="0"/>
              <a:t>的概率向上下左右</a:t>
            </a:r>
            <a:r>
              <a:rPr lang="zh-CN" altLang="en-US" sz="2400" dirty="0" smtClean="0"/>
              <a:t>方向</a:t>
            </a:r>
            <a:r>
              <a:rPr lang="zh-CN" altLang="en-US" sz="2400" dirty="0"/>
              <a:t>行</a:t>
            </a:r>
            <a:r>
              <a:rPr lang="zh-CN" altLang="en-US" sz="2400" dirty="0" smtClean="0"/>
              <a:t>走。</a:t>
            </a:r>
            <a:endParaRPr lang="en-US" altLang="zh-CN" sz="2400" dirty="0" smtClean="0"/>
          </a:p>
          <a:p>
            <a:pPr>
              <a:spcBef>
                <a:spcPts val="1200"/>
              </a:spcBef>
            </a:pPr>
            <a:r>
              <a:rPr lang="en-US" altLang="zh-CN" sz="2400" dirty="0" smtClean="0"/>
              <a:t> </a:t>
            </a:r>
            <a:r>
              <a:rPr lang="zh-CN" altLang="en-US" sz="2400" dirty="0"/>
              <a:t>若微粒与种子颗粒相碰</a:t>
            </a:r>
            <a:r>
              <a:rPr lang="en-US" altLang="zh-CN" sz="2400" dirty="0"/>
              <a:t>, </a:t>
            </a:r>
            <a:r>
              <a:rPr lang="zh-CN" altLang="en-US" sz="2400" dirty="0"/>
              <a:t>则令其附着于种子微粒之上</a:t>
            </a:r>
            <a:r>
              <a:rPr lang="en-US" altLang="zh-CN" sz="2400" dirty="0"/>
              <a:t>, </a:t>
            </a:r>
            <a:r>
              <a:rPr lang="zh-CN" altLang="en-US" sz="2400" dirty="0"/>
              <a:t>与之结合形成凝聚集团</a:t>
            </a:r>
            <a:r>
              <a:rPr lang="en-US" altLang="zh-CN" sz="2400" dirty="0" smtClean="0"/>
              <a:t>;</a:t>
            </a:r>
          </a:p>
          <a:p>
            <a:pPr>
              <a:spcBef>
                <a:spcPts val="1200"/>
              </a:spcBef>
            </a:pPr>
            <a:r>
              <a:rPr lang="zh-CN" altLang="en-US" sz="2400" dirty="0" smtClean="0"/>
              <a:t>若</a:t>
            </a:r>
            <a:r>
              <a:rPr lang="zh-CN" altLang="en-US" sz="2400" dirty="0"/>
              <a:t>微粒行走到</a:t>
            </a:r>
            <a:r>
              <a:rPr lang="zh-CN" altLang="en-US" sz="2400" dirty="0" smtClean="0"/>
              <a:t>圆的</a:t>
            </a:r>
            <a:r>
              <a:rPr lang="zh-CN" altLang="en-US" sz="2400" dirty="0"/>
              <a:t>边界或离</a:t>
            </a:r>
            <a:r>
              <a:rPr lang="zh-CN" altLang="en-US" sz="2400" dirty="0" smtClean="0"/>
              <a:t>开此圆</a:t>
            </a:r>
            <a:r>
              <a:rPr lang="en-US" altLang="zh-CN" sz="2400" dirty="0"/>
              <a:t>, </a:t>
            </a:r>
            <a:r>
              <a:rPr lang="zh-CN" altLang="en-US" sz="2400" dirty="0"/>
              <a:t>令其被边界吸收而消</a:t>
            </a:r>
            <a:r>
              <a:rPr lang="zh-CN" altLang="en-US" sz="2400" dirty="0" smtClean="0"/>
              <a:t>失</a:t>
            </a:r>
            <a:endParaRPr lang="en-US" altLang="zh-CN" sz="2400" dirty="0" smtClean="0"/>
          </a:p>
          <a:p>
            <a:pPr>
              <a:spcBef>
                <a:spcPts val="1200"/>
              </a:spcBef>
            </a:pPr>
            <a:r>
              <a:rPr lang="zh-CN" altLang="en-US" sz="2400" dirty="0" smtClean="0"/>
              <a:t>接</a:t>
            </a:r>
            <a:r>
              <a:rPr lang="zh-CN" altLang="en-US" sz="2400" dirty="0"/>
              <a:t>着再随机地产生第二个微粒并重复以上步骤</a:t>
            </a:r>
            <a:r>
              <a:rPr lang="en-US" altLang="zh-CN" sz="2400" dirty="0"/>
              <a:t>, </a:t>
            </a:r>
            <a:r>
              <a:rPr lang="zh-CN" altLang="en-US" sz="2400" dirty="0"/>
              <a:t>直至附</a:t>
            </a:r>
            <a:r>
              <a:rPr lang="zh-CN" altLang="en-US" sz="2400" dirty="0" smtClean="0"/>
              <a:t>着于</a:t>
            </a:r>
            <a:r>
              <a:rPr lang="zh-CN" altLang="en-US" sz="2400" dirty="0"/>
              <a:t>凝聚集团或被边界吸</a:t>
            </a:r>
            <a:r>
              <a:rPr lang="zh-CN" altLang="en-US" sz="2400" dirty="0" smtClean="0"/>
              <a:t>收。</a:t>
            </a:r>
            <a:endParaRPr lang="en-US" altLang="zh-CN" sz="2400" dirty="0" smtClean="0"/>
          </a:p>
          <a:p>
            <a:pPr>
              <a:spcBef>
                <a:spcPts val="1200"/>
              </a:spcBef>
            </a:pPr>
            <a:r>
              <a:rPr lang="zh-CN" altLang="en-US" sz="2400" dirty="0" smtClean="0"/>
              <a:t>如</a:t>
            </a:r>
            <a:r>
              <a:rPr lang="zh-CN" altLang="en-US" sz="2400" dirty="0"/>
              <a:t>此不断地进行</a:t>
            </a:r>
            <a:r>
              <a:rPr lang="en-US" altLang="zh-CN" sz="2400" dirty="0"/>
              <a:t>, </a:t>
            </a:r>
            <a:r>
              <a:rPr lang="zh-CN" altLang="en-US" sz="2400" dirty="0"/>
              <a:t>当种子集团长大到一定程度后</a:t>
            </a:r>
            <a:r>
              <a:rPr lang="en-US" altLang="zh-CN" sz="2400" dirty="0"/>
              <a:t>, </a:t>
            </a:r>
            <a:r>
              <a:rPr lang="zh-CN" altLang="en-US" sz="2400" dirty="0"/>
              <a:t>可以发现</a:t>
            </a:r>
            <a:r>
              <a:rPr lang="en-US" altLang="zh-CN" sz="2400" dirty="0"/>
              <a:t>, </a:t>
            </a:r>
            <a:r>
              <a:rPr lang="zh-CN" altLang="en-US" sz="2400" dirty="0"/>
              <a:t>它就形成了以</a:t>
            </a:r>
            <a:r>
              <a:rPr lang="zh-CN" altLang="en-US" sz="2400" dirty="0" smtClean="0"/>
              <a:t>种子</a:t>
            </a:r>
            <a:r>
              <a:rPr lang="zh-CN" altLang="en-US" sz="2400" dirty="0"/>
              <a:t>微粒为中心的无规分叉图</a:t>
            </a:r>
            <a:r>
              <a:rPr lang="zh-CN" altLang="en-US" sz="2400" dirty="0" smtClean="0"/>
              <a:t>形。</a:t>
            </a:r>
            <a:endParaRPr lang="zh-CN" altLang="en-US" sz="2400" dirty="0"/>
          </a:p>
        </p:txBody>
      </p:sp>
    </p:spTree>
    <p:extLst>
      <p:ext uri="{BB962C8B-B14F-4D97-AF65-F5344CB8AC3E}">
        <p14:creationId xmlns:p14="http://schemas.microsoft.com/office/powerpoint/2010/main" val="354064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1A962-771B-4021-A832-C41B471A592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116</a:t>
            </a:fld>
            <a:endParaRPr lang="zh-CN" altLang="en-US"/>
          </a:p>
        </p:txBody>
      </p:sp>
      <p:sp>
        <p:nvSpPr>
          <p:cNvPr id="5" name="Title 4"/>
          <p:cNvSpPr>
            <a:spLocks noGrp="1"/>
          </p:cNvSpPr>
          <p:nvPr>
            <p:ph type="title"/>
          </p:nvPr>
        </p:nvSpPr>
        <p:spPr>
          <a:xfrm>
            <a:off x="251520" y="-20910"/>
            <a:ext cx="8591550" cy="1066801"/>
          </a:xfrm>
        </p:spPr>
        <p:txBody>
          <a:bodyPr/>
          <a:lstStyle/>
          <a:p>
            <a:r>
              <a:rPr lang="en-US" altLang="zh-CN" dirty="0" smtClean="0"/>
              <a:t>DLA</a:t>
            </a:r>
            <a:r>
              <a:rPr lang="zh-CN" altLang="en-US" dirty="0" smtClean="0"/>
              <a:t>模型的性质和特点</a:t>
            </a:r>
            <a:endParaRPr lang="zh-CN" alt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a:bodyPr>
          <a:lstStyle/>
          <a:p>
            <a:pPr>
              <a:spcBef>
                <a:spcPts val="1800"/>
              </a:spcBef>
            </a:pPr>
            <a:r>
              <a:rPr lang="en-US" altLang="zh-CN" sz="2400" dirty="0"/>
              <a:t>DLA </a:t>
            </a:r>
            <a:r>
              <a:rPr lang="zh-CN" altLang="en-US" sz="2400" dirty="0"/>
              <a:t>模型的主要性质和特点是</a:t>
            </a:r>
            <a:r>
              <a:rPr lang="en-US" altLang="zh-CN" sz="2400" dirty="0"/>
              <a:t>: </a:t>
            </a:r>
            <a:r>
              <a:rPr lang="zh-CN" altLang="en-US" sz="2400" dirty="0"/>
              <a:t>这类分形结构在形成过程中都遵从可动边</a:t>
            </a:r>
            <a:r>
              <a:rPr lang="zh-CN" altLang="en-US" sz="2400" dirty="0" smtClean="0"/>
              <a:t>界的</a:t>
            </a:r>
            <a:r>
              <a:rPr lang="zh-CN" altLang="en-US" sz="2400" dirty="0"/>
              <a:t>拉普拉斯方</a:t>
            </a:r>
            <a:r>
              <a:rPr lang="zh-CN" altLang="en-US" sz="2400" dirty="0" smtClean="0"/>
              <a:t>程</a:t>
            </a:r>
            <a:endParaRPr lang="en-US" altLang="zh-CN" sz="2400" dirty="0"/>
          </a:p>
          <a:p>
            <a:pPr>
              <a:spcBef>
                <a:spcPts val="1800"/>
              </a:spcBef>
            </a:pPr>
            <a:r>
              <a:rPr lang="zh-CN" altLang="en-US" sz="2400" dirty="0" smtClean="0"/>
              <a:t>以</a:t>
            </a:r>
            <a:r>
              <a:rPr lang="zh-CN" altLang="en-US" sz="2400" dirty="0"/>
              <a:t>凝聚生长为例</a:t>
            </a:r>
            <a:r>
              <a:rPr lang="en-US" altLang="zh-CN" sz="2400" dirty="0"/>
              <a:t>, </a:t>
            </a:r>
            <a:r>
              <a:rPr lang="zh-CN" altLang="en-US" sz="2400" dirty="0"/>
              <a:t>凝聚粒子在拉普拉斯浓度场中作无规扩散运动</a:t>
            </a:r>
            <a:r>
              <a:rPr lang="en-US" altLang="zh-CN" sz="2400" dirty="0" smtClean="0"/>
              <a:t>,</a:t>
            </a:r>
            <a:r>
              <a:rPr lang="zh-CN" altLang="en-US" sz="2400" dirty="0" smtClean="0"/>
              <a:t>生</a:t>
            </a:r>
            <a:r>
              <a:rPr lang="zh-CN" altLang="en-US" sz="2400" dirty="0"/>
              <a:t>长集团的界面具有复杂的性质和不稳定的性质</a:t>
            </a:r>
            <a:r>
              <a:rPr lang="en-US" altLang="zh-CN" sz="2400" dirty="0" smtClean="0"/>
              <a:t>,</a:t>
            </a:r>
          </a:p>
          <a:p>
            <a:pPr>
              <a:spcBef>
                <a:spcPts val="1800"/>
              </a:spcBef>
            </a:pPr>
            <a:r>
              <a:rPr lang="zh-CN" altLang="en-US" sz="2400" dirty="0" smtClean="0"/>
              <a:t>生</a:t>
            </a:r>
            <a:r>
              <a:rPr lang="zh-CN" altLang="en-US" sz="2400" dirty="0"/>
              <a:t>长过程是一个远离平衡的动</a:t>
            </a:r>
            <a:r>
              <a:rPr lang="zh-CN" altLang="en-US" sz="2400" dirty="0" smtClean="0"/>
              <a:t>力学</a:t>
            </a:r>
            <a:r>
              <a:rPr lang="zh-CN" altLang="en-US" sz="2400" dirty="0"/>
              <a:t>过程</a:t>
            </a:r>
            <a:r>
              <a:rPr lang="en-US" altLang="zh-CN" sz="2400" dirty="0"/>
              <a:t>, </a:t>
            </a:r>
            <a:r>
              <a:rPr lang="zh-CN" altLang="en-US" sz="2400" dirty="0"/>
              <a:t>是一个非线性的、非平衡态的进化过</a:t>
            </a:r>
            <a:r>
              <a:rPr lang="zh-CN" altLang="en-US" sz="2400" dirty="0" smtClean="0"/>
              <a:t>程</a:t>
            </a:r>
            <a:endParaRPr lang="en-US" altLang="zh-CN" sz="2400" dirty="0"/>
          </a:p>
          <a:p>
            <a:pPr>
              <a:spcBef>
                <a:spcPts val="1800"/>
              </a:spcBef>
            </a:pPr>
            <a:r>
              <a:rPr lang="zh-CN" altLang="en-US" sz="2400" dirty="0" smtClean="0"/>
              <a:t>可</a:t>
            </a:r>
            <a:r>
              <a:rPr lang="zh-CN" altLang="en-US" sz="2400" dirty="0"/>
              <a:t>以说</a:t>
            </a:r>
            <a:r>
              <a:rPr lang="en-US" altLang="zh-CN" sz="2400" dirty="0"/>
              <a:t>, DLA </a:t>
            </a:r>
            <a:r>
              <a:rPr lang="zh-CN" altLang="en-US" sz="2400" dirty="0"/>
              <a:t>模型的出现</a:t>
            </a:r>
            <a:r>
              <a:rPr lang="en-US" altLang="zh-CN" sz="2400" dirty="0"/>
              <a:t>, </a:t>
            </a:r>
            <a:r>
              <a:rPr lang="zh-CN" altLang="en-US" sz="2400" dirty="0"/>
              <a:t>深</a:t>
            </a:r>
            <a:r>
              <a:rPr lang="zh-CN" altLang="en-US" sz="2400" dirty="0" smtClean="0"/>
              <a:t>化了</a:t>
            </a:r>
            <a:r>
              <a:rPr lang="zh-CN" altLang="en-US" sz="2400" dirty="0"/>
              <a:t>人们对非平衡生长现象的认识</a:t>
            </a:r>
            <a:r>
              <a:rPr lang="en-US" altLang="zh-CN" sz="2400" dirty="0"/>
              <a:t>, </a:t>
            </a:r>
            <a:r>
              <a:rPr lang="zh-CN" altLang="en-US" sz="2400" dirty="0"/>
              <a:t>吸引了大批数学、物理、化学、生物科学家投</a:t>
            </a:r>
            <a:r>
              <a:rPr lang="zh-CN" altLang="en-US" sz="2400" dirty="0" smtClean="0"/>
              <a:t>入其</a:t>
            </a:r>
            <a:r>
              <a:rPr lang="zh-CN" altLang="en-US" sz="2400" dirty="0"/>
              <a:t>中</a:t>
            </a:r>
            <a:r>
              <a:rPr lang="en-US" altLang="zh-CN" sz="2400" dirty="0"/>
              <a:t>, </a:t>
            </a:r>
            <a:r>
              <a:rPr lang="zh-CN" altLang="en-US" sz="2400" dirty="0"/>
              <a:t>研究有关物理的、化学的、医学的生长现象</a:t>
            </a:r>
            <a:r>
              <a:rPr lang="en-US" altLang="zh-CN" sz="2400" dirty="0"/>
              <a:t>, </a:t>
            </a:r>
            <a:r>
              <a:rPr lang="zh-CN" altLang="en-US" sz="2400" dirty="0"/>
              <a:t>并已经取得了令人鼓舞的</a:t>
            </a:r>
            <a:r>
              <a:rPr lang="zh-CN" altLang="en-US" sz="2400" dirty="0" smtClean="0"/>
              <a:t>进展</a:t>
            </a:r>
            <a:endParaRPr lang="zh-CN" altLang="en-US" sz="2400" dirty="0"/>
          </a:p>
        </p:txBody>
      </p:sp>
    </p:spTree>
    <p:extLst>
      <p:ext uri="{BB962C8B-B14F-4D97-AF65-F5344CB8AC3E}">
        <p14:creationId xmlns:p14="http://schemas.microsoft.com/office/powerpoint/2010/main" val="3810540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835AD-23B2-4F3B-8781-519C5A5B2887}"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117</a:t>
            </a:fld>
            <a:endParaRPr lang="zh-CN" altLang="en-US"/>
          </a:p>
        </p:txBody>
      </p:sp>
      <p:sp>
        <p:nvSpPr>
          <p:cNvPr id="5" name="Title 4"/>
          <p:cNvSpPr>
            <a:spLocks noGrp="1"/>
          </p:cNvSpPr>
          <p:nvPr>
            <p:ph type="title"/>
          </p:nvPr>
        </p:nvSpPr>
        <p:spPr/>
        <p:txBody>
          <a:bodyPr/>
          <a:lstStyle/>
          <a:p>
            <a:r>
              <a:rPr lang="zh-CN" altLang="en-US" dirty="0" smtClean="0"/>
              <a:t>计算机实现</a:t>
            </a:r>
            <a:endParaRPr lang="zh-CN" altLang="en-US" dirty="0"/>
          </a:p>
        </p:txBody>
      </p:sp>
      <p:sp>
        <p:nvSpPr>
          <p:cNvPr id="6" name="Content Placeholder 5"/>
          <p:cNvSpPr>
            <a:spLocks noGrp="1"/>
          </p:cNvSpPr>
          <p:nvPr>
            <p:ph sz="quarter" idx="4294967295"/>
          </p:nvPr>
        </p:nvSpPr>
        <p:spPr>
          <a:xfrm>
            <a:off x="274320" y="1628800"/>
            <a:ext cx="8595360" cy="4607408"/>
          </a:xfrm>
          <a:prstGeom prst="rect">
            <a:avLst/>
          </a:prstGeom>
        </p:spPr>
        <p:txBody>
          <a:bodyPr>
            <a:normAutofit/>
          </a:bodyPr>
          <a:lstStyle/>
          <a:p>
            <a:pPr>
              <a:spcBef>
                <a:spcPts val="1200"/>
              </a:spcBef>
            </a:pPr>
            <a:r>
              <a:rPr lang="zh-CN" altLang="en-US" sz="2400" dirty="0" smtClean="0"/>
              <a:t>构造二维格子</a:t>
            </a:r>
            <a:endParaRPr lang="en-US" altLang="zh-CN" sz="2400" dirty="0" smtClean="0"/>
          </a:p>
          <a:p>
            <a:pPr>
              <a:spcBef>
                <a:spcPts val="1200"/>
              </a:spcBef>
            </a:pPr>
            <a:r>
              <a:rPr lang="zh-CN" altLang="en-US" sz="2400" dirty="0"/>
              <a:t>初</a:t>
            </a:r>
            <a:r>
              <a:rPr lang="zh-CN" altLang="en-US" sz="2400" dirty="0" smtClean="0"/>
              <a:t>始化种子</a:t>
            </a:r>
            <a:endParaRPr lang="en-US" altLang="zh-CN" sz="2400" dirty="0" smtClean="0"/>
          </a:p>
          <a:p>
            <a:pPr>
              <a:spcBef>
                <a:spcPts val="1200"/>
              </a:spcBef>
            </a:pPr>
            <a:r>
              <a:rPr lang="zh-CN" altLang="en-US" sz="2400" dirty="0"/>
              <a:t>外</a:t>
            </a:r>
            <a:r>
              <a:rPr lang="zh-CN" altLang="en-US" sz="2400" dirty="0" smtClean="0"/>
              <a:t>围随机产生粒子</a:t>
            </a:r>
            <a:endParaRPr lang="en-US" altLang="zh-CN" sz="2400" dirty="0" smtClean="0"/>
          </a:p>
          <a:p>
            <a:pPr>
              <a:spcBef>
                <a:spcPts val="1200"/>
              </a:spcBef>
            </a:pPr>
            <a:r>
              <a:rPr lang="zh-CN" altLang="en-US" sz="2400" dirty="0"/>
              <a:t>粒</a:t>
            </a:r>
            <a:r>
              <a:rPr lang="zh-CN" altLang="en-US" sz="2400" dirty="0" smtClean="0"/>
              <a:t>子进行随机游走</a:t>
            </a:r>
            <a:endParaRPr lang="en-US" altLang="zh-CN" sz="2400" dirty="0" smtClean="0"/>
          </a:p>
          <a:p>
            <a:pPr>
              <a:spcBef>
                <a:spcPts val="1200"/>
              </a:spcBef>
            </a:pPr>
            <a:r>
              <a:rPr lang="zh-CN" altLang="en-US" sz="2400" dirty="0"/>
              <a:t>如</a:t>
            </a:r>
            <a:r>
              <a:rPr lang="zh-CN" altLang="en-US" sz="2400" dirty="0" smtClean="0"/>
              <a:t>果碰到种子则（以一定几率）吸附</a:t>
            </a:r>
            <a:endParaRPr lang="en-US" altLang="zh-CN" sz="2400" dirty="0" smtClean="0"/>
          </a:p>
          <a:p>
            <a:pPr>
              <a:spcBef>
                <a:spcPts val="1200"/>
              </a:spcBef>
            </a:pPr>
            <a:r>
              <a:rPr lang="zh-CN" altLang="en-US" sz="2400" dirty="0"/>
              <a:t>吸</a:t>
            </a:r>
            <a:r>
              <a:rPr lang="zh-CN" altLang="en-US" sz="2400" dirty="0" smtClean="0"/>
              <a:t>附后重复产生粒子</a:t>
            </a:r>
            <a:endParaRPr lang="en-US" altLang="zh-CN" sz="2400" dirty="0" smtClean="0"/>
          </a:p>
          <a:p>
            <a:pPr>
              <a:spcBef>
                <a:spcPts val="1200"/>
              </a:spcBef>
            </a:pPr>
            <a:endParaRPr lang="en-US" altLang="zh-CN" sz="2400" dirty="0"/>
          </a:p>
          <a:p>
            <a:pPr>
              <a:spcBef>
                <a:spcPts val="1200"/>
              </a:spcBef>
            </a:pPr>
            <a:r>
              <a:rPr lang="zh-CN" altLang="en-US" sz="2400" dirty="0" smtClean="0"/>
              <a:t>吸附几率的控制，随机游走是否几率均等。。。</a:t>
            </a:r>
            <a:endParaRPr lang="zh-CN" altLang="en-US" sz="2400" dirty="0"/>
          </a:p>
        </p:txBody>
      </p:sp>
    </p:spTree>
    <p:extLst>
      <p:ext uri="{BB962C8B-B14F-4D97-AF65-F5344CB8AC3E}">
        <p14:creationId xmlns:p14="http://schemas.microsoft.com/office/powerpoint/2010/main" val="12160445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28CF6-D947-482F-A715-0BA653DCA2B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118</a:t>
            </a:fld>
            <a:endParaRPr lang="zh-CN" altLang="en-US"/>
          </a:p>
        </p:txBody>
      </p:sp>
      <p:sp>
        <p:nvSpPr>
          <p:cNvPr id="5" name="Title 4"/>
          <p:cNvSpPr>
            <a:spLocks noGrp="1"/>
          </p:cNvSpPr>
          <p:nvPr>
            <p:ph type="title"/>
          </p:nvPr>
        </p:nvSpPr>
        <p:spPr>
          <a:xfrm>
            <a:off x="251520" y="44625"/>
            <a:ext cx="8591550" cy="792088"/>
          </a:xfrm>
        </p:spPr>
        <p:txBody>
          <a:bodyPr/>
          <a:lstStyle/>
          <a:p>
            <a:r>
              <a:rPr lang="zh-CN" altLang="en-US" dirty="0" smtClean="0"/>
              <a:t>动力学蒙特卡罗</a:t>
            </a:r>
            <a:r>
              <a:rPr lang="en-US" altLang="zh-CN" dirty="0" smtClean="0"/>
              <a:t>(Kinetic MC</a:t>
            </a:r>
            <a:r>
              <a:rPr lang="zh-CN" altLang="en-US" dirty="0" smtClean="0"/>
              <a:t>， </a:t>
            </a:r>
            <a:r>
              <a:rPr lang="en-US" altLang="zh-CN" dirty="0" smtClean="0"/>
              <a:t>KMC)</a:t>
            </a:r>
            <a:endParaRPr lang="zh-CN" altLang="en-US" dirty="0"/>
          </a:p>
        </p:txBody>
      </p:sp>
      <p:sp>
        <p:nvSpPr>
          <p:cNvPr id="6" name="Content Placeholder 5"/>
          <p:cNvSpPr>
            <a:spLocks noGrp="1"/>
          </p:cNvSpPr>
          <p:nvPr>
            <p:ph sz="quarter" idx="4294967295"/>
          </p:nvPr>
        </p:nvSpPr>
        <p:spPr>
          <a:xfrm>
            <a:off x="251520" y="1124744"/>
            <a:ext cx="8595360" cy="4937760"/>
          </a:xfrm>
          <a:prstGeom prst="rect">
            <a:avLst/>
          </a:prstGeom>
        </p:spPr>
        <p:txBody>
          <a:bodyPr>
            <a:noAutofit/>
          </a:bodyPr>
          <a:lstStyle/>
          <a:p>
            <a:pPr>
              <a:spcBef>
                <a:spcPts val="1200"/>
              </a:spcBef>
            </a:pPr>
            <a:r>
              <a:rPr lang="zh-CN" altLang="en-US" sz="2000" dirty="0"/>
              <a:t>在原子模拟领域内，分子动力学</a:t>
            </a:r>
            <a:r>
              <a:rPr lang="en-US" altLang="zh-CN" sz="2000" dirty="0"/>
              <a:t>(molecular dynamics, MD)</a:t>
            </a:r>
            <a:r>
              <a:rPr lang="zh-CN" altLang="en-US" sz="2000" dirty="0"/>
              <a:t>具有突出的优势。它可以非常精确的描述体系演化的轨迹。一般情况下</a:t>
            </a:r>
            <a:r>
              <a:rPr lang="en-US" altLang="zh-CN" sz="2000" dirty="0"/>
              <a:t>MD</a:t>
            </a:r>
            <a:r>
              <a:rPr lang="zh-CN" altLang="en-US" sz="2000" dirty="0"/>
              <a:t>的时间步长在飞秒</a:t>
            </a:r>
            <a:r>
              <a:rPr lang="en-US" altLang="zh-CN" sz="2000" dirty="0" smtClean="0"/>
              <a:t>(</a:t>
            </a:r>
            <a:r>
              <a:rPr lang="en-US" altLang="zh-CN" sz="2000" dirty="0" err="1" smtClean="0"/>
              <a:t>fs</a:t>
            </a:r>
            <a:r>
              <a:rPr lang="en-US" altLang="zh-CN" sz="2000" dirty="0"/>
              <a:t>)</a:t>
            </a:r>
            <a:r>
              <a:rPr lang="zh-CN" altLang="en-US" sz="2000" dirty="0"/>
              <a:t>量级，因此</a:t>
            </a:r>
            <a:r>
              <a:rPr lang="zh-CN" altLang="en-US" sz="2000" dirty="0" smtClean="0"/>
              <a:t>足以</a:t>
            </a:r>
            <a:r>
              <a:rPr lang="zh-CN" altLang="en-US" sz="2000" dirty="0"/>
              <a:t>追踪原子振动的具体变化</a:t>
            </a:r>
            <a:r>
              <a:rPr lang="zh-CN" altLang="en-US" sz="2000" dirty="0" smtClean="0"/>
              <a:t>。</a:t>
            </a:r>
            <a:endParaRPr lang="en-US" altLang="zh-CN" sz="2000" dirty="0" smtClean="0"/>
          </a:p>
          <a:p>
            <a:pPr>
              <a:spcBef>
                <a:spcPts val="1200"/>
              </a:spcBef>
            </a:pPr>
            <a:r>
              <a:rPr lang="zh-CN" altLang="en-US" sz="2000" dirty="0" smtClean="0"/>
              <a:t>但</a:t>
            </a:r>
            <a:r>
              <a:rPr lang="zh-CN" altLang="en-US" sz="2000" dirty="0"/>
              <a:t>是这一优势同时限制了</a:t>
            </a:r>
            <a:r>
              <a:rPr lang="en-US" altLang="zh-CN" sz="2000" dirty="0"/>
              <a:t>MD</a:t>
            </a:r>
            <a:r>
              <a:rPr lang="zh-CN" altLang="en-US" sz="2000" dirty="0"/>
              <a:t>在大时间尺度模拟上的应用。现有的计算条件足以支持</a:t>
            </a:r>
            <a:r>
              <a:rPr lang="en-US" altLang="zh-CN" sz="2000" dirty="0"/>
              <a:t>MD</a:t>
            </a:r>
            <a:r>
              <a:rPr lang="zh-CN" altLang="en-US" sz="2000" dirty="0"/>
              <a:t>到</a:t>
            </a:r>
            <a:r>
              <a:rPr lang="en-US" altLang="zh-CN" sz="2000" dirty="0"/>
              <a:t>10 ns</a:t>
            </a:r>
            <a:r>
              <a:rPr lang="zh-CN" altLang="en-US" sz="2000" dirty="0"/>
              <a:t>，运用特殊的算法可以达到</a:t>
            </a:r>
            <a:r>
              <a:rPr lang="en-US" altLang="zh-CN" sz="2000" dirty="0" smtClean="0"/>
              <a:t>10</a:t>
            </a:r>
            <a:r>
              <a:rPr lang="el-GR" altLang="zh-CN" sz="2000" dirty="0" smtClean="0"/>
              <a:t>μ</a:t>
            </a:r>
            <a:r>
              <a:rPr lang="en-US" altLang="zh-CN" sz="2000" dirty="0" smtClean="0"/>
              <a:t>s</a:t>
            </a:r>
            <a:r>
              <a:rPr lang="zh-CN" altLang="en-US" sz="2000" dirty="0"/>
              <a:t>的尺度。即便</a:t>
            </a:r>
            <a:r>
              <a:rPr lang="zh-CN" altLang="en-US" sz="2000" dirty="0" smtClean="0"/>
              <a:t>如此</a:t>
            </a:r>
            <a:r>
              <a:rPr lang="zh-CN" altLang="en-US" sz="2000" dirty="0"/>
              <a:t>，很多动态过程，如表面生长或材料老化等，时间跨度均在</a:t>
            </a:r>
            <a:r>
              <a:rPr lang="en-US" altLang="zh-CN" sz="2000" dirty="0"/>
              <a:t>s</a:t>
            </a:r>
            <a:r>
              <a:rPr lang="zh-CN" altLang="en-US" sz="2000" dirty="0"/>
              <a:t>以上，大大超出了</a:t>
            </a:r>
            <a:r>
              <a:rPr lang="en-US" altLang="zh-CN" sz="2000" dirty="0"/>
              <a:t>MD</a:t>
            </a:r>
            <a:r>
              <a:rPr lang="zh-CN" altLang="en-US" sz="2000" dirty="0"/>
              <a:t>的应用范围。有什么方法可以克服这种局限呢？</a:t>
            </a:r>
          </a:p>
          <a:p>
            <a:pPr>
              <a:spcBef>
                <a:spcPts val="1200"/>
              </a:spcBef>
            </a:pPr>
            <a:r>
              <a:rPr lang="zh-CN" altLang="en-US" sz="2000" dirty="0"/>
              <a:t>当体系处于稳定状态时，我们可以将其描述为处于维势能函数面的一个局域极小值（阱底）处。有限温度下，虽然体系内的原子不停的进行热运动，但是绝大部分时间内原</a:t>
            </a:r>
            <a:r>
              <a:rPr lang="zh-CN" altLang="en-US" sz="2000" dirty="0" smtClean="0"/>
              <a:t>子都</a:t>
            </a:r>
            <a:r>
              <a:rPr lang="zh-CN" altLang="en-US" sz="2000" dirty="0"/>
              <a:t>是在势能阱底附近振动。偶然情况下体系会越过不同势阱间的势垒从而完成一次“演化”，这类小概率事件才是决定体系演化的重点</a:t>
            </a:r>
            <a:r>
              <a:rPr lang="zh-CN" altLang="en-US" sz="2000" dirty="0" smtClean="0"/>
              <a:t>。</a:t>
            </a:r>
            <a:endParaRPr lang="en-US" altLang="zh-CN" sz="2000" dirty="0" smtClean="0"/>
          </a:p>
        </p:txBody>
      </p:sp>
    </p:spTree>
    <p:extLst>
      <p:ext uri="{BB962C8B-B14F-4D97-AF65-F5344CB8AC3E}">
        <p14:creationId xmlns:p14="http://schemas.microsoft.com/office/powerpoint/2010/main" val="28871627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976313" y="846138"/>
            <a:ext cx="7772400" cy="1143000"/>
          </a:xfrm>
        </p:spPr>
        <p:txBody>
          <a:bodyPr/>
          <a:lstStyle/>
          <a:p>
            <a:pPr algn="l"/>
            <a:r>
              <a:rPr lang="en-US" altLang="zh-CN" sz="3200">
                <a:solidFill>
                  <a:srgbClr val="333399"/>
                </a:solidFill>
              </a:rPr>
              <a:t>Kinetic Monte Carlo Method</a:t>
            </a:r>
          </a:p>
        </p:txBody>
      </p:sp>
      <p:sp>
        <p:nvSpPr>
          <p:cNvPr id="822275" name="Rectangle 3"/>
          <p:cNvSpPr>
            <a:spLocks noGrp="1" noChangeArrowheads="1"/>
          </p:cNvSpPr>
          <p:nvPr>
            <p:ph type="body" sz="half" idx="1"/>
          </p:nvPr>
        </p:nvSpPr>
        <p:spPr>
          <a:xfrm>
            <a:off x="622300" y="1906588"/>
            <a:ext cx="7694613" cy="4114800"/>
          </a:xfrm>
        </p:spPr>
        <p:txBody>
          <a:bodyPr/>
          <a:lstStyle/>
          <a:p>
            <a:pPr>
              <a:buFontTx/>
              <a:buNone/>
            </a:pPr>
            <a:r>
              <a:rPr lang="zh-CN" altLang="en-US" sz="2400"/>
              <a:t>    </a:t>
            </a:r>
            <a:r>
              <a:rPr lang="en-US" altLang="zh-CN" sz="2400"/>
              <a:t>In order to study the dynamic process, it often required to deal with a large number of atoms and to simulate for some long time.</a:t>
            </a:r>
          </a:p>
          <a:p>
            <a:pPr>
              <a:buFontTx/>
              <a:buNone/>
            </a:pPr>
            <a:r>
              <a:rPr lang="en-US" altLang="zh-CN" sz="2400"/>
              <a:t>    KMC is an efficient method to simulate the dynamic evolution, e.g., surface growth.</a:t>
            </a:r>
          </a:p>
        </p:txBody>
      </p:sp>
      <p:graphicFrame>
        <p:nvGraphicFramePr>
          <p:cNvPr id="822276" name="Group 4"/>
          <p:cNvGraphicFramePr>
            <a:graphicFrameLocks noGrp="1"/>
          </p:cNvGraphicFramePr>
          <p:nvPr>
            <p:ph sz="half" idx="2"/>
          </p:nvPr>
        </p:nvGraphicFramePr>
        <p:xfrm>
          <a:off x="1116013" y="4076700"/>
          <a:ext cx="6911975" cy="2109789"/>
        </p:xfrm>
        <a:graphic>
          <a:graphicData uri="http://schemas.openxmlformats.org/drawingml/2006/table">
            <a:tbl>
              <a:tblPr/>
              <a:tblGrid>
                <a:gridCol w="2447925"/>
                <a:gridCol w="2232025"/>
                <a:gridCol w="2232025"/>
              </a:tblGrid>
              <a:tr h="17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time scale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space scale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1" u="none" strike="noStrike" cap="none" normalizeH="0" baseline="0" smtClean="0">
                          <a:ln>
                            <a:noFill/>
                          </a:ln>
                          <a:solidFill>
                            <a:schemeClr val="tx1"/>
                          </a:solidFill>
                          <a:effectLst/>
                          <a:latin typeface="Times New Roman" pitchFamily="18" charset="0"/>
                          <a:ea typeface="宋体" pitchFamily="2" charset="-122"/>
                        </a:rPr>
                        <a:t>ab initio</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 MD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1" u="none" strike="noStrike" cap="none" normalizeH="0" baseline="0" smtClean="0">
                          <a:ln>
                            <a:noFill/>
                          </a:ln>
                          <a:solidFill>
                            <a:schemeClr val="tx1"/>
                          </a:solidFill>
                          <a:effectLst/>
                          <a:latin typeface="Times New Roman" pitchFamily="18" charset="0"/>
                          <a:ea typeface="宋体" pitchFamily="2" charset="-122"/>
                          <a:cs typeface="Arial" pitchFamily="34" charset="0"/>
                        </a:rPr>
                        <a:t>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≤10ps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10</a:t>
                      </a:r>
                      <a:r>
                        <a:rPr kumimoji="1" lang="en-US" altLang="zh-CN" sz="2400" b="0" i="0" u="none" strike="noStrike" cap="none" normalizeH="0" baseline="30000" smtClean="0">
                          <a:ln>
                            <a:noFill/>
                          </a:ln>
                          <a:solidFill>
                            <a:schemeClr val="tx1"/>
                          </a:solidFill>
                          <a:effectLst/>
                          <a:latin typeface="Times New Roman" pitchFamily="18" charset="0"/>
                          <a:ea typeface="宋体" pitchFamily="2" charset="-122"/>
                          <a:cs typeface="Arial" pitchFamily="34" charset="0"/>
                        </a:rPr>
                        <a:t>2 </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atoms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MD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1" u="none" strike="noStrike" cap="none" normalizeH="0" baseline="0" smtClean="0">
                          <a:ln>
                            <a:noFill/>
                          </a:ln>
                          <a:solidFill>
                            <a:schemeClr val="tx1"/>
                          </a:solidFill>
                          <a:effectLst/>
                          <a:latin typeface="Times New Roman" pitchFamily="18" charset="0"/>
                          <a:ea typeface="宋体" pitchFamily="2" charset="-122"/>
                          <a:cs typeface="Arial" pitchFamily="34" charset="0"/>
                        </a:rPr>
                        <a:t>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≤10ns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10</a:t>
                      </a:r>
                      <a:r>
                        <a:rPr kumimoji="1" lang="en-US" altLang="zh-CN" sz="2400" b="0" i="0" u="none" strike="noStrike" cap="none" normalizeH="0" baseline="30000" smtClean="0">
                          <a:ln>
                            <a:noFill/>
                          </a:ln>
                          <a:solidFill>
                            <a:schemeClr val="tx1"/>
                          </a:solidFill>
                          <a:effectLst/>
                          <a:latin typeface="Times New Roman" pitchFamily="18" charset="0"/>
                          <a:ea typeface="宋体" pitchFamily="2" charset="-122"/>
                          <a:cs typeface="Arial" pitchFamily="34" charset="0"/>
                        </a:rPr>
                        <a:t>3 </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atoms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rPr>
                        <a:t>KMC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1ps≤ </a:t>
                      </a:r>
                      <a:r>
                        <a:rPr kumimoji="1" lang="en-US" altLang="zh-CN" sz="2400" b="0" i="1" u="none" strike="noStrike" cap="none" normalizeH="0" baseline="0" smtClean="0">
                          <a:ln>
                            <a:noFill/>
                          </a:ln>
                          <a:solidFill>
                            <a:schemeClr val="tx1"/>
                          </a:solidFill>
                          <a:effectLst/>
                          <a:latin typeface="Times New Roman" pitchFamily="18" charset="0"/>
                          <a:ea typeface="宋体" pitchFamily="2" charset="-122"/>
                          <a:cs typeface="Arial" pitchFamily="34" charset="0"/>
                        </a:rPr>
                        <a:t>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Arial" pitchFamily="34" charset="0"/>
                        </a:rPr>
                        <a:t>1</a:t>
                      </a:r>
                      <a:r>
                        <a:rPr kumimoji="1" lang="el-GR"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μ</a:t>
                      </a:r>
                      <a:r>
                        <a:rPr kumimoji="1"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m</a:t>
                      </a:r>
                      <a:endParaRPr kumimoji="1" lang="el-GR"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fld id="{8EC105FF-A9A8-418E-B883-09FC134C5E76}"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119</a:t>
            </a:fld>
            <a:endParaRPr lang="en-US" altLang="zh-CN"/>
          </a:p>
        </p:txBody>
      </p:sp>
    </p:spTree>
    <p:extLst>
      <p:ext uri="{BB962C8B-B14F-4D97-AF65-F5344CB8AC3E}">
        <p14:creationId xmlns:p14="http://schemas.microsoft.com/office/powerpoint/2010/main" val="393612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zh-CN" altLang="en-US" dirty="0"/>
              <a:t>拉格朗日</a:t>
            </a:r>
            <a:r>
              <a:rPr lang="en-US" altLang="zh-CN" dirty="0"/>
              <a:t>(Lagrange)</a:t>
            </a:r>
            <a:r>
              <a:rPr lang="zh-CN" altLang="en-US" dirty="0"/>
              <a:t>方程</a:t>
            </a:r>
          </a:p>
        </p:txBody>
      </p:sp>
      <p:sp>
        <p:nvSpPr>
          <p:cNvPr id="31747" name="Rectangle 3"/>
          <p:cNvSpPr>
            <a:spLocks noGrp="1" noChangeArrowheads="1"/>
          </p:cNvSpPr>
          <p:nvPr>
            <p:ph type="body" sz="half" idx="1"/>
          </p:nvPr>
        </p:nvSpPr>
        <p:spPr>
          <a:xfrm>
            <a:off x="457200" y="1052513"/>
            <a:ext cx="8075613" cy="5073650"/>
          </a:xfrm>
        </p:spPr>
        <p:txBody>
          <a:bodyPr/>
          <a:lstStyle/>
          <a:p>
            <a:r>
              <a:rPr lang="zh-CN" altLang="en-US" sz="2400" dirty="0"/>
              <a:t>由最小作用量原理可导出拉格朗日方程</a:t>
            </a:r>
            <a:br>
              <a:rPr lang="zh-CN" altLang="en-US" sz="2400" dirty="0"/>
            </a:br>
            <a:r>
              <a:rPr lang="zh-CN" altLang="en-US" dirty="0"/>
              <a:t/>
            </a:r>
            <a:br>
              <a:rPr lang="zh-CN" altLang="en-US" dirty="0"/>
            </a:br>
            <a:endParaRPr lang="en-US" altLang="zh-CN" dirty="0"/>
          </a:p>
          <a:p>
            <a:r>
              <a:rPr lang="zh-CN" altLang="en-US" sz="2400" dirty="0" smtClean="0"/>
              <a:t>对</a:t>
            </a:r>
            <a:r>
              <a:rPr lang="zh-CN" altLang="en-US" sz="2400" dirty="0"/>
              <a:t>于孤立的保守系统，每个粒子在势场</a:t>
            </a:r>
            <a:r>
              <a:rPr lang="en-US" altLang="zh-CN" sz="2400" dirty="0"/>
              <a:t>U</a:t>
            </a:r>
            <a:r>
              <a:rPr lang="zh-CN" altLang="en-US" sz="2400" dirty="0"/>
              <a:t>中运动，则</a:t>
            </a:r>
            <a:br>
              <a:rPr lang="zh-CN" altLang="en-US" sz="2400" dirty="0"/>
            </a:br>
            <a:r>
              <a:rPr lang="zh-CN" altLang="en-US" sz="2400" dirty="0"/>
              <a:t/>
            </a:r>
            <a:br>
              <a:rPr lang="zh-CN" altLang="en-US" sz="2400" dirty="0"/>
            </a:br>
            <a:endParaRPr lang="zh-CN" altLang="en-US" sz="2400" dirty="0"/>
          </a:p>
          <a:p>
            <a:r>
              <a:rPr lang="zh-CN" altLang="en-US" sz="2400" dirty="0"/>
              <a:t>系统整体的</a:t>
            </a:r>
            <a:r>
              <a:rPr lang="en-US" altLang="zh-CN" sz="2400" dirty="0"/>
              <a:t>Lagrange</a:t>
            </a:r>
            <a:r>
              <a:rPr lang="zh-CN" altLang="en-US" sz="2400" dirty="0"/>
              <a:t>函数是</a:t>
            </a:r>
            <a:br>
              <a:rPr lang="zh-CN" altLang="en-US" sz="2400" dirty="0"/>
            </a:br>
            <a:r>
              <a:rPr lang="zh-CN" altLang="en-US" sz="2400" dirty="0"/>
              <a:t/>
            </a:r>
            <a:br>
              <a:rPr lang="zh-CN" altLang="en-US" sz="2400" dirty="0"/>
            </a:br>
            <a:endParaRPr lang="zh-CN" altLang="en-US" sz="2400" dirty="0"/>
          </a:p>
          <a:p>
            <a:r>
              <a:rPr lang="zh-CN" altLang="en-US" sz="2400" dirty="0" smtClean="0"/>
              <a:t>得</a:t>
            </a:r>
            <a:r>
              <a:rPr lang="zh-CN" altLang="en-US" sz="2400" dirty="0"/>
              <a:t>到第</a:t>
            </a:r>
            <a:r>
              <a:rPr lang="en-US" altLang="zh-CN" sz="2400" dirty="0"/>
              <a:t>i</a:t>
            </a:r>
            <a:r>
              <a:rPr lang="zh-CN" altLang="en-US" sz="2400" dirty="0"/>
              <a:t>个粒子的牛顿运动方程（</a:t>
            </a:r>
            <a:r>
              <a:rPr lang="el-GR" altLang="zh-CN" sz="2400" dirty="0">
                <a:latin typeface="楷体_GB2312" pitchFamily="49" charset="-122"/>
              </a:rPr>
              <a:t>α</a:t>
            </a:r>
            <a:r>
              <a:rPr lang="zh-CN" altLang="en-US" sz="2400" dirty="0">
                <a:latin typeface="楷体_GB2312" pitchFamily="49" charset="-122"/>
              </a:rPr>
              <a:t>指每个粒子的自由度</a:t>
            </a:r>
            <a:r>
              <a:rPr lang="zh-CN" altLang="en-US" sz="2400" dirty="0"/>
              <a:t>）</a:t>
            </a:r>
          </a:p>
        </p:txBody>
      </p:sp>
      <p:grpSp>
        <p:nvGrpSpPr>
          <p:cNvPr id="31751" name="Group 7"/>
          <p:cNvGrpSpPr>
            <a:grpSpLocks noChangeAspect="1"/>
          </p:cNvGrpSpPr>
          <p:nvPr/>
        </p:nvGrpSpPr>
        <p:grpSpPr bwMode="auto">
          <a:xfrm>
            <a:off x="2195513" y="1556792"/>
            <a:ext cx="4340225" cy="4618037"/>
            <a:chOff x="930" y="929"/>
            <a:chExt cx="2734" cy="2909"/>
          </a:xfrm>
        </p:grpSpPr>
        <p:sp>
          <p:nvSpPr>
            <p:cNvPr id="31750" name="AutoShape 6"/>
            <p:cNvSpPr>
              <a:spLocks noChangeAspect="1" noChangeArrowheads="1" noTextEdit="1"/>
            </p:cNvSpPr>
            <p:nvPr/>
          </p:nvSpPr>
          <p:spPr bwMode="auto">
            <a:xfrm>
              <a:off x="930" y="935"/>
              <a:ext cx="2734" cy="290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752" name="Line 8"/>
            <p:cNvSpPr>
              <a:spLocks noChangeShapeType="1"/>
            </p:cNvSpPr>
            <p:nvPr/>
          </p:nvSpPr>
          <p:spPr bwMode="auto">
            <a:xfrm>
              <a:off x="961" y="1183"/>
              <a:ext cx="17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3" name="Line 9"/>
            <p:cNvSpPr>
              <a:spLocks noChangeShapeType="1"/>
            </p:cNvSpPr>
            <p:nvPr/>
          </p:nvSpPr>
          <p:spPr bwMode="auto">
            <a:xfrm>
              <a:off x="1166" y="1183"/>
              <a:ext cx="2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4" name="Line 10"/>
            <p:cNvSpPr>
              <a:spLocks noChangeShapeType="1"/>
            </p:cNvSpPr>
            <p:nvPr/>
          </p:nvSpPr>
          <p:spPr bwMode="auto">
            <a:xfrm>
              <a:off x="1587" y="1183"/>
              <a:ext cx="25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5" name="Rectangle 11"/>
            <p:cNvSpPr>
              <a:spLocks noChangeArrowheads="1"/>
            </p:cNvSpPr>
            <p:nvPr/>
          </p:nvSpPr>
          <p:spPr bwMode="auto">
            <a:xfrm>
              <a:off x="1069" y="1797"/>
              <a:ext cx="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itchFamily="18" charset="2"/>
                </a:rPr>
                <a:t>(</a:t>
              </a:r>
              <a:endParaRPr lang="en-US" altLang="zh-CN"/>
            </a:p>
          </p:txBody>
        </p:sp>
        <p:sp>
          <p:nvSpPr>
            <p:cNvPr id="31756" name="Rectangle 12"/>
            <p:cNvSpPr>
              <a:spLocks noChangeArrowheads="1"/>
            </p:cNvSpPr>
            <p:nvPr/>
          </p:nvSpPr>
          <p:spPr bwMode="auto">
            <a:xfrm>
              <a:off x="1610" y="1797"/>
              <a:ext cx="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itchFamily="18" charset="2"/>
                </a:rPr>
                <a:t>)</a:t>
              </a:r>
              <a:endParaRPr lang="en-US" altLang="zh-CN"/>
            </a:p>
          </p:txBody>
        </p:sp>
        <p:sp>
          <p:nvSpPr>
            <p:cNvPr id="31757" name="Line 13"/>
            <p:cNvSpPr>
              <a:spLocks noChangeShapeType="1"/>
            </p:cNvSpPr>
            <p:nvPr/>
          </p:nvSpPr>
          <p:spPr bwMode="auto">
            <a:xfrm>
              <a:off x="1844" y="1996"/>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8" name="Rectangle 14"/>
            <p:cNvSpPr>
              <a:spLocks noChangeArrowheads="1"/>
            </p:cNvSpPr>
            <p:nvPr/>
          </p:nvSpPr>
          <p:spPr bwMode="auto">
            <a:xfrm>
              <a:off x="1583" y="2563"/>
              <a:ext cx="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itchFamily="18" charset="2"/>
                </a:rPr>
                <a:t>(</a:t>
              </a:r>
              <a:endParaRPr lang="en-US" altLang="zh-CN"/>
            </a:p>
          </p:txBody>
        </p:sp>
        <p:sp>
          <p:nvSpPr>
            <p:cNvPr id="31759" name="Rectangle 15"/>
            <p:cNvSpPr>
              <a:spLocks noChangeArrowheads="1"/>
            </p:cNvSpPr>
            <p:nvPr/>
          </p:nvSpPr>
          <p:spPr bwMode="auto">
            <a:xfrm>
              <a:off x="2124" y="2563"/>
              <a:ext cx="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000">
                  <a:solidFill>
                    <a:srgbClr val="000000"/>
                  </a:solidFill>
                  <a:latin typeface="Symbol" pitchFamily="18" charset="2"/>
                </a:rPr>
                <a:t>)</a:t>
              </a:r>
              <a:endParaRPr lang="en-US" altLang="zh-CN"/>
            </a:p>
          </p:txBody>
        </p:sp>
        <p:sp>
          <p:nvSpPr>
            <p:cNvPr id="31760" name="Line 16"/>
            <p:cNvSpPr>
              <a:spLocks noChangeShapeType="1"/>
            </p:cNvSpPr>
            <p:nvPr/>
          </p:nvSpPr>
          <p:spPr bwMode="auto">
            <a:xfrm>
              <a:off x="2358" y="2762"/>
              <a:ext cx="11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1" name="Line 17"/>
            <p:cNvSpPr>
              <a:spLocks noChangeShapeType="1"/>
            </p:cNvSpPr>
            <p:nvPr/>
          </p:nvSpPr>
          <p:spPr bwMode="auto">
            <a:xfrm>
              <a:off x="1662" y="3562"/>
              <a:ext cx="3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2" name="Rectangle 18"/>
            <p:cNvSpPr>
              <a:spLocks noChangeArrowheads="1"/>
            </p:cNvSpPr>
            <p:nvPr/>
          </p:nvSpPr>
          <p:spPr bwMode="auto">
            <a:xfrm>
              <a:off x="2558" y="35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3" name="Rectangle 19"/>
            <p:cNvSpPr>
              <a:spLocks noChangeArrowheads="1"/>
            </p:cNvSpPr>
            <p:nvPr/>
          </p:nvSpPr>
          <p:spPr bwMode="auto">
            <a:xfrm>
              <a:off x="1851" y="3701"/>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4" name="Rectangle 20"/>
            <p:cNvSpPr>
              <a:spLocks noChangeArrowheads="1"/>
            </p:cNvSpPr>
            <p:nvPr/>
          </p:nvSpPr>
          <p:spPr bwMode="auto">
            <a:xfrm>
              <a:off x="1917" y="3442"/>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5" name="Rectangle 21"/>
            <p:cNvSpPr>
              <a:spLocks noChangeArrowheads="1"/>
            </p:cNvSpPr>
            <p:nvPr/>
          </p:nvSpPr>
          <p:spPr bwMode="auto">
            <a:xfrm>
              <a:off x="1219" y="35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6" name="Rectangle 22"/>
            <p:cNvSpPr>
              <a:spLocks noChangeArrowheads="1"/>
            </p:cNvSpPr>
            <p:nvPr/>
          </p:nvSpPr>
          <p:spPr bwMode="auto">
            <a:xfrm>
              <a:off x="1086" y="35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7" name="Rectangle 23"/>
            <p:cNvSpPr>
              <a:spLocks noChangeArrowheads="1"/>
            </p:cNvSpPr>
            <p:nvPr/>
          </p:nvSpPr>
          <p:spPr bwMode="auto">
            <a:xfrm>
              <a:off x="3307" y="288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8" name="Rectangle 24"/>
            <p:cNvSpPr>
              <a:spLocks noChangeArrowheads="1"/>
            </p:cNvSpPr>
            <p:nvPr/>
          </p:nvSpPr>
          <p:spPr bwMode="auto">
            <a:xfrm>
              <a:off x="3576" y="27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69" name="Rectangle 25"/>
            <p:cNvSpPr>
              <a:spLocks noChangeArrowheads="1"/>
            </p:cNvSpPr>
            <p:nvPr/>
          </p:nvSpPr>
          <p:spPr bwMode="auto">
            <a:xfrm>
              <a:off x="2579" y="288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0" name="Rectangle 26"/>
            <p:cNvSpPr>
              <a:spLocks noChangeArrowheads="1"/>
            </p:cNvSpPr>
            <p:nvPr/>
          </p:nvSpPr>
          <p:spPr bwMode="auto">
            <a:xfrm>
              <a:off x="2981" y="27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1" name="Rectangle 27"/>
            <p:cNvSpPr>
              <a:spLocks noChangeArrowheads="1"/>
            </p:cNvSpPr>
            <p:nvPr/>
          </p:nvSpPr>
          <p:spPr bwMode="auto">
            <a:xfrm>
              <a:off x="2847" y="27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2" name="Rectangle 28"/>
            <p:cNvSpPr>
              <a:spLocks noChangeArrowheads="1"/>
            </p:cNvSpPr>
            <p:nvPr/>
          </p:nvSpPr>
          <p:spPr bwMode="auto">
            <a:xfrm>
              <a:off x="1331" y="288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3" name="Rectangle 29"/>
            <p:cNvSpPr>
              <a:spLocks noChangeArrowheads="1"/>
            </p:cNvSpPr>
            <p:nvPr/>
          </p:nvSpPr>
          <p:spPr bwMode="auto">
            <a:xfrm>
              <a:off x="1941" y="27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4" name="Rectangle 30"/>
            <p:cNvSpPr>
              <a:spLocks noChangeArrowheads="1"/>
            </p:cNvSpPr>
            <p:nvPr/>
          </p:nvSpPr>
          <p:spPr bwMode="auto">
            <a:xfrm>
              <a:off x="1731" y="2758"/>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5" name="Rectangle 31"/>
            <p:cNvSpPr>
              <a:spLocks noChangeArrowheads="1"/>
            </p:cNvSpPr>
            <p:nvPr/>
          </p:nvSpPr>
          <p:spPr bwMode="auto">
            <a:xfrm>
              <a:off x="2624" y="199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6" name="Rectangle 32"/>
            <p:cNvSpPr>
              <a:spLocks noChangeArrowheads="1"/>
            </p:cNvSpPr>
            <p:nvPr/>
          </p:nvSpPr>
          <p:spPr bwMode="auto">
            <a:xfrm>
              <a:off x="2247" y="199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7" name="Rectangle 33"/>
            <p:cNvSpPr>
              <a:spLocks noChangeArrowheads="1"/>
            </p:cNvSpPr>
            <p:nvPr/>
          </p:nvSpPr>
          <p:spPr bwMode="auto">
            <a:xfrm>
              <a:off x="2114" y="199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8" name="Rectangle 34"/>
            <p:cNvSpPr>
              <a:spLocks noChangeArrowheads="1"/>
            </p:cNvSpPr>
            <p:nvPr/>
          </p:nvSpPr>
          <p:spPr bwMode="auto">
            <a:xfrm>
              <a:off x="1427" y="199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79" name="Rectangle 35"/>
            <p:cNvSpPr>
              <a:spLocks noChangeArrowheads="1"/>
            </p:cNvSpPr>
            <p:nvPr/>
          </p:nvSpPr>
          <p:spPr bwMode="auto">
            <a:xfrm>
              <a:off x="1217" y="199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80" name="Rectangle 36"/>
            <p:cNvSpPr>
              <a:spLocks noChangeArrowheads="1"/>
            </p:cNvSpPr>
            <p:nvPr/>
          </p:nvSpPr>
          <p:spPr bwMode="auto">
            <a:xfrm>
              <a:off x="1776" y="132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81" name="Rectangle 37"/>
            <p:cNvSpPr>
              <a:spLocks noChangeArrowheads="1"/>
            </p:cNvSpPr>
            <p:nvPr/>
          </p:nvSpPr>
          <p:spPr bwMode="auto">
            <a:xfrm>
              <a:off x="1355" y="1323"/>
              <a:ext cx="2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Times New Roman" pitchFamily="18" charset="0"/>
                </a:rPr>
                <a:t>i</a:t>
              </a:r>
              <a:endParaRPr lang="en-US" altLang="zh-CN"/>
            </a:p>
          </p:txBody>
        </p:sp>
        <p:sp>
          <p:nvSpPr>
            <p:cNvPr id="31782" name="Rectangle 38"/>
            <p:cNvSpPr>
              <a:spLocks noChangeArrowheads="1"/>
            </p:cNvSpPr>
            <p:nvPr/>
          </p:nvSpPr>
          <p:spPr bwMode="auto">
            <a:xfrm>
              <a:off x="2412" y="3444"/>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U</a:t>
              </a:r>
              <a:endParaRPr lang="en-US" altLang="zh-CN"/>
            </a:p>
          </p:txBody>
        </p:sp>
        <p:sp>
          <p:nvSpPr>
            <p:cNvPr id="31783" name="Rectangle 39"/>
            <p:cNvSpPr>
              <a:spLocks noChangeArrowheads="1"/>
            </p:cNvSpPr>
            <p:nvPr/>
          </p:nvSpPr>
          <p:spPr bwMode="auto">
            <a:xfrm>
              <a:off x="1760" y="3588"/>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84" name="Rectangle 40"/>
            <p:cNvSpPr>
              <a:spLocks noChangeArrowheads="1"/>
            </p:cNvSpPr>
            <p:nvPr/>
          </p:nvSpPr>
          <p:spPr bwMode="auto">
            <a:xfrm>
              <a:off x="1771" y="33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U</a:t>
              </a:r>
              <a:endParaRPr lang="en-US" altLang="zh-CN"/>
            </a:p>
          </p:txBody>
        </p:sp>
        <p:sp>
          <p:nvSpPr>
            <p:cNvPr id="31785" name="Rectangle 41"/>
            <p:cNvSpPr>
              <a:spLocks noChangeArrowheads="1"/>
            </p:cNvSpPr>
            <p:nvPr/>
          </p:nvSpPr>
          <p:spPr bwMode="auto">
            <a:xfrm>
              <a:off x="1128" y="3444"/>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86" name="Rectangle 42"/>
            <p:cNvSpPr>
              <a:spLocks noChangeArrowheads="1"/>
            </p:cNvSpPr>
            <p:nvPr/>
          </p:nvSpPr>
          <p:spPr bwMode="auto">
            <a:xfrm>
              <a:off x="958" y="3444"/>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m</a:t>
              </a:r>
              <a:endParaRPr lang="en-US" altLang="zh-CN"/>
            </a:p>
          </p:txBody>
        </p:sp>
        <p:sp>
          <p:nvSpPr>
            <p:cNvPr id="31787" name="Rectangle 43"/>
            <p:cNvSpPr>
              <a:spLocks noChangeArrowheads="1"/>
            </p:cNvSpPr>
            <p:nvPr/>
          </p:nvSpPr>
          <p:spPr bwMode="auto">
            <a:xfrm>
              <a:off x="3431" y="2645"/>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U</a:t>
              </a:r>
              <a:endParaRPr lang="en-US" altLang="zh-CN"/>
            </a:p>
          </p:txBody>
        </p:sp>
        <p:sp>
          <p:nvSpPr>
            <p:cNvPr id="31788" name="Rectangle 44"/>
            <p:cNvSpPr>
              <a:spLocks noChangeArrowheads="1"/>
            </p:cNvSpPr>
            <p:nvPr/>
          </p:nvSpPr>
          <p:spPr bwMode="auto">
            <a:xfrm>
              <a:off x="2890" y="2645"/>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89" name="Rectangle 45"/>
            <p:cNvSpPr>
              <a:spLocks noChangeArrowheads="1"/>
            </p:cNvSpPr>
            <p:nvPr/>
          </p:nvSpPr>
          <p:spPr bwMode="auto">
            <a:xfrm>
              <a:off x="2719" y="2645"/>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m</a:t>
              </a:r>
              <a:endParaRPr lang="en-US" altLang="zh-CN"/>
            </a:p>
          </p:txBody>
        </p:sp>
        <p:sp>
          <p:nvSpPr>
            <p:cNvPr id="31790" name="Rectangle 46"/>
            <p:cNvSpPr>
              <a:spLocks noChangeArrowheads="1"/>
            </p:cNvSpPr>
            <p:nvPr/>
          </p:nvSpPr>
          <p:spPr bwMode="auto">
            <a:xfrm>
              <a:off x="2055" y="2645"/>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t</a:t>
              </a:r>
              <a:endParaRPr lang="en-US" altLang="zh-CN"/>
            </a:p>
          </p:txBody>
        </p:sp>
        <p:sp>
          <p:nvSpPr>
            <p:cNvPr id="31791" name="Rectangle 47"/>
            <p:cNvSpPr>
              <a:spLocks noChangeArrowheads="1"/>
            </p:cNvSpPr>
            <p:nvPr/>
          </p:nvSpPr>
          <p:spPr bwMode="auto">
            <a:xfrm>
              <a:off x="1851" y="2645"/>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92" name="Rectangle 48"/>
            <p:cNvSpPr>
              <a:spLocks noChangeArrowheads="1"/>
            </p:cNvSpPr>
            <p:nvPr/>
          </p:nvSpPr>
          <p:spPr bwMode="auto">
            <a:xfrm>
              <a:off x="1640" y="2645"/>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93" name="Rectangle 49"/>
            <p:cNvSpPr>
              <a:spLocks noChangeArrowheads="1"/>
            </p:cNvSpPr>
            <p:nvPr/>
          </p:nvSpPr>
          <p:spPr bwMode="auto">
            <a:xfrm>
              <a:off x="1477" y="2645"/>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L</a:t>
              </a:r>
              <a:endParaRPr lang="en-US" altLang="zh-CN"/>
            </a:p>
          </p:txBody>
        </p:sp>
        <p:sp>
          <p:nvSpPr>
            <p:cNvPr id="31794" name="Rectangle 50"/>
            <p:cNvSpPr>
              <a:spLocks noChangeArrowheads="1"/>
            </p:cNvSpPr>
            <p:nvPr/>
          </p:nvSpPr>
          <p:spPr bwMode="auto">
            <a:xfrm>
              <a:off x="963" y="2645"/>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L</a:t>
              </a:r>
              <a:endParaRPr lang="en-US" altLang="zh-CN"/>
            </a:p>
          </p:txBody>
        </p:sp>
        <p:sp>
          <p:nvSpPr>
            <p:cNvPr id="31795" name="Rectangle 51"/>
            <p:cNvSpPr>
              <a:spLocks noChangeArrowheads="1"/>
            </p:cNvSpPr>
            <p:nvPr/>
          </p:nvSpPr>
          <p:spPr bwMode="auto">
            <a:xfrm>
              <a:off x="2478" y="1879"/>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dirty="0">
                  <a:solidFill>
                    <a:srgbClr val="000000"/>
                  </a:solidFill>
                  <a:latin typeface="Times New Roman" pitchFamily="18" charset="0"/>
                </a:rPr>
                <a:t>U</a:t>
              </a:r>
              <a:endParaRPr lang="en-US" altLang="zh-CN" dirty="0"/>
            </a:p>
          </p:txBody>
        </p:sp>
        <p:sp>
          <p:nvSpPr>
            <p:cNvPr id="31796" name="Rectangle 52"/>
            <p:cNvSpPr>
              <a:spLocks noChangeArrowheads="1"/>
            </p:cNvSpPr>
            <p:nvPr/>
          </p:nvSpPr>
          <p:spPr bwMode="auto">
            <a:xfrm>
              <a:off x="2157" y="187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797" name="Rectangle 53"/>
            <p:cNvSpPr>
              <a:spLocks noChangeArrowheads="1"/>
            </p:cNvSpPr>
            <p:nvPr/>
          </p:nvSpPr>
          <p:spPr bwMode="auto">
            <a:xfrm>
              <a:off x="1986" y="1879"/>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dirty="0">
                  <a:solidFill>
                    <a:srgbClr val="000000"/>
                  </a:solidFill>
                  <a:latin typeface="Times New Roman" pitchFamily="18" charset="0"/>
                </a:rPr>
                <a:t>m</a:t>
              </a:r>
              <a:endParaRPr lang="en-US" altLang="zh-CN" dirty="0"/>
            </a:p>
          </p:txBody>
        </p:sp>
        <p:sp>
          <p:nvSpPr>
            <p:cNvPr id="31798" name="Rectangle 54"/>
            <p:cNvSpPr>
              <a:spLocks noChangeArrowheads="1"/>
            </p:cNvSpPr>
            <p:nvPr/>
          </p:nvSpPr>
          <p:spPr bwMode="auto">
            <a:xfrm>
              <a:off x="1541" y="1879"/>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t</a:t>
              </a:r>
              <a:endParaRPr lang="en-US" altLang="zh-CN"/>
            </a:p>
          </p:txBody>
        </p:sp>
        <p:sp>
          <p:nvSpPr>
            <p:cNvPr id="31799" name="Rectangle 55"/>
            <p:cNvSpPr>
              <a:spLocks noChangeArrowheads="1"/>
            </p:cNvSpPr>
            <p:nvPr/>
          </p:nvSpPr>
          <p:spPr bwMode="auto">
            <a:xfrm>
              <a:off x="1337" y="187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800" name="Rectangle 56"/>
            <p:cNvSpPr>
              <a:spLocks noChangeArrowheads="1"/>
            </p:cNvSpPr>
            <p:nvPr/>
          </p:nvSpPr>
          <p:spPr bwMode="auto">
            <a:xfrm>
              <a:off x="1126" y="187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dirty="0">
                  <a:solidFill>
                    <a:srgbClr val="000000"/>
                  </a:solidFill>
                  <a:latin typeface="Times New Roman" pitchFamily="18" charset="0"/>
                </a:rPr>
                <a:t>q</a:t>
              </a:r>
              <a:endParaRPr lang="en-US" altLang="zh-CN" dirty="0"/>
            </a:p>
          </p:txBody>
        </p:sp>
        <p:sp>
          <p:nvSpPr>
            <p:cNvPr id="31801" name="Rectangle 57"/>
            <p:cNvSpPr>
              <a:spLocks noChangeArrowheads="1"/>
            </p:cNvSpPr>
            <p:nvPr/>
          </p:nvSpPr>
          <p:spPr bwMode="auto">
            <a:xfrm>
              <a:off x="963" y="1879"/>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L</a:t>
              </a:r>
              <a:endParaRPr lang="en-US" altLang="zh-CN"/>
            </a:p>
          </p:txBody>
        </p:sp>
        <p:sp>
          <p:nvSpPr>
            <p:cNvPr id="31802" name="Rectangle 58"/>
            <p:cNvSpPr>
              <a:spLocks noChangeArrowheads="1"/>
            </p:cNvSpPr>
            <p:nvPr/>
          </p:nvSpPr>
          <p:spPr bwMode="auto">
            <a:xfrm>
              <a:off x="1686" y="120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803" name="Rectangle 59"/>
            <p:cNvSpPr>
              <a:spLocks noChangeArrowheads="1"/>
            </p:cNvSpPr>
            <p:nvPr/>
          </p:nvSpPr>
          <p:spPr bwMode="auto">
            <a:xfrm>
              <a:off x="1705" y="95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L</a:t>
              </a:r>
              <a:endParaRPr lang="en-US" altLang="zh-CN"/>
            </a:p>
          </p:txBody>
        </p:sp>
        <p:sp>
          <p:nvSpPr>
            <p:cNvPr id="31804" name="Rectangle 60"/>
            <p:cNvSpPr>
              <a:spLocks noChangeArrowheads="1"/>
            </p:cNvSpPr>
            <p:nvPr/>
          </p:nvSpPr>
          <p:spPr bwMode="auto">
            <a:xfrm>
              <a:off x="1264" y="120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q</a:t>
              </a:r>
              <a:endParaRPr lang="en-US" altLang="zh-CN"/>
            </a:p>
          </p:txBody>
        </p:sp>
        <p:sp>
          <p:nvSpPr>
            <p:cNvPr id="31805" name="Rectangle 61"/>
            <p:cNvSpPr>
              <a:spLocks noChangeArrowheads="1"/>
            </p:cNvSpPr>
            <p:nvPr/>
          </p:nvSpPr>
          <p:spPr bwMode="auto">
            <a:xfrm>
              <a:off x="1283" y="950"/>
              <a:ext cx="10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dirty="0">
                  <a:solidFill>
                    <a:srgbClr val="000000"/>
                  </a:solidFill>
                  <a:latin typeface="Times New Roman" pitchFamily="18" charset="0"/>
                </a:rPr>
                <a:t>L</a:t>
              </a:r>
              <a:endParaRPr lang="en-US" altLang="zh-CN" dirty="0"/>
            </a:p>
          </p:txBody>
        </p:sp>
        <p:sp>
          <p:nvSpPr>
            <p:cNvPr id="31806" name="Rectangle 62"/>
            <p:cNvSpPr>
              <a:spLocks noChangeArrowheads="1"/>
            </p:cNvSpPr>
            <p:nvPr/>
          </p:nvSpPr>
          <p:spPr bwMode="auto">
            <a:xfrm>
              <a:off x="1062" y="1209"/>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i="1">
                  <a:solidFill>
                    <a:srgbClr val="000000"/>
                  </a:solidFill>
                  <a:latin typeface="Times New Roman" pitchFamily="18" charset="0"/>
                </a:rPr>
                <a:t>t</a:t>
              </a:r>
              <a:endParaRPr lang="en-US" altLang="zh-CN"/>
            </a:p>
          </p:txBody>
        </p:sp>
        <p:sp>
          <p:nvSpPr>
            <p:cNvPr id="31807" name="Rectangle 63"/>
            <p:cNvSpPr>
              <a:spLocks noChangeArrowheads="1"/>
            </p:cNvSpPr>
            <p:nvPr/>
          </p:nvSpPr>
          <p:spPr bwMode="auto">
            <a:xfrm>
              <a:off x="2180" y="3423"/>
              <a:ext cx="23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-Ñ</a:t>
              </a:r>
              <a:endParaRPr lang="en-US" altLang="zh-CN"/>
            </a:p>
          </p:txBody>
        </p:sp>
        <p:sp>
          <p:nvSpPr>
            <p:cNvPr id="31808" name="Rectangle 64"/>
            <p:cNvSpPr>
              <a:spLocks noChangeArrowheads="1"/>
            </p:cNvSpPr>
            <p:nvPr/>
          </p:nvSpPr>
          <p:spPr bwMode="auto">
            <a:xfrm>
              <a:off x="2037" y="3423"/>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09" name="Rectangle 65"/>
            <p:cNvSpPr>
              <a:spLocks noChangeArrowheads="1"/>
            </p:cNvSpPr>
            <p:nvPr/>
          </p:nvSpPr>
          <p:spPr bwMode="auto">
            <a:xfrm>
              <a:off x="1671" y="3567"/>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0" name="Rectangle 66"/>
            <p:cNvSpPr>
              <a:spLocks noChangeArrowheads="1"/>
            </p:cNvSpPr>
            <p:nvPr/>
          </p:nvSpPr>
          <p:spPr bwMode="auto">
            <a:xfrm>
              <a:off x="1682" y="3307"/>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1" name="Rectangle 67"/>
            <p:cNvSpPr>
              <a:spLocks noChangeArrowheads="1"/>
            </p:cNvSpPr>
            <p:nvPr/>
          </p:nvSpPr>
          <p:spPr bwMode="auto">
            <a:xfrm>
              <a:off x="1533" y="3423"/>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2" name="Rectangle 68"/>
            <p:cNvSpPr>
              <a:spLocks noChangeArrowheads="1"/>
            </p:cNvSpPr>
            <p:nvPr/>
          </p:nvSpPr>
          <p:spPr bwMode="auto">
            <a:xfrm>
              <a:off x="1390" y="3423"/>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3" name="Rectangle 69"/>
            <p:cNvSpPr>
              <a:spLocks noChangeArrowheads="1"/>
            </p:cNvSpPr>
            <p:nvPr/>
          </p:nvSpPr>
          <p:spPr bwMode="auto">
            <a:xfrm>
              <a:off x="3097" y="2624"/>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4" name="Rectangle 70"/>
            <p:cNvSpPr>
              <a:spLocks noChangeArrowheads="1"/>
            </p:cNvSpPr>
            <p:nvPr/>
          </p:nvSpPr>
          <p:spPr bwMode="auto">
            <a:xfrm>
              <a:off x="2212" y="2624"/>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5" name="Rectangle 71"/>
            <p:cNvSpPr>
              <a:spLocks noChangeArrowheads="1"/>
            </p:cNvSpPr>
            <p:nvPr/>
          </p:nvSpPr>
          <p:spPr bwMode="auto">
            <a:xfrm>
              <a:off x="1109" y="2624"/>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6" name="Rectangle 72"/>
            <p:cNvSpPr>
              <a:spLocks noChangeArrowheads="1"/>
            </p:cNvSpPr>
            <p:nvPr/>
          </p:nvSpPr>
          <p:spPr bwMode="auto">
            <a:xfrm>
              <a:off x="2364" y="1858"/>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7" name="Rectangle 73"/>
            <p:cNvSpPr>
              <a:spLocks noChangeArrowheads="1"/>
            </p:cNvSpPr>
            <p:nvPr/>
          </p:nvSpPr>
          <p:spPr bwMode="auto">
            <a:xfrm>
              <a:off x="1698" y="1858"/>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8" name="Rectangle 74"/>
            <p:cNvSpPr>
              <a:spLocks noChangeArrowheads="1"/>
            </p:cNvSpPr>
            <p:nvPr/>
          </p:nvSpPr>
          <p:spPr bwMode="auto">
            <a:xfrm>
              <a:off x="1886" y="1045"/>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19" name="Rectangle 75"/>
            <p:cNvSpPr>
              <a:spLocks noChangeArrowheads="1"/>
            </p:cNvSpPr>
            <p:nvPr/>
          </p:nvSpPr>
          <p:spPr bwMode="auto">
            <a:xfrm>
              <a:off x="1597" y="1188"/>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20" name="Rectangle 76"/>
            <p:cNvSpPr>
              <a:spLocks noChangeArrowheads="1"/>
            </p:cNvSpPr>
            <p:nvPr/>
          </p:nvSpPr>
          <p:spPr bwMode="auto">
            <a:xfrm>
              <a:off x="1616" y="929"/>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21" name="Rectangle 77"/>
            <p:cNvSpPr>
              <a:spLocks noChangeArrowheads="1"/>
            </p:cNvSpPr>
            <p:nvPr/>
          </p:nvSpPr>
          <p:spPr bwMode="auto">
            <a:xfrm>
              <a:off x="1453" y="1045"/>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Symbol" pitchFamily="18" charset="2"/>
                </a:rPr>
                <a:t>-</a:t>
              </a:r>
              <a:endParaRPr lang="en-US" altLang="zh-CN"/>
            </a:p>
          </p:txBody>
        </p:sp>
        <p:sp>
          <p:nvSpPr>
            <p:cNvPr id="31822" name="Rectangle 78"/>
            <p:cNvSpPr>
              <a:spLocks noChangeArrowheads="1"/>
            </p:cNvSpPr>
            <p:nvPr/>
          </p:nvSpPr>
          <p:spPr bwMode="auto">
            <a:xfrm>
              <a:off x="1175" y="1188"/>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Symbol" pitchFamily="18" charset="2"/>
                </a:rPr>
                <a:t>¶</a:t>
              </a:r>
              <a:endParaRPr lang="en-US" altLang="zh-CN" dirty="0"/>
            </a:p>
          </p:txBody>
        </p:sp>
        <p:sp>
          <p:nvSpPr>
            <p:cNvPr id="31823" name="Rectangle 79"/>
            <p:cNvSpPr>
              <a:spLocks noChangeArrowheads="1"/>
            </p:cNvSpPr>
            <p:nvPr/>
          </p:nvSpPr>
          <p:spPr bwMode="auto">
            <a:xfrm>
              <a:off x="1194" y="929"/>
              <a:ext cx="9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Symbol" pitchFamily="18" charset="2"/>
                </a:rPr>
                <a:t>¶</a:t>
              </a:r>
              <a:endParaRPr lang="en-US" altLang="zh-CN" dirty="0"/>
            </a:p>
          </p:txBody>
        </p:sp>
        <p:sp>
          <p:nvSpPr>
            <p:cNvPr id="31824" name="Rectangle 80"/>
            <p:cNvSpPr>
              <a:spLocks noChangeArrowheads="1"/>
            </p:cNvSpPr>
            <p:nvPr/>
          </p:nvSpPr>
          <p:spPr bwMode="auto">
            <a:xfrm>
              <a:off x="3227" y="2574"/>
              <a:ext cx="1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400">
                  <a:solidFill>
                    <a:srgbClr val="000000"/>
                  </a:solidFill>
                  <a:latin typeface="Symbol" pitchFamily="18" charset="2"/>
                </a:rPr>
                <a:t>å</a:t>
              </a:r>
              <a:endParaRPr lang="en-US" altLang="zh-CN"/>
            </a:p>
          </p:txBody>
        </p:sp>
        <p:sp>
          <p:nvSpPr>
            <p:cNvPr id="31825" name="Rectangle 81"/>
            <p:cNvSpPr>
              <a:spLocks noChangeArrowheads="1"/>
            </p:cNvSpPr>
            <p:nvPr/>
          </p:nvSpPr>
          <p:spPr bwMode="auto">
            <a:xfrm>
              <a:off x="2499" y="2574"/>
              <a:ext cx="1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400">
                  <a:solidFill>
                    <a:srgbClr val="000000"/>
                  </a:solidFill>
                  <a:latin typeface="Symbol" pitchFamily="18" charset="2"/>
                </a:rPr>
                <a:t>å</a:t>
              </a:r>
              <a:endParaRPr lang="en-US" altLang="zh-CN"/>
            </a:p>
          </p:txBody>
        </p:sp>
        <p:sp>
          <p:nvSpPr>
            <p:cNvPr id="31826" name="Rectangle 82"/>
            <p:cNvSpPr>
              <a:spLocks noChangeArrowheads="1"/>
            </p:cNvSpPr>
            <p:nvPr/>
          </p:nvSpPr>
          <p:spPr bwMode="auto">
            <a:xfrm>
              <a:off x="1251" y="2574"/>
              <a:ext cx="1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400" dirty="0">
                  <a:solidFill>
                    <a:srgbClr val="000000"/>
                  </a:solidFill>
                  <a:latin typeface="Symbol" pitchFamily="18" charset="2"/>
                </a:rPr>
                <a:t>å</a:t>
              </a:r>
              <a:endParaRPr lang="en-US" altLang="zh-CN" dirty="0"/>
            </a:p>
          </p:txBody>
        </p:sp>
        <p:sp>
          <p:nvSpPr>
            <p:cNvPr id="31827" name="Rectangle 83"/>
            <p:cNvSpPr>
              <a:spLocks noChangeArrowheads="1"/>
            </p:cNvSpPr>
            <p:nvPr/>
          </p:nvSpPr>
          <p:spPr bwMode="auto">
            <a:xfrm>
              <a:off x="1881" y="3689"/>
              <a:ext cx="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Symbol" pitchFamily="18" charset="2"/>
                </a:rPr>
                <a:t>a</a:t>
              </a:r>
              <a:endParaRPr lang="en-US" altLang="zh-CN"/>
            </a:p>
          </p:txBody>
        </p:sp>
        <p:sp>
          <p:nvSpPr>
            <p:cNvPr id="31828" name="Rectangle 84"/>
            <p:cNvSpPr>
              <a:spLocks noChangeArrowheads="1"/>
            </p:cNvSpPr>
            <p:nvPr/>
          </p:nvSpPr>
          <p:spPr bwMode="auto">
            <a:xfrm>
              <a:off x="1249" y="3546"/>
              <a:ext cx="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i="1">
                  <a:solidFill>
                    <a:srgbClr val="000000"/>
                  </a:solidFill>
                  <a:latin typeface="Symbol" pitchFamily="18" charset="2"/>
                </a:rPr>
                <a:t>a</a:t>
              </a:r>
              <a:endParaRPr lang="en-US" altLang="zh-CN"/>
            </a:p>
          </p:txBody>
        </p:sp>
        <p:sp>
          <p:nvSpPr>
            <p:cNvPr id="31829" name="Rectangle 85"/>
            <p:cNvSpPr>
              <a:spLocks noChangeArrowheads="1"/>
            </p:cNvSpPr>
            <p:nvPr/>
          </p:nvSpPr>
          <p:spPr bwMode="auto">
            <a:xfrm>
              <a:off x="1174" y="3453"/>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MT Extra" pitchFamily="18" charset="2"/>
                </a:rPr>
                <a:t>&amp;</a:t>
              </a:r>
              <a:endParaRPr lang="en-US" altLang="zh-CN"/>
            </a:p>
          </p:txBody>
        </p:sp>
        <p:sp>
          <p:nvSpPr>
            <p:cNvPr id="31830" name="Rectangle 86"/>
            <p:cNvSpPr>
              <a:spLocks noChangeArrowheads="1"/>
            </p:cNvSpPr>
            <p:nvPr/>
          </p:nvSpPr>
          <p:spPr bwMode="auto">
            <a:xfrm>
              <a:off x="1134" y="3453"/>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MT Extra" pitchFamily="18" charset="2"/>
                </a:rPr>
                <a:t>&amp;</a:t>
              </a:r>
              <a:endParaRPr lang="en-US" altLang="zh-CN"/>
            </a:p>
          </p:txBody>
        </p:sp>
        <p:sp>
          <p:nvSpPr>
            <p:cNvPr id="31831" name="Rectangle 87"/>
            <p:cNvSpPr>
              <a:spLocks noChangeArrowheads="1"/>
            </p:cNvSpPr>
            <p:nvPr/>
          </p:nvSpPr>
          <p:spPr bwMode="auto">
            <a:xfrm>
              <a:off x="2916" y="2653"/>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MT Extra" pitchFamily="18" charset="2"/>
                </a:rPr>
                <a:t>&amp;</a:t>
              </a:r>
              <a:endParaRPr lang="en-US" altLang="zh-CN"/>
            </a:p>
          </p:txBody>
        </p:sp>
        <p:sp>
          <p:nvSpPr>
            <p:cNvPr id="31832" name="Rectangle 88"/>
            <p:cNvSpPr>
              <a:spLocks noChangeArrowheads="1"/>
            </p:cNvSpPr>
            <p:nvPr/>
          </p:nvSpPr>
          <p:spPr bwMode="auto">
            <a:xfrm>
              <a:off x="1877" y="2653"/>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MT Extra" pitchFamily="18" charset="2"/>
                </a:rPr>
                <a:t>&amp;</a:t>
              </a:r>
              <a:endParaRPr lang="en-US" altLang="zh-CN"/>
            </a:p>
          </p:txBody>
        </p:sp>
        <p:sp>
          <p:nvSpPr>
            <p:cNvPr id="31833" name="Rectangle 89"/>
            <p:cNvSpPr>
              <a:spLocks noChangeArrowheads="1"/>
            </p:cNvSpPr>
            <p:nvPr/>
          </p:nvSpPr>
          <p:spPr bwMode="auto">
            <a:xfrm>
              <a:off x="2183" y="1887"/>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MT Extra" pitchFamily="18" charset="2"/>
                </a:rPr>
                <a:t>&amp;</a:t>
              </a:r>
              <a:endParaRPr lang="en-US" altLang="zh-CN"/>
            </a:p>
          </p:txBody>
        </p:sp>
        <p:sp>
          <p:nvSpPr>
            <p:cNvPr id="31834" name="Rectangle 90"/>
            <p:cNvSpPr>
              <a:spLocks noChangeArrowheads="1"/>
            </p:cNvSpPr>
            <p:nvPr/>
          </p:nvSpPr>
          <p:spPr bwMode="auto">
            <a:xfrm>
              <a:off x="1363" y="1887"/>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MT Extra" pitchFamily="18" charset="2"/>
                </a:rPr>
                <a:t>&amp;</a:t>
              </a:r>
              <a:endParaRPr lang="en-US" altLang="zh-CN" dirty="0"/>
            </a:p>
          </p:txBody>
        </p:sp>
        <p:sp>
          <p:nvSpPr>
            <p:cNvPr id="31835" name="Rectangle 91"/>
            <p:cNvSpPr>
              <a:spLocks noChangeArrowheads="1"/>
            </p:cNvSpPr>
            <p:nvPr/>
          </p:nvSpPr>
          <p:spPr bwMode="auto">
            <a:xfrm>
              <a:off x="1290" y="1217"/>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MT Extra" pitchFamily="18" charset="2"/>
                </a:rPr>
                <a:t>&amp;</a:t>
              </a:r>
              <a:endParaRPr lang="en-US" altLang="zh-CN" dirty="0"/>
            </a:p>
          </p:txBody>
        </p:sp>
        <p:sp>
          <p:nvSpPr>
            <p:cNvPr id="31836" name="Rectangle 92"/>
            <p:cNvSpPr>
              <a:spLocks noChangeArrowheads="1"/>
            </p:cNvSpPr>
            <p:nvPr/>
          </p:nvSpPr>
          <p:spPr bwMode="auto">
            <a:xfrm>
              <a:off x="2994" y="2630"/>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a:solidFill>
                    <a:srgbClr val="000000"/>
                  </a:solidFill>
                  <a:latin typeface="Times New Roman" pitchFamily="18" charset="0"/>
                </a:rPr>
                <a:t>2</a:t>
              </a:r>
              <a:endParaRPr lang="en-US" altLang="zh-CN"/>
            </a:p>
          </p:txBody>
        </p:sp>
        <p:sp>
          <p:nvSpPr>
            <p:cNvPr id="31837" name="Rectangle 93"/>
            <p:cNvSpPr>
              <a:spLocks noChangeArrowheads="1"/>
            </p:cNvSpPr>
            <p:nvPr/>
          </p:nvSpPr>
          <p:spPr bwMode="auto">
            <a:xfrm>
              <a:off x="2261" y="186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300">
                  <a:solidFill>
                    <a:srgbClr val="000000"/>
                  </a:solidFill>
                  <a:latin typeface="Times New Roman" pitchFamily="18" charset="0"/>
                </a:rPr>
                <a:t>2</a:t>
              </a:r>
              <a:endParaRPr lang="en-US" altLang="zh-CN"/>
            </a:p>
          </p:txBody>
        </p:sp>
        <p:sp>
          <p:nvSpPr>
            <p:cNvPr id="31838" name="Rectangle 94"/>
            <p:cNvSpPr>
              <a:spLocks noChangeArrowheads="1"/>
            </p:cNvSpPr>
            <p:nvPr/>
          </p:nvSpPr>
          <p:spPr bwMode="auto">
            <a:xfrm>
              <a:off x="2371" y="2788"/>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2</a:t>
              </a:r>
              <a:endParaRPr lang="en-US" altLang="zh-CN"/>
            </a:p>
          </p:txBody>
        </p:sp>
        <p:sp>
          <p:nvSpPr>
            <p:cNvPr id="31839" name="Rectangle 95"/>
            <p:cNvSpPr>
              <a:spLocks noChangeArrowheads="1"/>
            </p:cNvSpPr>
            <p:nvPr/>
          </p:nvSpPr>
          <p:spPr bwMode="auto">
            <a:xfrm>
              <a:off x="2368" y="252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1</a:t>
              </a:r>
              <a:endParaRPr lang="en-US" altLang="zh-CN"/>
            </a:p>
          </p:txBody>
        </p:sp>
        <p:sp>
          <p:nvSpPr>
            <p:cNvPr id="31840" name="Rectangle 96"/>
            <p:cNvSpPr>
              <a:spLocks noChangeArrowheads="1"/>
            </p:cNvSpPr>
            <p:nvPr/>
          </p:nvSpPr>
          <p:spPr bwMode="auto">
            <a:xfrm>
              <a:off x="1992" y="2645"/>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a:t>
              </a:r>
              <a:endParaRPr lang="en-US" altLang="zh-CN"/>
            </a:p>
          </p:txBody>
        </p:sp>
        <p:sp>
          <p:nvSpPr>
            <p:cNvPr id="31841" name="Rectangle 97"/>
            <p:cNvSpPr>
              <a:spLocks noChangeArrowheads="1"/>
            </p:cNvSpPr>
            <p:nvPr/>
          </p:nvSpPr>
          <p:spPr bwMode="auto">
            <a:xfrm>
              <a:off x="1782" y="2645"/>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a:t>
              </a:r>
              <a:endParaRPr lang="en-US" altLang="zh-CN"/>
            </a:p>
          </p:txBody>
        </p:sp>
        <p:sp>
          <p:nvSpPr>
            <p:cNvPr id="31842" name="Rectangle 98"/>
            <p:cNvSpPr>
              <a:spLocks noChangeArrowheads="1"/>
            </p:cNvSpPr>
            <p:nvPr/>
          </p:nvSpPr>
          <p:spPr bwMode="auto">
            <a:xfrm>
              <a:off x="1856" y="2022"/>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Times New Roman" pitchFamily="18" charset="0"/>
                </a:rPr>
                <a:t>2</a:t>
              </a:r>
              <a:endParaRPr lang="en-US" altLang="zh-CN" dirty="0"/>
            </a:p>
          </p:txBody>
        </p:sp>
        <p:sp>
          <p:nvSpPr>
            <p:cNvPr id="31843" name="Rectangle 99"/>
            <p:cNvSpPr>
              <a:spLocks noChangeArrowheads="1"/>
            </p:cNvSpPr>
            <p:nvPr/>
          </p:nvSpPr>
          <p:spPr bwMode="auto">
            <a:xfrm>
              <a:off x="1854" y="1763"/>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1</a:t>
              </a:r>
              <a:endParaRPr lang="en-US" altLang="zh-CN"/>
            </a:p>
          </p:txBody>
        </p:sp>
        <p:sp>
          <p:nvSpPr>
            <p:cNvPr id="31844" name="Rectangle 100"/>
            <p:cNvSpPr>
              <a:spLocks noChangeArrowheads="1"/>
            </p:cNvSpPr>
            <p:nvPr/>
          </p:nvSpPr>
          <p:spPr bwMode="auto">
            <a:xfrm>
              <a:off x="1478" y="1879"/>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a:solidFill>
                    <a:srgbClr val="000000"/>
                  </a:solidFill>
                  <a:latin typeface="Times New Roman" pitchFamily="18" charset="0"/>
                </a:rPr>
                <a:t>,</a:t>
              </a:r>
              <a:endParaRPr lang="en-US" altLang="zh-CN"/>
            </a:p>
          </p:txBody>
        </p:sp>
        <p:sp>
          <p:nvSpPr>
            <p:cNvPr id="31845" name="Rectangle 101"/>
            <p:cNvSpPr>
              <a:spLocks noChangeArrowheads="1"/>
            </p:cNvSpPr>
            <p:nvPr/>
          </p:nvSpPr>
          <p:spPr bwMode="auto">
            <a:xfrm>
              <a:off x="1268" y="1879"/>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Times New Roman" pitchFamily="18" charset="0"/>
                </a:rPr>
                <a:t>,</a:t>
              </a:r>
              <a:endParaRPr lang="en-US" altLang="zh-CN" dirty="0"/>
            </a:p>
          </p:txBody>
        </p:sp>
        <p:sp>
          <p:nvSpPr>
            <p:cNvPr id="31846" name="Rectangle 102"/>
            <p:cNvSpPr>
              <a:spLocks noChangeArrowheads="1"/>
            </p:cNvSpPr>
            <p:nvPr/>
          </p:nvSpPr>
          <p:spPr bwMode="auto">
            <a:xfrm>
              <a:off x="2026" y="1066"/>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Times New Roman" pitchFamily="18" charset="0"/>
                </a:rPr>
                <a:t>0</a:t>
              </a:r>
              <a:endParaRPr lang="en-US" altLang="zh-CN" dirty="0"/>
            </a:p>
          </p:txBody>
        </p:sp>
        <p:sp>
          <p:nvSpPr>
            <p:cNvPr id="31847" name="Rectangle 103"/>
            <p:cNvSpPr>
              <a:spLocks noChangeArrowheads="1"/>
            </p:cNvSpPr>
            <p:nvPr/>
          </p:nvSpPr>
          <p:spPr bwMode="auto">
            <a:xfrm>
              <a:off x="970" y="1209"/>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Times New Roman" pitchFamily="18" charset="0"/>
                </a:rPr>
                <a:t>d</a:t>
              </a:r>
              <a:endParaRPr lang="en-US" altLang="zh-CN" dirty="0"/>
            </a:p>
          </p:txBody>
        </p:sp>
        <p:sp>
          <p:nvSpPr>
            <p:cNvPr id="31848" name="Rectangle 104"/>
            <p:cNvSpPr>
              <a:spLocks noChangeArrowheads="1"/>
            </p:cNvSpPr>
            <p:nvPr/>
          </p:nvSpPr>
          <p:spPr bwMode="auto">
            <a:xfrm>
              <a:off x="999" y="950"/>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300" dirty="0">
                  <a:solidFill>
                    <a:srgbClr val="000000"/>
                  </a:solidFill>
                  <a:latin typeface="Times New Roman" pitchFamily="18" charset="0"/>
                </a:rPr>
                <a:t>d</a:t>
              </a:r>
              <a:endParaRPr lang="en-US" altLang="zh-CN" dirty="0"/>
            </a:p>
          </p:txBody>
        </p:sp>
      </p:grpSp>
      <p:sp>
        <p:nvSpPr>
          <p:cNvPr id="2" name="Date Placeholder 1"/>
          <p:cNvSpPr>
            <a:spLocks noGrp="1"/>
          </p:cNvSpPr>
          <p:nvPr>
            <p:ph type="dt" sz="half" idx="10"/>
          </p:nvPr>
        </p:nvSpPr>
        <p:spPr/>
        <p:txBody>
          <a:bodyPr/>
          <a:lstStyle/>
          <a:p>
            <a:fld id="{1730AF00-A63F-4B6A-AC73-A75099739E76}"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12</a:t>
            </a:fld>
            <a:endParaRPr lang="en-US" altLang="zh-CN"/>
          </a:p>
        </p:txBody>
      </p:sp>
    </p:spTree>
    <p:extLst>
      <p:ext uri="{BB962C8B-B14F-4D97-AF65-F5344CB8AC3E}">
        <p14:creationId xmlns:p14="http://schemas.microsoft.com/office/powerpoint/2010/main" val="20195430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algn="l"/>
            <a:r>
              <a:rPr lang="en-US" altLang="zh-CN" sz="3200">
                <a:solidFill>
                  <a:srgbClr val="333399"/>
                </a:solidFill>
              </a:rPr>
              <a:t>Transition state theory (TST)</a:t>
            </a:r>
          </a:p>
        </p:txBody>
      </p:sp>
      <p:sp>
        <p:nvSpPr>
          <p:cNvPr id="824323" name="Rectangle 3"/>
          <p:cNvSpPr>
            <a:spLocks noGrp="1" noChangeArrowheads="1"/>
          </p:cNvSpPr>
          <p:nvPr>
            <p:ph type="body" idx="1"/>
          </p:nvPr>
        </p:nvSpPr>
        <p:spPr>
          <a:xfrm>
            <a:off x="457200" y="1484313"/>
            <a:ext cx="8229600" cy="4968875"/>
          </a:xfrm>
        </p:spPr>
        <p:txBody>
          <a:bodyPr/>
          <a:lstStyle/>
          <a:p>
            <a:pPr>
              <a:buFontTx/>
              <a:buNone/>
            </a:pPr>
            <a:r>
              <a:rPr lang="zh-CN" altLang="en-US" sz="2400"/>
              <a:t>    </a:t>
            </a:r>
            <a:r>
              <a:rPr lang="en-US" altLang="zh-CN" sz="2400"/>
              <a:t>TST: a statistical approach to estimate transition rates; </a:t>
            </a:r>
          </a:p>
          <a:p>
            <a:pPr>
              <a:buFontTx/>
              <a:buNone/>
            </a:pPr>
            <a:r>
              <a:rPr lang="en-US" altLang="zh-CN" sz="2400"/>
              <a:t>           (Here the transition is a hopping from one local minimum to another on the potential energy surface.)</a:t>
            </a:r>
          </a:p>
          <a:p>
            <a:pPr>
              <a:buFontTx/>
              <a:buNone/>
            </a:pPr>
            <a:r>
              <a:rPr lang="en-US" altLang="zh-CN" sz="2400"/>
              <a:t>           Transition rate: A current through a dividing surface between the two states;</a:t>
            </a:r>
          </a:p>
          <a:p>
            <a:pPr>
              <a:buFontTx/>
              <a:buNone/>
            </a:pPr>
            <a:r>
              <a:rPr lang="en-US" altLang="zh-CN" sz="2400"/>
              <a:t>           Dividing surface: Represent a bottleneck of the transition. The reacting trajectory only crosses the dividing surface once.</a:t>
            </a:r>
          </a:p>
          <a:p>
            <a:pPr>
              <a:buFontTx/>
              <a:buNone/>
            </a:pPr>
            <a:r>
              <a:rPr lang="en-US" altLang="zh-CN" sz="2400"/>
              <a:t>    - A process crossing the dividing surface is a transition process, after which the system loss its memory.</a:t>
            </a:r>
          </a:p>
          <a:p>
            <a:pPr>
              <a:buFontTx/>
              <a:buNone/>
            </a:pPr>
            <a:r>
              <a:rPr lang="en-US" altLang="zh-CN" sz="2400"/>
              <a:t>    - The rate is slow enough that a Boltzmann distribution is still good in the reactant state.</a:t>
            </a:r>
          </a:p>
          <a:p>
            <a:endParaRPr lang="en-US" altLang="zh-CN" sz="2400"/>
          </a:p>
        </p:txBody>
      </p:sp>
      <p:sp>
        <p:nvSpPr>
          <p:cNvPr id="2" name="Date Placeholder 1"/>
          <p:cNvSpPr>
            <a:spLocks noGrp="1"/>
          </p:cNvSpPr>
          <p:nvPr>
            <p:ph type="dt" sz="half" idx="10"/>
          </p:nvPr>
        </p:nvSpPr>
        <p:spPr/>
        <p:txBody>
          <a:bodyPr/>
          <a:lstStyle/>
          <a:p>
            <a:fld id="{B696F0D4-6D37-4EC5-8D4D-0D2031FC3DE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8107F3BD-EFC9-4D92-BB9D-312409088D4E}" type="slidenum">
              <a:rPr lang="zh-CN" altLang="en-US" smtClean="0"/>
              <a:pPr/>
              <a:t>120</a:t>
            </a:fld>
            <a:endParaRPr lang="zh-CN" altLang="en-US"/>
          </a:p>
        </p:txBody>
      </p:sp>
    </p:spTree>
    <p:extLst>
      <p:ext uri="{BB962C8B-B14F-4D97-AF65-F5344CB8AC3E}">
        <p14:creationId xmlns:p14="http://schemas.microsoft.com/office/powerpoint/2010/main" val="306177890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normAutofit fontScale="90000"/>
          </a:bodyPr>
          <a:lstStyle/>
          <a:p>
            <a:pPr algn="l"/>
            <a:r>
              <a:rPr lang="en-US" altLang="zh-CN" sz="3200"/>
              <a:t>Harmonic approximation to TST (hTST)</a:t>
            </a:r>
          </a:p>
        </p:txBody>
      </p:sp>
      <p:sp>
        <p:nvSpPr>
          <p:cNvPr id="826371" name="Rectangle 3"/>
          <p:cNvSpPr>
            <a:spLocks noGrp="1" noChangeArrowheads="1"/>
          </p:cNvSpPr>
          <p:nvPr>
            <p:ph type="body" sz="half" idx="1"/>
          </p:nvPr>
        </p:nvSpPr>
        <p:spPr>
          <a:xfrm>
            <a:off x="457200" y="1484313"/>
            <a:ext cx="8218488" cy="4968875"/>
          </a:xfrm>
        </p:spPr>
        <p:txBody>
          <a:bodyPr/>
          <a:lstStyle/>
          <a:p>
            <a:pPr>
              <a:buFontTx/>
              <a:buNone/>
            </a:pPr>
            <a:r>
              <a:rPr lang="zh-CN" altLang="en-US" sz="2400"/>
              <a:t>    </a:t>
            </a:r>
            <a:r>
              <a:rPr lang="en-US" altLang="zh-CN" sz="2400"/>
              <a:t>hTST: Potential surface near a local minimum is approximately harmonic. The transition rate from this state is</a:t>
            </a:r>
          </a:p>
          <a:p>
            <a:pPr>
              <a:buFontTx/>
              <a:buNone/>
            </a:pPr>
            <a:endParaRPr lang="en-US" altLang="zh-CN" sz="2400"/>
          </a:p>
          <a:p>
            <a:pPr>
              <a:buFontTx/>
              <a:buNone/>
            </a:pPr>
            <a:r>
              <a:rPr lang="en-US" altLang="zh-CN" sz="2400"/>
              <a:t>    and</a:t>
            </a:r>
          </a:p>
          <a:p>
            <a:pPr>
              <a:buFontTx/>
              <a:buNone/>
            </a:pPr>
            <a:endParaRPr lang="en-US" altLang="zh-CN" sz="2400"/>
          </a:p>
          <a:p>
            <a:pPr>
              <a:buFontTx/>
              <a:buNone/>
            </a:pPr>
            <a:endParaRPr lang="en-US" altLang="zh-CN" sz="2400"/>
          </a:p>
          <a:p>
            <a:pPr>
              <a:buFontTx/>
              <a:buNone/>
            </a:pPr>
            <a:r>
              <a:rPr lang="en-US" altLang="zh-CN" sz="2400">
                <a:cs typeface="Arial" pitchFamily="34" charset="0"/>
              </a:rPr>
              <a:t>    </a:t>
            </a:r>
            <a:r>
              <a:rPr lang="en-US" altLang="zh-CN" sz="2400" i="1">
                <a:cs typeface="Arial" pitchFamily="34" charset="0"/>
              </a:rPr>
              <a:t>E</a:t>
            </a:r>
            <a:r>
              <a:rPr lang="en-US" altLang="zh-CN" sz="2000">
                <a:cs typeface="Arial" pitchFamily="34" charset="0"/>
              </a:rPr>
              <a:t>(</a:t>
            </a:r>
            <a:r>
              <a:rPr lang="zh-CN" altLang="en-US" sz="2000">
                <a:cs typeface="Arial" pitchFamily="34" charset="0"/>
              </a:rPr>
              <a:t>激活能）</a:t>
            </a:r>
            <a:r>
              <a:rPr lang="en-US" altLang="zh-CN" sz="2400">
                <a:cs typeface="Arial" pitchFamily="34" charset="0"/>
              </a:rPr>
              <a:t>: energy of the saddle point. The dividing surface should go across the saddle point so that the activated energy will be the lowest.</a:t>
            </a:r>
          </a:p>
          <a:p>
            <a:pPr>
              <a:buFontTx/>
              <a:buNone/>
            </a:pPr>
            <a:r>
              <a:rPr lang="en-US" altLang="zh-CN" sz="2400">
                <a:cs typeface="Arial" pitchFamily="34" charset="0"/>
              </a:rPr>
              <a:t>   </a:t>
            </a:r>
            <a:r>
              <a:rPr lang="el-GR" altLang="zh-CN" sz="2400">
                <a:cs typeface="Arial" pitchFamily="34" charset="0"/>
              </a:rPr>
              <a:t>ν</a:t>
            </a:r>
            <a:r>
              <a:rPr lang="en-US" altLang="zh-CN" sz="2400" i="1" baseline="-25000">
                <a:cs typeface="Arial" pitchFamily="34" charset="0"/>
              </a:rPr>
              <a:t>i</a:t>
            </a:r>
            <a:r>
              <a:rPr lang="en-US" altLang="zh-CN" sz="2400">
                <a:cs typeface="Arial" pitchFamily="34" charset="0"/>
              </a:rPr>
              <a:t>(</a:t>
            </a:r>
            <a:r>
              <a:rPr lang="el-GR" altLang="zh-CN" sz="2400">
                <a:cs typeface="Arial" pitchFamily="34" charset="0"/>
              </a:rPr>
              <a:t>ν</a:t>
            </a:r>
            <a:r>
              <a:rPr lang="en-US" altLang="zh-CN" sz="2400" i="1" baseline="-25000">
                <a:cs typeface="Arial" pitchFamily="34" charset="0"/>
              </a:rPr>
              <a:t>i</a:t>
            </a:r>
            <a:r>
              <a:rPr lang="en-US" altLang="zh-CN" sz="2400">
                <a:cs typeface="Arial" pitchFamily="34" charset="0"/>
              </a:rPr>
              <a:t>’): frequency of normal modes at local minimum (saddle point).</a:t>
            </a:r>
            <a:endParaRPr lang="en-US" altLang="zh-CN" sz="2800"/>
          </a:p>
        </p:txBody>
      </p:sp>
      <p:graphicFrame>
        <p:nvGraphicFramePr>
          <p:cNvPr id="826372" name="Object 4"/>
          <p:cNvGraphicFramePr>
            <a:graphicFrameLocks noGrp="1" noChangeAspect="1"/>
          </p:cNvGraphicFramePr>
          <p:nvPr>
            <p:ph sz="quarter" idx="2"/>
          </p:nvPr>
        </p:nvGraphicFramePr>
        <p:xfrm>
          <a:off x="1652588" y="2420938"/>
          <a:ext cx="2559050" cy="385762"/>
        </p:xfrm>
        <a:graphic>
          <a:graphicData uri="http://schemas.openxmlformats.org/presentationml/2006/ole">
            <mc:AlternateContent xmlns:mc="http://schemas.openxmlformats.org/markup-compatibility/2006">
              <mc:Choice xmlns:v="urn:schemas-microsoft-com:vml" Requires="v">
                <p:oleObj spid="_x0000_s46090" name="公式" r:id="rId4" imgW="1536480" imgH="241200" progId="Equation.3">
                  <p:embed/>
                </p:oleObj>
              </mc:Choice>
              <mc:Fallback>
                <p:oleObj name="公式" r:id="rId4" imgW="15364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2420938"/>
                        <a:ext cx="2559050"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6373" name="Object 5"/>
          <p:cNvGraphicFramePr>
            <a:graphicFrameLocks noGrp="1" noChangeAspect="1"/>
          </p:cNvGraphicFramePr>
          <p:nvPr>
            <p:ph sz="quarter" idx="3"/>
          </p:nvPr>
        </p:nvGraphicFramePr>
        <p:xfrm>
          <a:off x="1671638" y="2997200"/>
          <a:ext cx="1084262" cy="1144588"/>
        </p:xfrm>
        <a:graphic>
          <a:graphicData uri="http://schemas.openxmlformats.org/presentationml/2006/ole">
            <mc:AlternateContent xmlns:mc="http://schemas.openxmlformats.org/markup-compatibility/2006">
              <mc:Choice xmlns:v="urn:schemas-microsoft-com:vml" Requires="v">
                <p:oleObj spid="_x0000_s46091" name="公式" r:id="rId6" imgW="787320" imgH="863280" progId="Equation.3">
                  <p:embed/>
                </p:oleObj>
              </mc:Choice>
              <mc:Fallback>
                <p:oleObj name="公式" r:id="rId6" imgW="787320" imgH="863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1638" y="2997200"/>
                        <a:ext cx="1084262"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495DEAAE-6BA4-43D5-96A3-664BFC570AFC}"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121</a:t>
            </a:fld>
            <a:endParaRPr lang="en-US" altLang="zh-CN"/>
          </a:p>
        </p:txBody>
      </p:sp>
    </p:spTree>
    <p:extLst>
      <p:ext uri="{BB962C8B-B14F-4D97-AF65-F5344CB8AC3E}">
        <p14:creationId xmlns:p14="http://schemas.microsoft.com/office/powerpoint/2010/main" val="420346035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a:xfrm>
            <a:off x="831850" y="476250"/>
            <a:ext cx="7772400" cy="1143000"/>
          </a:xfrm>
        </p:spPr>
        <p:txBody>
          <a:bodyPr/>
          <a:lstStyle/>
          <a:p>
            <a:pPr algn="l"/>
            <a:r>
              <a:rPr lang="en-US" altLang="zh-CN" sz="3200">
                <a:solidFill>
                  <a:srgbClr val="333399"/>
                </a:solidFill>
              </a:rPr>
              <a:t>KMC simulations</a:t>
            </a:r>
          </a:p>
        </p:txBody>
      </p:sp>
      <p:sp>
        <p:nvSpPr>
          <p:cNvPr id="828419" name="Rectangle 3"/>
          <p:cNvSpPr>
            <a:spLocks noGrp="1" noChangeArrowheads="1"/>
          </p:cNvSpPr>
          <p:nvPr>
            <p:ph type="body" sz="half" idx="1"/>
          </p:nvPr>
        </p:nvSpPr>
        <p:spPr>
          <a:xfrm>
            <a:off x="539750" y="1341438"/>
            <a:ext cx="8135938" cy="4103687"/>
          </a:xfrm>
        </p:spPr>
        <p:txBody>
          <a:bodyPr/>
          <a:lstStyle/>
          <a:p>
            <a:pPr>
              <a:buFontTx/>
              <a:buNone/>
            </a:pPr>
            <a:r>
              <a:rPr lang="zh-CN" altLang="en-US" sz="2400"/>
              <a:t>    </a:t>
            </a:r>
            <a:r>
              <a:rPr lang="en-US" altLang="zh-CN" sz="2400"/>
              <a:t>Two preconditions: obtain the transition rates</a:t>
            </a:r>
          </a:p>
          <a:p>
            <a:pPr lvl="1">
              <a:buFontTx/>
              <a:buNone/>
            </a:pPr>
            <a:r>
              <a:rPr lang="en-US" altLang="zh-CN" sz="2400"/>
              <a:t>   - Determine all possible transition processes.</a:t>
            </a:r>
          </a:p>
          <a:p>
            <a:pPr lvl="1">
              <a:buFontTx/>
              <a:buNone/>
            </a:pPr>
            <a:r>
              <a:rPr lang="en-US" altLang="zh-CN" sz="2400"/>
              <a:t>   - Determine the exact energy barriers for all the   transitions, which can be obtained from experiments or </a:t>
            </a:r>
            <a:r>
              <a:rPr lang="en-US" altLang="zh-CN" sz="2400" i="1"/>
              <a:t>ab initio</a:t>
            </a:r>
            <a:r>
              <a:rPr lang="en-US" altLang="zh-CN" sz="2400"/>
              <a:t> calculations.</a:t>
            </a:r>
          </a:p>
          <a:p>
            <a:pPr>
              <a:buFontTx/>
              <a:buNone/>
            </a:pPr>
            <a:r>
              <a:rPr lang="en-US" altLang="zh-CN" sz="2400"/>
              <a:t>    The average time for system escape from state </a:t>
            </a:r>
            <a:r>
              <a:rPr lang="en-US" altLang="zh-CN" sz="2400" i="1"/>
              <a:t>i</a:t>
            </a:r>
            <a:r>
              <a:rPr lang="en-US" altLang="zh-CN" sz="2400"/>
              <a:t> is</a:t>
            </a:r>
          </a:p>
          <a:p>
            <a:pPr>
              <a:buFontTx/>
              <a:buNone/>
            </a:pPr>
            <a:endParaRPr lang="en-US" altLang="zh-CN" sz="2400"/>
          </a:p>
          <a:p>
            <a:pPr>
              <a:buFontTx/>
              <a:buNone/>
            </a:pPr>
            <a:endParaRPr lang="en-US" altLang="zh-CN" sz="2400"/>
          </a:p>
          <a:p>
            <a:pPr>
              <a:buFontTx/>
              <a:buNone/>
            </a:pPr>
            <a:r>
              <a:rPr lang="en-US" altLang="zh-CN" sz="2400"/>
              <a:t>    The probability for transition from state </a:t>
            </a:r>
            <a:r>
              <a:rPr lang="en-US" altLang="zh-CN" sz="2400" i="1"/>
              <a:t>i</a:t>
            </a:r>
            <a:r>
              <a:rPr lang="en-US" altLang="zh-CN" sz="2400"/>
              <a:t> to </a:t>
            </a:r>
            <a:r>
              <a:rPr lang="en-US" altLang="zh-CN" sz="2400" i="1"/>
              <a:t>j</a:t>
            </a:r>
            <a:r>
              <a:rPr lang="en-US" altLang="zh-CN" sz="2400"/>
              <a:t> is</a:t>
            </a:r>
          </a:p>
          <a:p>
            <a:endParaRPr lang="en-US" altLang="zh-CN" sz="2400"/>
          </a:p>
          <a:p>
            <a:endParaRPr lang="en-US" altLang="zh-CN" sz="2400"/>
          </a:p>
        </p:txBody>
      </p:sp>
      <p:graphicFrame>
        <p:nvGraphicFramePr>
          <p:cNvPr id="828420" name="Object 4"/>
          <p:cNvGraphicFramePr>
            <a:graphicFrameLocks noGrp="1" noChangeAspect="1"/>
          </p:cNvGraphicFramePr>
          <p:nvPr>
            <p:ph sz="quarter" idx="2"/>
          </p:nvPr>
        </p:nvGraphicFramePr>
        <p:xfrm>
          <a:off x="1876425" y="3819525"/>
          <a:ext cx="1971675" cy="762000"/>
        </p:xfrm>
        <a:graphic>
          <a:graphicData uri="http://schemas.openxmlformats.org/presentationml/2006/ole">
            <mc:AlternateContent xmlns:mc="http://schemas.openxmlformats.org/markup-compatibility/2006">
              <mc:Choice xmlns:v="urn:schemas-microsoft-com:vml" Requires="v">
                <p:oleObj spid="_x0000_s47114" name="公式" r:id="rId4" imgW="1104840" imgH="444240" progId="Equation.3">
                  <p:embed/>
                </p:oleObj>
              </mc:Choice>
              <mc:Fallback>
                <p:oleObj name="公式" r:id="rId4" imgW="110484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25" y="3819525"/>
                        <a:ext cx="19716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8421" name="Object 5"/>
          <p:cNvGraphicFramePr>
            <a:graphicFrameLocks noGrp="1" noChangeAspect="1"/>
          </p:cNvGraphicFramePr>
          <p:nvPr>
            <p:ph sz="quarter" idx="3"/>
          </p:nvPr>
        </p:nvGraphicFramePr>
        <p:xfrm>
          <a:off x="1874838" y="5065713"/>
          <a:ext cx="4352925" cy="811212"/>
        </p:xfrm>
        <a:graphic>
          <a:graphicData uri="http://schemas.openxmlformats.org/presentationml/2006/ole">
            <mc:AlternateContent xmlns:mc="http://schemas.openxmlformats.org/markup-compatibility/2006">
              <mc:Choice xmlns:v="urn:schemas-microsoft-com:vml" Requires="v">
                <p:oleObj spid="_x0000_s47115" name="公式" r:id="rId6" imgW="2298600" imgH="444240" progId="Equation.3">
                  <p:embed/>
                </p:oleObj>
              </mc:Choice>
              <mc:Fallback>
                <p:oleObj name="公式" r:id="rId6" imgW="229860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4838" y="5065713"/>
                        <a:ext cx="4352925"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7DDF6882-5F6C-46B1-ADF1-1955E6E043CF}"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122</a:t>
            </a:fld>
            <a:endParaRPr lang="en-US" altLang="zh-CN"/>
          </a:p>
        </p:txBody>
      </p:sp>
    </p:spTree>
    <p:extLst>
      <p:ext uri="{BB962C8B-B14F-4D97-AF65-F5344CB8AC3E}">
        <p14:creationId xmlns:p14="http://schemas.microsoft.com/office/powerpoint/2010/main" val="3452355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body" sz="half" idx="1"/>
          </p:nvPr>
        </p:nvSpPr>
        <p:spPr>
          <a:xfrm>
            <a:off x="457200" y="620713"/>
            <a:ext cx="8218488" cy="6192837"/>
          </a:xfrm>
        </p:spPr>
        <p:txBody>
          <a:bodyPr/>
          <a:lstStyle/>
          <a:p>
            <a:pPr>
              <a:buFontTx/>
              <a:buNone/>
            </a:pPr>
            <a:r>
              <a:rPr lang="zh-CN" altLang="en-US" sz="2400"/>
              <a:t>    </a:t>
            </a:r>
            <a:r>
              <a:rPr lang="en-US" altLang="zh-CN" sz="2800" u="sng">
                <a:solidFill>
                  <a:srgbClr val="000066"/>
                </a:solidFill>
              </a:rPr>
              <a:t>KMC method</a:t>
            </a:r>
          </a:p>
          <a:p>
            <a:pPr>
              <a:buFontTx/>
              <a:buNone/>
            </a:pPr>
            <a:r>
              <a:rPr lang="en-US" altLang="zh-CN" sz="2400"/>
              <a:t>    (1) Assume that the initial state is </a:t>
            </a:r>
            <a:r>
              <a:rPr lang="en-US" altLang="zh-CN" sz="2400" i="1"/>
              <a:t>i</a:t>
            </a:r>
            <a:r>
              <a:rPr lang="en-US" altLang="zh-CN" sz="2400"/>
              <a:t>. After        , move the system from state </a:t>
            </a:r>
            <a:r>
              <a:rPr lang="en-US" altLang="zh-CN" sz="2400" i="1"/>
              <a:t>i</a:t>
            </a:r>
            <a:r>
              <a:rPr lang="en-US" altLang="zh-CN" sz="2400"/>
              <a:t> to </a:t>
            </a:r>
            <a:r>
              <a:rPr lang="en-US" altLang="zh-CN" sz="2400" i="1"/>
              <a:t>j</a:t>
            </a:r>
            <a:r>
              <a:rPr lang="en-US" altLang="zh-CN" sz="2400"/>
              <a:t> according to the probability </a:t>
            </a:r>
            <a:r>
              <a:rPr lang="en-US" altLang="zh-CN" sz="2400" i="1"/>
              <a:t>p</a:t>
            </a:r>
            <a:r>
              <a:rPr lang="en-US" altLang="zh-CN" sz="2400"/>
              <a:t>(</a:t>
            </a:r>
            <a:r>
              <a:rPr lang="en-US" altLang="zh-CN" sz="2400" i="1"/>
              <a:t>i</a:t>
            </a:r>
            <a:r>
              <a:rPr lang="en-US" altLang="zh-CN" sz="2400">
                <a:cs typeface="Arial" pitchFamily="34" charset="0"/>
              </a:rPr>
              <a:t>→</a:t>
            </a:r>
            <a:r>
              <a:rPr lang="en-US" altLang="zh-CN" sz="2400" i="1">
                <a:cs typeface="Arial" pitchFamily="34" charset="0"/>
              </a:rPr>
              <a:t>j</a:t>
            </a:r>
            <a:r>
              <a:rPr lang="en-US" altLang="zh-CN" sz="2400"/>
              <a:t>);</a:t>
            </a:r>
          </a:p>
          <a:p>
            <a:pPr>
              <a:lnSpc>
                <a:spcPct val="110000"/>
              </a:lnSpc>
              <a:buFontTx/>
              <a:buNone/>
            </a:pPr>
            <a:r>
              <a:rPr lang="en-US" altLang="zh-CN" sz="2400"/>
              <a:t>    (2) Calculate the new transition rates at state </a:t>
            </a:r>
            <a:r>
              <a:rPr lang="en-US" altLang="zh-CN" sz="2400" i="1"/>
              <a:t>j</a:t>
            </a:r>
            <a:r>
              <a:rPr lang="en-US" altLang="zh-CN" sz="2400"/>
              <a:t> and            , then repeat (1). If the time scale to study is not enough long with respect to time step, set time step as                         , where </a:t>
            </a:r>
            <a:r>
              <a:rPr lang="en-US" altLang="zh-CN" sz="2400" i="1"/>
              <a:t>r</a:t>
            </a:r>
            <a:r>
              <a:rPr lang="en-US" altLang="zh-CN" sz="2400"/>
              <a:t> is a random number uniformly distributed in [0,1].</a:t>
            </a:r>
          </a:p>
          <a:p>
            <a:pPr>
              <a:buFontTx/>
              <a:buNone/>
            </a:pPr>
            <a:endParaRPr lang="en-US" altLang="zh-CN" sz="2000"/>
          </a:p>
          <a:p>
            <a:pPr>
              <a:buFontTx/>
              <a:buNone/>
            </a:pPr>
            <a:r>
              <a:rPr lang="en-US" altLang="zh-CN" sz="2400"/>
              <a:t>    If all probabilities (</a:t>
            </a:r>
            <a:r>
              <a:rPr lang="en-US" altLang="zh-CN" sz="2400" i="1"/>
              <a:t>k</a:t>
            </a:r>
            <a:r>
              <a:rPr lang="en-US" altLang="zh-CN" sz="2400" i="1" baseline="-25000"/>
              <a:t>i</a:t>
            </a:r>
            <a:r>
              <a:rPr lang="el-GR" altLang="zh-CN" sz="2400" baseline="-25000">
                <a:cs typeface="Arial" pitchFamily="34" charset="0"/>
              </a:rPr>
              <a:t>→</a:t>
            </a:r>
            <a:r>
              <a:rPr lang="en-US" altLang="zh-CN" sz="2400" i="1" baseline="-25000">
                <a:cs typeface="Arial" pitchFamily="34" charset="0"/>
              </a:rPr>
              <a:t>j</a:t>
            </a:r>
            <a:r>
              <a:rPr lang="en-US" altLang="zh-CN" sz="2400"/>
              <a:t>) are known, KMC can well describe the dynamic evolution process.</a:t>
            </a:r>
          </a:p>
          <a:p>
            <a:pPr>
              <a:buFontTx/>
              <a:buNone/>
            </a:pPr>
            <a:r>
              <a:rPr lang="en-US" altLang="zh-CN" sz="2400"/>
              <a:t>    KMC neglects the intermediate processes in the complex transition, thus can simulates large time scale and large space scale.</a:t>
            </a:r>
          </a:p>
          <a:p>
            <a:pPr>
              <a:buFontTx/>
              <a:buNone/>
            </a:pPr>
            <a:endParaRPr lang="zh-CN" altLang="en-US" sz="2000"/>
          </a:p>
        </p:txBody>
      </p:sp>
      <p:graphicFrame>
        <p:nvGraphicFramePr>
          <p:cNvPr id="830467" name="Object 3"/>
          <p:cNvGraphicFramePr>
            <a:graphicFrameLocks noGrp="1" noChangeAspect="1"/>
          </p:cNvGraphicFramePr>
          <p:nvPr>
            <p:ph sz="quarter" idx="2"/>
          </p:nvPr>
        </p:nvGraphicFramePr>
        <p:xfrm>
          <a:off x="6011863" y="1125538"/>
          <a:ext cx="504825" cy="481012"/>
        </p:xfrm>
        <a:graphic>
          <a:graphicData uri="http://schemas.openxmlformats.org/presentationml/2006/ole">
            <mc:AlternateContent xmlns:mc="http://schemas.openxmlformats.org/markup-compatibility/2006">
              <mc:Choice xmlns:v="urn:schemas-microsoft-com:vml" Requires="v">
                <p:oleObj spid="_x0000_s48142" name="公式" r:id="rId4" imgW="253800" imgH="241200" progId="Equation.3">
                  <p:embed/>
                </p:oleObj>
              </mc:Choice>
              <mc:Fallback>
                <p:oleObj name="公式" r:id="rId4" imgW="2538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125538"/>
                        <a:ext cx="50482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0468" name="Object 4"/>
          <p:cNvGraphicFramePr>
            <a:graphicFrameLocks noGrp="1" noChangeAspect="1"/>
          </p:cNvGraphicFramePr>
          <p:nvPr>
            <p:ph sz="quarter" idx="3"/>
          </p:nvPr>
        </p:nvGraphicFramePr>
        <p:xfrm>
          <a:off x="7064375" y="1893888"/>
          <a:ext cx="747713" cy="598487"/>
        </p:xfrm>
        <a:graphic>
          <a:graphicData uri="http://schemas.openxmlformats.org/presentationml/2006/ole">
            <mc:AlternateContent xmlns:mc="http://schemas.openxmlformats.org/markup-compatibility/2006">
              <mc:Choice xmlns:v="urn:schemas-microsoft-com:vml" Requires="v">
                <p:oleObj spid="_x0000_s48143" name="公式" r:id="rId6" imgW="520560" imgH="431640" progId="Equation.3">
                  <p:embed/>
                </p:oleObj>
              </mc:Choice>
              <mc:Fallback>
                <p:oleObj name="公式" r:id="rId6" imgW="5205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1893888"/>
                        <a:ext cx="747713"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0469" name="Object 5"/>
          <p:cNvGraphicFramePr>
            <a:graphicFrameLocks noChangeAspect="1"/>
          </p:cNvGraphicFramePr>
          <p:nvPr/>
        </p:nvGraphicFramePr>
        <p:xfrm>
          <a:off x="5291138" y="2811463"/>
          <a:ext cx="1873250" cy="401637"/>
        </p:xfrm>
        <a:graphic>
          <a:graphicData uri="http://schemas.openxmlformats.org/presentationml/2006/ole">
            <mc:AlternateContent xmlns:mc="http://schemas.openxmlformats.org/markup-compatibility/2006">
              <mc:Choice xmlns:v="urn:schemas-microsoft-com:vml" Requires="v">
                <p:oleObj spid="_x0000_s48144" name="公式" r:id="rId8" imgW="1130040" imgH="241200" progId="Equation.3">
                  <p:embed/>
                </p:oleObj>
              </mc:Choice>
              <mc:Fallback>
                <p:oleObj name="公式" r:id="rId8" imgW="113004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138" y="2811463"/>
                        <a:ext cx="1873250"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4A9356FA-06B5-40D0-BA89-1D94F823DF97}"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123</a:t>
            </a:fld>
            <a:endParaRPr lang="en-US" altLang="zh-CN"/>
          </a:p>
        </p:txBody>
      </p:sp>
    </p:spTree>
    <p:extLst>
      <p:ext uri="{BB962C8B-B14F-4D97-AF65-F5344CB8AC3E}">
        <p14:creationId xmlns:p14="http://schemas.microsoft.com/office/powerpoint/2010/main" val="3283647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827088" y="609600"/>
            <a:ext cx="7772400" cy="1143000"/>
          </a:xfrm>
        </p:spPr>
        <p:txBody>
          <a:bodyPr/>
          <a:lstStyle/>
          <a:p>
            <a:pPr algn="l"/>
            <a:r>
              <a:rPr lang="en-US" altLang="zh-CN" sz="3200">
                <a:solidFill>
                  <a:srgbClr val="000066"/>
                </a:solidFill>
              </a:rPr>
              <a:t>Application: Surface growth</a:t>
            </a:r>
          </a:p>
        </p:txBody>
      </p:sp>
      <p:sp>
        <p:nvSpPr>
          <p:cNvPr id="832515" name="Rectangle 3"/>
          <p:cNvSpPr>
            <a:spLocks noGrp="1" noChangeArrowheads="1"/>
          </p:cNvSpPr>
          <p:nvPr>
            <p:ph type="body" idx="1"/>
          </p:nvPr>
        </p:nvSpPr>
        <p:spPr>
          <a:xfrm>
            <a:off x="615950" y="1619250"/>
            <a:ext cx="7772400" cy="4114800"/>
          </a:xfrm>
        </p:spPr>
        <p:txBody>
          <a:bodyPr>
            <a:normAutofit lnSpcReduction="10000"/>
          </a:bodyPr>
          <a:lstStyle/>
          <a:p>
            <a:pPr>
              <a:lnSpc>
                <a:spcPct val="90000"/>
              </a:lnSpc>
              <a:buFontTx/>
              <a:buNone/>
            </a:pPr>
            <a:r>
              <a:rPr lang="zh-CN" altLang="en-US" sz="2400"/>
              <a:t>   </a:t>
            </a:r>
            <a:r>
              <a:rPr lang="en-US" altLang="zh-CN" sz="2400"/>
              <a:t>- A dynamic nonequilibrium process</a:t>
            </a:r>
          </a:p>
          <a:p>
            <a:pPr>
              <a:lnSpc>
                <a:spcPct val="90000"/>
              </a:lnSpc>
              <a:buFontTx/>
              <a:buNone/>
            </a:pPr>
            <a:r>
              <a:rPr lang="en-US" altLang="zh-CN" sz="2400"/>
              <a:t>   - A stochastic process</a:t>
            </a:r>
          </a:p>
          <a:p>
            <a:pPr lvl="1">
              <a:lnSpc>
                <a:spcPct val="90000"/>
              </a:lnSpc>
              <a:buFontTx/>
              <a:buNone/>
            </a:pPr>
            <a:r>
              <a:rPr lang="en-US" altLang="zh-CN" sz="2400"/>
              <a:t>   Atomic processes (deposition, adsorption, diffusion, etc.) occurs stochastically</a:t>
            </a:r>
          </a:p>
          <a:p>
            <a:pPr>
              <a:lnSpc>
                <a:spcPct val="90000"/>
              </a:lnSpc>
              <a:buFontTx/>
              <a:buNone/>
            </a:pPr>
            <a:r>
              <a:rPr lang="en-US" altLang="zh-CN" sz="2400"/>
              <a:t>   - Large scale and long time</a:t>
            </a:r>
          </a:p>
          <a:p>
            <a:pPr>
              <a:lnSpc>
                <a:spcPct val="90000"/>
              </a:lnSpc>
              <a:buFontTx/>
              <a:buNone/>
            </a:pPr>
            <a:r>
              <a:rPr lang="en-US" altLang="zh-CN" sz="2400"/>
              <a:t>   - MD simulation: </a:t>
            </a:r>
          </a:p>
          <a:p>
            <a:pPr lvl="1">
              <a:lnSpc>
                <a:spcPct val="90000"/>
              </a:lnSpc>
              <a:buFontTx/>
              <a:buNone/>
            </a:pPr>
            <a:r>
              <a:rPr lang="en-US" altLang="zh-CN" sz="2400"/>
              <a:t>   Limited simulation time scale</a:t>
            </a:r>
          </a:p>
          <a:p>
            <a:pPr lvl="1">
              <a:lnSpc>
                <a:spcPct val="90000"/>
              </a:lnSpc>
              <a:buFontTx/>
              <a:buNone/>
            </a:pPr>
            <a:r>
              <a:rPr lang="en-US" altLang="zh-CN" sz="2400"/>
              <a:t>   Lack of accurate interatomic interactions</a:t>
            </a:r>
          </a:p>
          <a:p>
            <a:pPr>
              <a:lnSpc>
                <a:spcPct val="90000"/>
              </a:lnSpc>
              <a:buFontTx/>
              <a:buNone/>
            </a:pPr>
            <a:r>
              <a:rPr lang="en-US" altLang="zh-CN" sz="2400"/>
              <a:t>   - KMC:</a:t>
            </a:r>
          </a:p>
          <a:p>
            <a:pPr lvl="1">
              <a:lnSpc>
                <a:spcPct val="90000"/>
              </a:lnSpc>
              <a:buFontTx/>
              <a:buNone/>
            </a:pPr>
            <a:r>
              <a:rPr lang="en-US" altLang="zh-CN" sz="2400"/>
              <a:t>   Simulate the surface morphology evolution during the whole growth process</a:t>
            </a:r>
          </a:p>
        </p:txBody>
      </p:sp>
      <p:sp>
        <p:nvSpPr>
          <p:cNvPr id="2" name="Date Placeholder 1"/>
          <p:cNvSpPr>
            <a:spLocks noGrp="1"/>
          </p:cNvSpPr>
          <p:nvPr>
            <p:ph type="dt" sz="half" idx="10"/>
          </p:nvPr>
        </p:nvSpPr>
        <p:spPr/>
        <p:txBody>
          <a:bodyPr/>
          <a:lstStyle/>
          <a:p>
            <a:fld id="{D441639C-0A27-4DC4-AFB7-1506FD4BD9E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8107F3BD-EFC9-4D92-BB9D-312409088D4E}" type="slidenum">
              <a:rPr lang="zh-CN" altLang="en-US" smtClean="0"/>
              <a:pPr/>
              <a:t>124</a:t>
            </a:fld>
            <a:endParaRPr lang="zh-CN" altLang="en-US"/>
          </a:p>
        </p:txBody>
      </p:sp>
    </p:spTree>
    <p:extLst>
      <p:ext uri="{BB962C8B-B14F-4D97-AF65-F5344CB8AC3E}">
        <p14:creationId xmlns:p14="http://schemas.microsoft.com/office/powerpoint/2010/main" val="128759791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1120775" y="609600"/>
            <a:ext cx="7772400" cy="1143000"/>
          </a:xfrm>
        </p:spPr>
        <p:txBody>
          <a:bodyPr/>
          <a:lstStyle/>
          <a:p>
            <a:pPr algn="l"/>
            <a:r>
              <a:rPr lang="en-US" altLang="zh-CN" sz="3200"/>
              <a:t>Surface Growth</a:t>
            </a:r>
          </a:p>
        </p:txBody>
      </p:sp>
      <p:sp>
        <p:nvSpPr>
          <p:cNvPr id="834563" name="Rectangle 3"/>
          <p:cNvSpPr>
            <a:spLocks noGrp="1" noChangeArrowheads="1"/>
          </p:cNvSpPr>
          <p:nvPr>
            <p:ph type="body" idx="1"/>
          </p:nvPr>
        </p:nvSpPr>
        <p:spPr>
          <a:xfrm>
            <a:off x="760413" y="1600200"/>
            <a:ext cx="7772400" cy="4114800"/>
          </a:xfrm>
        </p:spPr>
        <p:txBody>
          <a:bodyPr/>
          <a:lstStyle/>
          <a:p>
            <a:pPr>
              <a:buFontTx/>
              <a:buNone/>
            </a:pPr>
            <a:r>
              <a:rPr lang="zh-CN" altLang="en-US" sz="2400"/>
              <a:t>    </a:t>
            </a:r>
            <a:r>
              <a:rPr lang="en-US" altLang="zh-CN" sz="2400"/>
              <a:t>- For a given configuration of a system, the position of every atom can be represented by a point in an ideal lattice.</a:t>
            </a:r>
          </a:p>
          <a:p>
            <a:pPr>
              <a:buFontTx/>
              <a:buNone/>
            </a:pPr>
            <a:r>
              <a:rPr lang="en-US" altLang="zh-CN" sz="2400"/>
              <a:t>    - The transition rates are localized. The hopping of a deposited atom only depends on its neighboring environment. The diffusion rates of  all possible atomic processes can be calculated.</a:t>
            </a:r>
          </a:p>
          <a:p>
            <a:pPr>
              <a:buFontTx/>
              <a:buNone/>
            </a:pPr>
            <a:r>
              <a:rPr lang="en-US" altLang="zh-CN" sz="2400"/>
              <a:t>    - Deposited atoms randomly drop on the lattice system at a specific rate, which is determined by the flux.</a:t>
            </a:r>
          </a:p>
          <a:p>
            <a:pPr>
              <a:buFontTx/>
              <a:buNone/>
            </a:pPr>
            <a:endParaRPr lang="en-US" altLang="zh-CN" sz="2400"/>
          </a:p>
        </p:txBody>
      </p:sp>
      <p:sp>
        <p:nvSpPr>
          <p:cNvPr id="2" name="Date Placeholder 1"/>
          <p:cNvSpPr>
            <a:spLocks noGrp="1"/>
          </p:cNvSpPr>
          <p:nvPr>
            <p:ph type="dt" sz="half" idx="10"/>
          </p:nvPr>
        </p:nvSpPr>
        <p:spPr/>
        <p:txBody>
          <a:bodyPr/>
          <a:lstStyle/>
          <a:p>
            <a:fld id="{48FFDBE2-061E-4D96-A337-8D93A9BA007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8107F3BD-EFC9-4D92-BB9D-312409088D4E}" type="slidenum">
              <a:rPr lang="zh-CN" altLang="en-US" smtClean="0"/>
              <a:pPr/>
              <a:t>125</a:t>
            </a:fld>
            <a:endParaRPr lang="zh-CN" altLang="en-US"/>
          </a:p>
        </p:txBody>
      </p:sp>
    </p:spTree>
    <p:extLst>
      <p:ext uri="{BB962C8B-B14F-4D97-AF65-F5344CB8AC3E}">
        <p14:creationId xmlns:p14="http://schemas.microsoft.com/office/powerpoint/2010/main" val="23123208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normAutofit fontScale="90000"/>
          </a:bodyPr>
          <a:lstStyle/>
          <a:p>
            <a:pPr algn="l"/>
            <a:r>
              <a:rPr lang="en-US" altLang="zh-CN" sz="3200"/>
              <a:t>Basic  algorithm</a:t>
            </a:r>
          </a:p>
        </p:txBody>
      </p:sp>
      <p:sp>
        <p:nvSpPr>
          <p:cNvPr id="836611" name="Rectangle 3"/>
          <p:cNvSpPr>
            <a:spLocks noGrp="1" noChangeArrowheads="1"/>
          </p:cNvSpPr>
          <p:nvPr>
            <p:ph type="body" sz="half" idx="1"/>
          </p:nvPr>
        </p:nvSpPr>
        <p:spPr>
          <a:xfrm>
            <a:off x="530225" y="1628775"/>
            <a:ext cx="8218488" cy="4781550"/>
          </a:xfrm>
        </p:spPr>
        <p:txBody>
          <a:bodyPr/>
          <a:lstStyle/>
          <a:p>
            <a:pPr>
              <a:buFontTx/>
              <a:buNone/>
            </a:pPr>
            <a:r>
              <a:rPr lang="zh-CN" altLang="en-US" sz="2400"/>
              <a:t>    </a:t>
            </a:r>
            <a:r>
              <a:rPr lang="en-US" altLang="zh-CN" sz="2400"/>
              <a:t>(1) Determine all the possible atomic processes </a:t>
            </a:r>
            <a:r>
              <a:rPr lang="en-US" altLang="zh-CN" sz="2400" i="1"/>
              <a:t>j</a:t>
            </a:r>
            <a:r>
              <a:rPr lang="en-US" altLang="zh-CN" sz="2400"/>
              <a:t>;</a:t>
            </a:r>
          </a:p>
          <a:p>
            <a:pPr>
              <a:buFontTx/>
              <a:buNone/>
            </a:pPr>
            <a:r>
              <a:rPr lang="en-US" altLang="zh-CN" sz="2400"/>
              <a:t>    (2) Calculate the transition rate </a:t>
            </a:r>
            <a:r>
              <a:rPr lang="en-US" altLang="zh-CN" sz="2400">
                <a:cs typeface="Arial" pitchFamily="34" charset="0"/>
              </a:rPr>
              <a:t>     </a:t>
            </a:r>
            <a:r>
              <a:rPr lang="en-US" altLang="zh-CN" sz="2400" baseline="-25000">
                <a:cs typeface="Arial" pitchFamily="34" charset="0"/>
              </a:rPr>
              <a:t> </a:t>
            </a:r>
            <a:r>
              <a:rPr lang="en-US" altLang="zh-CN" sz="2400"/>
              <a:t>for each atomic process and                 ;</a:t>
            </a:r>
          </a:p>
          <a:p>
            <a:pPr>
              <a:lnSpc>
                <a:spcPct val="110000"/>
              </a:lnSpc>
              <a:spcBef>
                <a:spcPct val="30000"/>
              </a:spcBef>
              <a:spcAft>
                <a:spcPct val="20000"/>
              </a:spcAft>
              <a:buFontTx/>
              <a:buNone/>
            </a:pPr>
            <a:r>
              <a:rPr lang="en-US" altLang="zh-CN" sz="2400"/>
              <a:t>    (3) Generate two random numbers </a:t>
            </a:r>
            <a:r>
              <a:rPr lang="en-US" altLang="zh-CN" sz="2400" i="1"/>
              <a:t>R</a:t>
            </a:r>
            <a:r>
              <a:rPr lang="en-US" altLang="zh-CN" sz="2400" baseline="-25000"/>
              <a:t>1</a:t>
            </a:r>
            <a:r>
              <a:rPr lang="en-US" altLang="zh-CN" sz="2400"/>
              <a:t>,</a:t>
            </a:r>
            <a:r>
              <a:rPr lang="en-US" altLang="zh-CN" sz="2400" i="1"/>
              <a:t>R</a:t>
            </a:r>
            <a:r>
              <a:rPr lang="en-US" altLang="zh-CN" sz="2400" baseline="-25000"/>
              <a:t>2</a:t>
            </a:r>
            <a:r>
              <a:rPr lang="en-US" altLang="zh-CN" sz="2400"/>
              <a:t> uniformly distributed in [0,1], and search the integer </a:t>
            </a:r>
            <a:r>
              <a:rPr lang="en-US" altLang="zh-CN" sz="2400" i="1"/>
              <a:t>l</a:t>
            </a:r>
            <a:r>
              <a:rPr lang="en-US" altLang="zh-CN" sz="2400"/>
              <a:t> such that                         ;</a:t>
            </a:r>
          </a:p>
          <a:p>
            <a:pPr>
              <a:buFontTx/>
              <a:buNone/>
            </a:pPr>
            <a:r>
              <a:rPr lang="en-US" altLang="zh-CN" sz="2400"/>
              <a:t>    (4) Perform the process </a:t>
            </a:r>
            <a:r>
              <a:rPr lang="en-US" altLang="zh-CN" sz="2400" i="1"/>
              <a:t>l</a:t>
            </a:r>
            <a:r>
              <a:rPr lang="en-US" altLang="zh-CN" sz="2400"/>
              <a:t> and renew the configuration of the system;</a:t>
            </a:r>
          </a:p>
          <a:p>
            <a:pPr>
              <a:buFontTx/>
              <a:buNone/>
            </a:pPr>
            <a:r>
              <a:rPr lang="en-US" altLang="zh-CN" sz="2400"/>
              <a:t>    (5) renew the simulation time               , where                        ;</a:t>
            </a:r>
          </a:p>
          <a:p>
            <a:pPr>
              <a:buFontTx/>
              <a:buNone/>
            </a:pPr>
            <a:r>
              <a:rPr lang="en-US" altLang="zh-CN" sz="2400"/>
              <a:t>    (6) Return to (1).</a:t>
            </a:r>
          </a:p>
        </p:txBody>
      </p:sp>
      <p:graphicFrame>
        <p:nvGraphicFramePr>
          <p:cNvPr id="836612" name="Object 4"/>
          <p:cNvGraphicFramePr>
            <a:graphicFrameLocks noGrp="1" noChangeAspect="1"/>
          </p:cNvGraphicFramePr>
          <p:nvPr>
            <p:ph sz="quarter" idx="2"/>
          </p:nvPr>
        </p:nvGraphicFramePr>
        <p:xfrm>
          <a:off x="4681538" y="2133600"/>
          <a:ext cx="322262" cy="420688"/>
        </p:xfrm>
        <a:graphic>
          <a:graphicData uri="http://schemas.openxmlformats.org/presentationml/2006/ole">
            <mc:AlternateContent xmlns:mc="http://schemas.openxmlformats.org/markup-compatibility/2006">
              <mc:Choice xmlns:v="urn:schemas-microsoft-com:vml" Requires="v">
                <p:oleObj spid="_x0000_s49174" name="公式" r:id="rId3" imgW="177480" imgH="241200" progId="Equation.3">
                  <p:embed/>
                </p:oleObj>
              </mc:Choice>
              <mc:Fallback>
                <p:oleObj name="公式" r:id="rId3" imgW="1774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2133600"/>
                        <a:ext cx="32226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6613" name="Object 5"/>
          <p:cNvGraphicFramePr>
            <a:graphicFrameLocks noGrp="1" noChangeAspect="1"/>
          </p:cNvGraphicFramePr>
          <p:nvPr>
            <p:ph sz="quarter" idx="3"/>
          </p:nvPr>
        </p:nvGraphicFramePr>
        <p:xfrm>
          <a:off x="1476375" y="2493963"/>
          <a:ext cx="1085850" cy="574675"/>
        </p:xfrm>
        <a:graphic>
          <a:graphicData uri="http://schemas.openxmlformats.org/presentationml/2006/ole">
            <mc:AlternateContent xmlns:mc="http://schemas.openxmlformats.org/markup-compatibility/2006">
              <mc:Choice xmlns:v="urn:schemas-microsoft-com:vml" Requires="v">
                <p:oleObj spid="_x0000_s49175" name="公式" r:id="rId5" imgW="647640" imgH="355320" progId="Equation.3">
                  <p:embed/>
                </p:oleObj>
              </mc:Choice>
              <mc:Fallback>
                <p:oleObj name="公式" r:id="rId5" imgW="647640" imgH="355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493963"/>
                        <a:ext cx="108585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6614" name="Object 6"/>
          <p:cNvGraphicFramePr>
            <a:graphicFrameLocks noChangeAspect="1"/>
          </p:cNvGraphicFramePr>
          <p:nvPr/>
        </p:nvGraphicFramePr>
        <p:xfrm>
          <a:off x="6011863" y="3292475"/>
          <a:ext cx="1800225" cy="641350"/>
        </p:xfrm>
        <a:graphic>
          <a:graphicData uri="http://schemas.openxmlformats.org/presentationml/2006/ole">
            <mc:AlternateContent xmlns:mc="http://schemas.openxmlformats.org/markup-compatibility/2006">
              <mc:Choice xmlns:v="urn:schemas-microsoft-com:vml" Requires="v">
                <p:oleObj spid="_x0000_s49176" name="公式" r:id="rId7" imgW="1244520" imgH="444240" progId="Equation.3">
                  <p:embed/>
                </p:oleObj>
              </mc:Choice>
              <mc:Fallback>
                <p:oleObj name="公式" r:id="rId7" imgW="124452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3292475"/>
                        <a:ext cx="18002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6615" name="Object 7"/>
          <p:cNvGraphicFramePr>
            <a:graphicFrameLocks noChangeAspect="1"/>
          </p:cNvGraphicFramePr>
          <p:nvPr/>
        </p:nvGraphicFramePr>
        <p:xfrm>
          <a:off x="4498975" y="4724400"/>
          <a:ext cx="1081088" cy="322263"/>
        </p:xfrm>
        <a:graphic>
          <a:graphicData uri="http://schemas.openxmlformats.org/presentationml/2006/ole">
            <mc:AlternateContent xmlns:mc="http://schemas.openxmlformats.org/markup-compatibility/2006">
              <mc:Choice xmlns:v="urn:schemas-microsoft-com:vml" Requires="v">
                <p:oleObj spid="_x0000_s49177" name="公式" r:id="rId9" imgW="596880" imgH="177480" progId="Equation.3">
                  <p:embed/>
                </p:oleObj>
              </mc:Choice>
              <mc:Fallback>
                <p:oleObj name="公式" r:id="rId9" imgW="5968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8975" y="4724400"/>
                        <a:ext cx="1081088"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6616" name="Object 8"/>
          <p:cNvGraphicFramePr>
            <a:graphicFrameLocks noChangeAspect="1"/>
          </p:cNvGraphicFramePr>
          <p:nvPr/>
        </p:nvGraphicFramePr>
        <p:xfrm>
          <a:off x="6516688" y="4710113"/>
          <a:ext cx="1800225" cy="374650"/>
        </p:xfrm>
        <a:graphic>
          <a:graphicData uri="http://schemas.openxmlformats.org/presentationml/2006/ole">
            <mc:AlternateContent xmlns:mc="http://schemas.openxmlformats.org/markup-compatibility/2006">
              <mc:Choice xmlns:v="urn:schemas-microsoft-com:vml" Requires="v">
                <p:oleObj spid="_x0000_s49178" name="公式" r:id="rId11" imgW="1041120" imgH="215640" progId="Equation.3">
                  <p:embed/>
                </p:oleObj>
              </mc:Choice>
              <mc:Fallback>
                <p:oleObj name="公式" r:id="rId11" imgW="10411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688" y="4710113"/>
                        <a:ext cx="1800225"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5BAD1A3D-C2DA-47D7-8B15-AD0503332002}"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126</a:t>
            </a:fld>
            <a:endParaRPr lang="en-US" altLang="zh-CN"/>
          </a:p>
        </p:txBody>
      </p:sp>
    </p:spTree>
    <p:extLst>
      <p:ext uri="{BB962C8B-B14F-4D97-AF65-F5344CB8AC3E}">
        <p14:creationId xmlns:p14="http://schemas.microsoft.com/office/powerpoint/2010/main" val="17687120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1120775" y="260350"/>
            <a:ext cx="7772400" cy="1143000"/>
          </a:xfrm>
        </p:spPr>
        <p:txBody>
          <a:bodyPr/>
          <a:lstStyle/>
          <a:p>
            <a:pPr algn="l"/>
            <a:r>
              <a:rPr lang="en-US" altLang="zh-CN" sz="2800" b="1">
                <a:solidFill>
                  <a:srgbClr val="A50021"/>
                </a:solidFill>
              </a:rPr>
              <a:t>KMC</a:t>
            </a:r>
            <a:r>
              <a:rPr lang="zh-CN" altLang="en-US" sz="2800" b="1">
                <a:solidFill>
                  <a:srgbClr val="A50021"/>
                </a:solidFill>
              </a:rPr>
              <a:t>与</a:t>
            </a:r>
            <a:r>
              <a:rPr lang="en-US" altLang="zh-CN" sz="2800" b="1">
                <a:solidFill>
                  <a:srgbClr val="A50021"/>
                </a:solidFill>
              </a:rPr>
              <a:t>MC</a:t>
            </a:r>
            <a:r>
              <a:rPr lang="zh-CN" altLang="en-US" sz="2800" b="1">
                <a:solidFill>
                  <a:srgbClr val="A50021"/>
                </a:solidFill>
              </a:rPr>
              <a:t>和</a:t>
            </a:r>
            <a:r>
              <a:rPr lang="en-US" altLang="zh-CN" sz="2800" b="1">
                <a:solidFill>
                  <a:srgbClr val="A50021"/>
                </a:solidFill>
              </a:rPr>
              <a:t>MD</a:t>
            </a:r>
            <a:r>
              <a:rPr lang="zh-CN" altLang="en-US" sz="2800" b="1">
                <a:solidFill>
                  <a:srgbClr val="A50021"/>
                </a:solidFill>
              </a:rPr>
              <a:t>的比较</a:t>
            </a:r>
            <a:endParaRPr lang="en-US" altLang="zh-CN" sz="2800" b="1">
              <a:solidFill>
                <a:srgbClr val="A50021"/>
              </a:solidFill>
            </a:endParaRPr>
          </a:p>
        </p:txBody>
      </p:sp>
      <p:sp>
        <p:nvSpPr>
          <p:cNvPr id="892931" name="Rectangle 3"/>
          <p:cNvSpPr>
            <a:spLocks noGrp="1" noChangeArrowheads="1"/>
          </p:cNvSpPr>
          <p:nvPr>
            <p:ph type="body" idx="1"/>
          </p:nvPr>
        </p:nvSpPr>
        <p:spPr>
          <a:xfrm>
            <a:off x="760413" y="1341438"/>
            <a:ext cx="7772400" cy="5257800"/>
          </a:xfrm>
        </p:spPr>
        <p:txBody>
          <a:bodyPr/>
          <a:lstStyle/>
          <a:p>
            <a:pPr>
              <a:buFontTx/>
              <a:buNone/>
            </a:pPr>
            <a:r>
              <a:rPr lang="zh-CN" altLang="en-US" sz="2000"/>
              <a:t>             </a:t>
            </a:r>
            <a:r>
              <a:rPr lang="en-US" altLang="zh-CN" sz="2000" u="sng"/>
              <a:t>MD</a:t>
            </a:r>
            <a:r>
              <a:rPr lang="zh-CN" altLang="en-US" sz="2000"/>
              <a:t>可以描述原子的基本运动过程，但它不适合讨论生长问题。在某个原子成功地从一个格点跳跃到另一个格点时，它已在原处试跳了很多次</a:t>
            </a:r>
            <a:r>
              <a:rPr lang="en-US" altLang="zh-CN" sz="2000"/>
              <a:t>(</a:t>
            </a:r>
            <a:r>
              <a:rPr lang="zh-CN" altLang="en-US" sz="2000"/>
              <a:t>都是不成功的</a:t>
            </a:r>
            <a:r>
              <a:rPr lang="en-US" altLang="zh-CN" sz="2000"/>
              <a:t>)</a:t>
            </a:r>
            <a:r>
              <a:rPr lang="zh-CN" altLang="en-US" sz="2000"/>
              <a:t>。</a:t>
            </a:r>
            <a:r>
              <a:rPr lang="en-US" altLang="zh-CN" sz="2000"/>
              <a:t>MD</a:t>
            </a:r>
            <a:r>
              <a:rPr lang="zh-CN" altLang="en-US" sz="2000"/>
              <a:t>的问题是它要对每个不成功的试跳过程都要计算，最后得到成功的一次，这要花很多的时间，实际上这种运算是不可能的。而表面生长的过程是所有原子运动的组合。</a:t>
            </a:r>
          </a:p>
          <a:p>
            <a:pPr>
              <a:buFontTx/>
              <a:buNone/>
            </a:pPr>
            <a:r>
              <a:rPr lang="en-US" altLang="zh-CN" sz="2000"/>
              <a:t>             </a:t>
            </a:r>
            <a:r>
              <a:rPr lang="en-US" altLang="zh-CN" sz="2000" u="sng"/>
              <a:t>Metropolis MC</a:t>
            </a:r>
            <a:r>
              <a:rPr lang="zh-CN" altLang="en-US" sz="2000"/>
              <a:t>的随机概率正比于</a:t>
            </a:r>
            <a:r>
              <a:rPr lang="en-US" altLang="zh-CN" sz="2000"/>
              <a:t>exp(-⊿E/k</a:t>
            </a:r>
            <a:r>
              <a:rPr lang="en-US" altLang="zh-CN" sz="2000" baseline="-25000"/>
              <a:t>B</a:t>
            </a:r>
            <a:r>
              <a:rPr lang="en-US" altLang="zh-CN" sz="2000"/>
              <a:t>T), ⊿E</a:t>
            </a:r>
            <a:r>
              <a:rPr lang="zh-CN" altLang="en-US" sz="2000"/>
              <a:t>是系统前后两个状态对应的总能差。因此，</a:t>
            </a:r>
            <a:r>
              <a:rPr lang="en-US" altLang="zh-CN" sz="2000"/>
              <a:t>MC</a:t>
            </a:r>
            <a:r>
              <a:rPr lang="zh-CN" altLang="en-US" sz="2000"/>
              <a:t>寻找的是总能最小结果，或者说</a:t>
            </a:r>
            <a:r>
              <a:rPr lang="en-US" altLang="zh-CN" sz="2000"/>
              <a:t>MC</a:t>
            </a:r>
            <a:r>
              <a:rPr lang="zh-CN" altLang="en-US" sz="2000"/>
              <a:t>总是驱使系统向总能最小的情况发展。这不是真实时间下系统真正的演化过程。</a:t>
            </a:r>
            <a:r>
              <a:rPr lang="en-US" altLang="zh-CN" sz="2000"/>
              <a:t>(</a:t>
            </a:r>
            <a:r>
              <a:rPr lang="zh-CN" altLang="en-US" sz="2000"/>
              <a:t>因原子向近邻跳跃时并不要求系统总能最低，而是比较近邻周围的势垒差谁低就越过它的几率高。</a:t>
            </a:r>
            <a:r>
              <a:rPr lang="en-US" altLang="zh-CN" sz="2000"/>
              <a:t>)</a:t>
            </a:r>
          </a:p>
          <a:p>
            <a:pPr>
              <a:buFontTx/>
              <a:buNone/>
            </a:pPr>
            <a:r>
              <a:rPr lang="en-US" altLang="zh-CN" sz="2000"/>
              <a:t>            </a:t>
            </a:r>
            <a:r>
              <a:rPr lang="en-US" altLang="zh-CN" sz="2000" u="sng"/>
              <a:t>Kinetic MC</a:t>
            </a:r>
            <a:r>
              <a:rPr lang="zh-CN" altLang="en-US" sz="2000"/>
              <a:t>是假设随机过程</a:t>
            </a:r>
            <a:r>
              <a:rPr lang="en-US" altLang="zh-CN" sz="2000"/>
              <a:t>(</a:t>
            </a:r>
            <a:r>
              <a:rPr lang="zh-CN" altLang="en-US" sz="2000"/>
              <a:t>如沉积、扩散、脱附等</a:t>
            </a:r>
            <a:r>
              <a:rPr lang="en-US" altLang="zh-CN" sz="2000"/>
              <a:t>)</a:t>
            </a:r>
            <a:r>
              <a:rPr lang="zh-CN" altLang="en-US" sz="2000"/>
              <a:t>的概率正比于微观几率</a:t>
            </a:r>
            <a:r>
              <a:rPr lang="en-US" altLang="zh-CN" sz="2000">
                <a:latin typeface="Symbol" pitchFamily="18" charset="2"/>
              </a:rPr>
              <a:t>G</a:t>
            </a:r>
            <a:r>
              <a:rPr lang="en-US" altLang="zh-CN" sz="2000"/>
              <a:t>(j)=</a:t>
            </a:r>
            <a:r>
              <a:rPr lang="en-US" altLang="zh-CN" sz="2000">
                <a:latin typeface="Symbol" pitchFamily="18" charset="2"/>
              </a:rPr>
              <a:t>G</a:t>
            </a:r>
            <a:r>
              <a:rPr lang="en-US" altLang="zh-CN" sz="2000" baseline="-25000"/>
              <a:t>0</a:t>
            </a:r>
            <a:r>
              <a:rPr lang="en-US" altLang="zh-CN" sz="2000" baseline="30000"/>
              <a:t>(j)</a:t>
            </a:r>
            <a:r>
              <a:rPr lang="en-US" altLang="zh-CN" sz="2000"/>
              <a:t>exp(-E</a:t>
            </a:r>
            <a:r>
              <a:rPr lang="en-US" altLang="zh-CN" sz="2000" baseline="-25000"/>
              <a:t>d</a:t>
            </a:r>
            <a:r>
              <a:rPr lang="en-US" altLang="zh-CN" sz="2000" baseline="30000"/>
              <a:t>(j)</a:t>
            </a:r>
            <a:r>
              <a:rPr lang="en-US" altLang="zh-CN" sz="2000"/>
              <a:t>/k</a:t>
            </a:r>
            <a:r>
              <a:rPr lang="en-US" altLang="zh-CN" sz="2000" baseline="-25000"/>
              <a:t>B</a:t>
            </a:r>
            <a:r>
              <a:rPr lang="en-US" altLang="zh-CN" sz="2000"/>
              <a:t>T), E</a:t>
            </a:r>
            <a:r>
              <a:rPr lang="en-US" altLang="zh-CN" sz="2000" baseline="-25000"/>
              <a:t>d</a:t>
            </a:r>
            <a:r>
              <a:rPr lang="en-US" altLang="zh-CN" sz="2000" baseline="30000"/>
              <a:t>(j)</a:t>
            </a:r>
            <a:r>
              <a:rPr lang="zh-CN" altLang="en-US" sz="2000"/>
              <a:t>是第</a:t>
            </a:r>
            <a:r>
              <a:rPr lang="en-US" altLang="zh-CN" sz="2000"/>
              <a:t>j</a:t>
            </a:r>
            <a:r>
              <a:rPr lang="zh-CN" altLang="en-US" sz="2000"/>
              <a:t>次跳跃的能量势垒高。每次跳跃都与真实时间联系起来</a:t>
            </a:r>
            <a:r>
              <a:rPr lang="en-US" altLang="zh-CN" sz="2000"/>
              <a:t>(</a:t>
            </a:r>
            <a:r>
              <a:rPr lang="zh-CN" altLang="en-US" sz="2000"/>
              <a:t>上面第</a:t>
            </a:r>
            <a:r>
              <a:rPr lang="en-US" altLang="zh-CN" sz="2000"/>
              <a:t>5</a:t>
            </a:r>
            <a:r>
              <a:rPr lang="zh-CN" altLang="en-US" sz="2000"/>
              <a:t>步</a:t>
            </a:r>
            <a:r>
              <a:rPr lang="en-US" altLang="zh-CN" sz="2000"/>
              <a:t>)</a:t>
            </a:r>
            <a:r>
              <a:rPr lang="zh-CN" altLang="en-US" sz="2000"/>
              <a:t>，因此可以描写真实的生长过程。</a:t>
            </a:r>
            <a:endParaRPr lang="en-US" altLang="zh-CN" sz="2000"/>
          </a:p>
          <a:p>
            <a:pPr>
              <a:lnSpc>
                <a:spcPct val="80000"/>
              </a:lnSpc>
              <a:buFontTx/>
              <a:buNone/>
            </a:pPr>
            <a:endParaRPr lang="en-US" altLang="zh-CN" sz="2000"/>
          </a:p>
        </p:txBody>
      </p:sp>
      <p:sp>
        <p:nvSpPr>
          <p:cNvPr id="2" name="Date Placeholder 1"/>
          <p:cNvSpPr>
            <a:spLocks noGrp="1"/>
          </p:cNvSpPr>
          <p:nvPr>
            <p:ph type="dt" sz="half" idx="10"/>
          </p:nvPr>
        </p:nvSpPr>
        <p:spPr/>
        <p:txBody>
          <a:bodyPr/>
          <a:lstStyle/>
          <a:p>
            <a:fld id="{FECC8A0D-67D5-48A1-B757-29DB31DAA22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8107F3BD-EFC9-4D92-BB9D-312409088D4E}" type="slidenum">
              <a:rPr lang="zh-CN" altLang="en-US" smtClean="0"/>
              <a:pPr/>
              <a:t>127</a:t>
            </a:fld>
            <a:endParaRPr lang="zh-CN" altLang="en-US"/>
          </a:p>
        </p:txBody>
      </p:sp>
    </p:spTree>
    <p:extLst>
      <p:ext uri="{BB962C8B-B14F-4D97-AF65-F5344CB8AC3E}">
        <p14:creationId xmlns:p14="http://schemas.microsoft.com/office/powerpoint/2010/main" val="2526073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1479550" y="1341438"/>
            <a:ext cx="633253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zh-CN" altLang="en-US" sz="2400" dirty="0">
                <a:latin typeface="Arial" pitchFamily="34" charset="0"/>
              </a:rPr>
              <a:t>     分子动力学</a:t>
            </a:r>
            <a:r>
              <a:rPr kumimoji="0" lang="en-US" altLang="zh-CN" sz="2400" dirty="0">
                <a:latin typeface="Arial" pitchFamily="34" charset="0"/>
              </a:rPr>
              <a:t>(MD)</a:t>
            </a:r>
          </a:p>
          <a:p>
            <a:pPr algn="l"/>
            <a:r>
              <a:rPr kumimoji="0" lang="zh-CN" altLang="en-US" sz="2400" dirty="0">
                <a:latin typeface="Arial" pitchFamily="34" charset="0"/>
              </a:rPr>
              <a:t>     蒙特卡罗方法</a:t>
            </a:r>
            <a:r>
              <a:rPr kumimoji="0" lang="en-US" altLang="zh-CN" sz="2400" dirty="0">
                <a:latin typeface="Arial" pitchFamily="34" charset="0"/>
              </a:rPr>
              <a:t>(MC)</a:t>
            </a:r>
          </a:p>
          <a:p>
            <a:pPr algn="l"/>
            <a:r>
              <a:rPr kumimoji="0" lang="zh-CN" altLang="en-US" sz="1600" dirty="0">
                <a:latin typeface="华文中宋" pitchFamily="2" charset="-122"/>
                <a:ea typeface="华文中宋" pitchFamily="2" charset="-122"/>
              </a:rPr>
              <a:t>	</a:t>
            </a:r>
            <a:r>
              <a:rPr lang="en-US" altLang="zh-CN" dirty="0"/>
              <a:t>Random number generator</a:t>
            </a:r>
          </a:p>
          <a:p>
            <a:pPr lvl="1" algn="l"/>
            <a:r>
              <a:rPr lang="en-US" altLang="zh-CN" dirty="0" smtClean="0"/>
              <a:t>       Mathematical basis</a:t>
            </a:r>
          </a:p>
          <a:p>
            <a:pPr lvl="1" algn="l"/>
            <a:r>
              <a:rPr lang="en-US" altLang="zh-CN" dirty="0" smtClean="0"/>
              <a:t>       Simple sampling</a:t>
            </a:r>
          </a:p>
          <a:p>
            <a:pPr lvl="1" algn="l"/>
            <a:r>
              <a:rPr lang="en-US" altLang="zh-CN" dirty="0" smtClean="0"/>
              <a:t>       </a:t>
            </a:r>
            <a:r>
              <a:rPr lang="en-US" altLang="zh-CN" dirty="0"/>
              <a:t>Importance sampling and Metropolis method</a:t>
            </a:r>
          </a:p>
          <a:p>
            <a:pPr algn="l"/>
            <a:r>
              <a:rPr lang="en-US" altLang="zh-CN" dirty="0"/>
              <a:t>        </a:t>
            </a:r>
            <a:r>
              <a:rPr kumimoji="0" lang="zh-CN" altLang="en-US" sz="2400" dirty="0">
                <a:latin typeface="Arial" pitchFamily="34" charset="0"/>
              </a:rPr>
              <a:t>动力学蒙特卡罗方法（</a:t>
            </a:r>
            <a:r>
              <a:rPr lang="en-US" altLang="zh-CN" dirty="0"/>
              <a:t>KMC method</a:t>
            </a:r>
            <a:r>
              <a:rPr lang="zh-CN" altLang="en-US" dirty="0"/>
              <a:t>）</a:t>
            </a:r>
          </a:p>
          <a:p>
            <a:pPr algn="l"/>
            <a:r>
              <a:rPr kumimoji="0" lang="zh-CN" altLang="en-US" sz="1600" dirty="0">
                <a:latin typeface="华文中宋" pitchFamily="2" charset="-122"/>
                <a:ea typeface="华文中宋" pitchFamily="2" charset="-122"/>
              </a:rPr>
              <a:t>	</a:t>
            </a:r>
          </a:p>
          <a:p>
            <a:pPr algn="l"/>
            <a:r>
              <a:rPr kumimoji="0" lang="zh-CN" altLang="en-US" sz="1600" dirty="0">
                <a:latin typeface="华文中宋" pitchFamily="2" charset="-122"/>
                <a:ea typeface="华文中宋" pitchFamily="2" charset="-122"/>
              </a:rPr>
              <a:t>	</a:t>
            </a:r>
            <a:r>
              <a:rPr kumimoji="0" lang="zh-CN" altLang="en-US" sz="2400" dirty="0">
                <a:latin typeface="Arial" pitchFamily="34" charset="0"/>
              </a:rPr>
              <a:t>	</a:t>
            </a:r>
          </a:p>
          <a:p>
            <a:pPr algn="l"/>
            <a:r>
              <a:rPr kumimoji="0" lang="zh-CN" altLang="en-US" sz="2400" dirty="0">
                <a:latin typeface="Arial" pitchFamily="34" charset="0"/>
              </a:rPr>
              <a:t>	</a:t>
            </a:r>
          </a:p>
        </p:txBody>
      </p:sp>
      <p:sp>
        <p:nvSpPr>
          <p:cNvPr id="883715" name="Rectangle 3"/>
          <p:cNvSpPr>
            <a:spLocks noChangeArrowheads="1"/>
          </p:cNvSpPr>
          <p:nvPr/>
        </p:nvSpPr>
        <p:spPr bwMode="auto">
          <a:xfrm>
            <a:off x="1204913" y="523875"/>
            <a:ext cx="1103312" cy="457200"/>
          </a:xfrm>
          <a:prstGeom prst="rect">
            <a:avLst/>
          </a:prstGeom>
          <a:noFill/>
          <a:ln>
            <a:noFill/>
          </a:ln>
          <a:effectLst/>
          <a:extLst>
            <a:ext uri="{909E8E84-426E-40DD-AFC4-6F175D3DCCD1}">
              <a14:hiddenFill xmlns:a14="http://schemas.microsoft.com/office/drawing/2010/main">
                <a:gradFill rotWithShape="0">
                  <a:gsLst>
                    <a:gs pos="0">
                      <a:srgbClr val="CC3300"/>
                    </a:gs>
                    <a:gs pos="50000">
                      <a:schemeClr val="tx2"/>
                    </a:gs>
                    <a:gs pos="100000">
                      <a:srgbClr val="CC33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CN" altLang="en-US" sz="2400" b="1">
                <a:solidFill>
                  <a:srgbClr val="0000FF"/>
                </a:solidFill>
              </a:rPr>
              <a:t>小结：</a:t>
            </a:r>
          </a:p>
        </p:txBody>
      </p:sp>
      <p:sp>
        <p:nvSpPr>
          <p:cNvPr id="2" name="Date Placeholder 1"/>
          <p:cNvSpPr>
            <a:spLocks noGrp="1"/>
          </p:cNvSpPr>
          <p:nvPr>
            <p:ph type="dt" sz="half" idx="10"/>
          </p:nvPr>
        </p:nvSpPr>
        <p:spPr/>
        <p:txBody>
          <a:bodyPr/>
          <a:lstStyle/>
          <a:p>
            <a:fld id="{CEE92E95-F7F3-494F-A95C-34C28C5B894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AE714C8C-1F9C-404C-BB65-1EC320AFAFFE}" type="slidenum">
              <a:rPr lang="zh-CN" altLang="en-US" smtClean="0"/>
              <a:pPr/>
              <a:t>128</a:t>
            </a:fld>
            <a:endParaRPr lang="zh-CN" altLang="en-US"/>
          </a:p>
        </p:txBody>
      </p:sp>
    </p:spTree>
    <p:extLst>
      <p:ext uri="{BB962C8B-B14F-4D97-AF65-F5344CB8AC3E}">
        <p14:creationId xmlns:p14="http://schemas.microsoft.com/office/powerpoint/2010/main" val="288285939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zh-CN" altLang="en-US"/>
              <a:t>期中考试</a:t>
            </a:r>
          </a:p>
        </p:txBody>
      </p:sp>
      <p:sp>
        <p:nvSpPr>
          <p:cNvPr id="155651" name="Rectangle 3"/>
          <p:cNvSpPr>
            <a:spLocks noGrp="1" noChangeArrowheads="1"/>
          </p:cNvSpPr>
          <p:nvPr>
            <p:ph type="body" idx="1"/>
          </p:nvPr>
        </p:nvSpPr>
        <p:spPr/>
        <p:txBody>
          <a:bodyPr/>
          <a:lstStyle/>
          <a:p>
            <a:r>
              <a:rPr lang="en-US" altLang="zh-CN" dirty="0"/>
              <a:t>11</a:t>
            </a:r>
            <a:r>
              <a:rPr lang="zh-CN" altLang="en-US" dirty="0"/>
              <a:t>月</a:t>
            </a:r>
            <a:r>
              <a:rPr lang="en-US" altLang="zh-CN" dirty="0"/>
              <a:t>16</a:t>
            </a:r>
            <a:r>
              <a:rPr lang="zh-CN" altLang="en-US" dirty="0"/>
              <a:t>日</a:t>
            </a:r>
          </a:p>
          <a:p>
            <a:r>
              <a:rPr lang="en-US" altLang="zh-CN" dirty="0"/>
              <a:t>6:40pm-8:40pm</a:t>
            </a:r>
          </a:p>
          <a:p>
            <a:r>
              <a:rPr lang="zh-CN" altLang="en-US" dirty="0"/>
              <a:t>课堂开卷</a:t>
            </a:r>
          </a:p>
        </p:txBody>
      </p:sp>
      <p:sp>
        <p:nvSpPr>
          <p:cNvPr id="4" name="Rectangle 2"/>
          <p:cNvSpPr>
            <a:spLocks noChangeArrowheads="1"/>
          </p:cNvSpPr>
          <p:nvPr/>
        </p:nvSpPr>
        <p:spPr bwMode="auto">
          <a:xfrm>
            <a:off x="1187624" y="4221088"/>
            <a:ext cx="66262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endParaRPr kumimoji="1" lang="en-US" altLang="zh-CN" sz="3200" dirty="0">
              <a:latin typeface="Times New Roman" pitchFamily="18" charset="0"/>
            </a:endParaRPr>
          </a:p>
          <a:p>
            <a:pPr algn="l"/>
            <a:r>
              <a:rPr kumimoji="1" lang="en-US" altLang="zh-CN" sz="3200" dirty="0">
                <a:latin typeface="Times New Roman" pitchFamily="18" charset="0"/>
              </a:rPr>
              <a:t>                         </a:t>
            </a:r>
            <a:r>
              <a:rPr kumimoji="1" lang="zh-CN" altLang="en-US" sz="4800" dirty="0">
                <a:latin typeface="Times New Roman" pitchFamily="18" charset="0"/>
              </a:rPr>
              <a:t>谢谢！</a:t>
            </a:r>
          </a:p>
          <a:p>
            <a:pPr algn="l"/>
            <a:r>
              <a:rPr kumimoji="1" lang="zh-CN" altLang="en-US" sz="2000" dirty="0">
                <a:latin typeface="Times New Roman" pitchFamily="18" charset="0"/>
              </a:rPr>
              <a:t>        </a:t>
            </a:r>
          </a:p>
        </p:txBody>
      </p:sp>
      <p:sp>
        <p:nvSpPr>
          <p:cNvPr id="2" name="Date Placeholder 1"/>
          <p:cNvSpPr>
            <a:spLocks noGrp="1"/>
          </p:cNvSpPr>
          <p:nvPr>
            <p:ph type="dt" sz="half" idx="10"/>
          </p:nvPr>
        </p:nvSpPr>
        <p:spPr/>
        <p:txBody>
          <a:bodyPr/>
          <a:lstStyle/>
          <a:p>
            <a:fld id="{29822477-0456-416F-9D6B-408A1878951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5" name="Slide Number Placeholder 4"/>
          <p:cNvSpPr>
            <a:spLocks noGrp="1"/>
          </p:cNvSpPr>
          <p:nvPr>
            <p:ph type="sldNum" sz="quarter" idx="12"/>
          </p:nvPr>
        </p:nvSpPr>
        <p:spPr/>
        <p:txBody>
          <a:bodyPr/>
          <a:lstStyle/>
          <a:p>
            <a:fld id="{8107F3BD-EFC9-4D92-BB9D-312409088D4E}" type="slidenum">
              <a:rPr lang="zh-CN" altLang="en-US" smtClean="0"/>
              <a:pPr/>
              <a:t>129</a:t>
            </a:fld>
            <a:endParaRPr lang="zh-CN" altLang="en-US"/>
          </a:p>
        </p:txBody>
      </p:sp>
    </p:spTree>
    <p:extLst>
      <p:ext uri="{BB962C8B-B14F-4D97-AF65-F5344CB8AC3E}">
        <p14:creationId xmlns:p14="http://schemas.microsoft.com/office/powerpoint/2010/main" val="354928502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CN" altLang="en-US"/>
              <a:t>哈密顿</a:t>
            </a:r>
            <a:r>
              <a:rPr lang="en-US" altLang="zh-CN"/>
              <a:t>(Hamilton)</a:t>
            </a:r>
            <a:r>
              <a:rPr lang="zh-CN" altLang="en-US"/>
              <a:t>方程</a:t>
            </a:r>
          </a:p>
        </p:txBody>
      </p:sp>
      <p:sp>
        <p:nvSpPr>
          <p:cNvPr id="33795" name="Rectangle 3"/>
          <p:cNvSpPr>
            <a:spLocks noGrp="1" noChangeArrowheads="1"/>
          </p:cNvSpPr>
          <p:nvPr>
            <p:ph type="body" idx="4294967295"/>
          </p:nvPr>
        </p:nvSpPr>
        <p:spPr>
          <a:xfrm>
            <a:off x="468313" y="1557338"/>
            <a:ext cx="8229600" cy="4248150"/>
          </a:xfrm>
          <a:prstGeom prst="rect">
            <a:avLst/>
          </a:prstGeom>
        </p:spPr>
        <p:txBody>
          <a:bodyPr>
            <a:noAutofit/>
          </a:bodyPr>
          <a:lstStyle/>
          <a:p>
            <a:r>
              <a:rPr lang="zh-CN" altLang="en-US" sz="2400" dirty="0"/>
              <a:t>哈密顿</a:t>
            </a:r>
            <a:r>
              <a:rPr lang="en-US" altLang="zh-CN" sz="2400" dirty="0"/>
              <a:t>(Hamilton)</a:t>
            </a:r>
            <a:r>
              <a:rPr lang="zh-CN" altLang="en-US" sz="2400" dirty="0"/>
              <a:t>原理</a:t>
            </a:r>
            <a:r>
              <a:rPr lang="en-US" altLang="zh-CN" sz="2400" dirty="0"/>
              <a:t>:</a:t>
            </a:r>
          </a:p>
          <a:p>
            <a:pPr lvl="1"/>
            <a:endParaRPr lang="en-US" altLang="zh-CN" sz="2400" dirty="0"/>
          </a:p>
          <a:p>
            <a:pPr lvl="1"/>
            <a:r>
              <a:rPr lang="zh-CN" altLang="en-US" sz="2400" dirty="0"/>
              <a:t>保守的、完整的力学系统在相同时间内；</a:t>
            </a:r>
          </a:p>
          <a:p>
            <a:pPr lvl="1"/>
            <a:endParaRPr lang="zh-CN" altLang="en-US" sz="2400" dirty="0"/>
          </a:p>
          <a:p>
            <a:pPr lvl="1"/>
            <a:r>
              <a:rPr lang="zh-CN" altLang="en-US" sz="2400" dirty="0"/>
              <a:t>由某一初位形转移到另一已知位形的一切可能运动中；</a:t>
            </a:r>
          </a:p>
          <a:p>
            <a:pPr lvl="1"/>
            <a:endParaRPr lang="zh-CN" altLang="en-US" sz="2400" dirty="0"/>
          </a:p>
          <a:p>
            <a:pPr lvl="1"/>
            <a:r>
              <a:rPr lang="zh-CN" altLang="en-US" sz="2400" dirty="0"/>
              <a:t>真实运动的作用函数具有极值，即作用函数的变分等于零。</a:t>
            </a:r>
          </a:p>
        </p:txBody>
      </p:sp>
      <p:sp>
        <p:nvSpPr>
          <p:cNvPr id="2" name="Date Placeholder 1"/>
          <p:cNvSpPr>
            <a:spLocks noGrp="1"/>
          </p:cNvSpPr>
          <p:nvPr>
            <p:ph type="dt" sz="half" idx="10"/>
          </p:nvPr>
        </p:nvSpPr>
        <p:spPr/>
        <p:txBody>
          <a:bodyPr/>
          <a:lstStyle/>
          <a:p>
            <a:fld id="{4E87D595-99BF-4E3C-A2A9-FB224B83879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13</a:t>
            </a:fld>
            <a:endParaRPr lang="zh-CN" altLang="en-US"/>
          </a:p>
        </p:txBody>
      </p:sp>
    </p:spTree>
    <p:extLst>
      <p:ext uri="{BB962C8B-B14F-4D97-AF65-F5344CB8AC3E}">
        <p14:creationId xmlns:p14="http://schemas.microsoft.com/office/powerpoint/2010/main" val="532904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500"/>
                                        <p:tgtEl>
                                          <p:spTgt spid="337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4" end="4"/>
                                            </p:txEl>
                                          </p:spTgt>
                                        </p:tgtEl>
                                        <p:attrNameLst>
                                          <p:attrName>style.visibility</p:attrName>
                                        </p:attrNameLst>
                                      </p:cBhvr>
                                      <p:to>
                                        <p:strVal val="visible"/>
                                      </p:to>
                                    </p:set>
                                    <p:animEffect transition="in" filter="fade">
                                      <p:cBhvr>
                                        <p:cTn id="12" dur="500"/>
                                        <p:tgtEl>
                                          <p:spTgt spid="337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fade">
                                      <p:cBhvr>
                                        <p:cTn id="1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276225" y="228601"/>
            <a:ext cx="8591550" cy="752127"/>
          </a:xfrm>
        </p:spPr>
        <p:txBody>
          <a:bodyPr>
            <a:normAutofit fontScale="90000"/>
          </a:bodyPr>
          <a:lstStyle/>
          <a:p>
            <a:r>
              <a:rPr lang="zh-CN" altLang="en-US" dirty="0"/>
              <a:t>哈密顿</a:t>
            </a:r>
            <a:r>
              <a:rPr lang="en-US" altLang="zh-CN" dirty="0"/>
              <a:t>(Hamilton)</a:t>
            </a:r>
            <a:r>
              <a:rPr lang="zh-CN" altLang="en-US" dirty="0"/>
              <a:t>方程</a:t>
            </a:r>
          </a:p>
        </p:txBody>
      </p:sp>
      <p:sp>
        <p:nvSpPr>
          <p:cNvPr id="245763" name="Rectangle 3"/>
          <p:cNvSpPr>
            <a:spLocks noGrp="1" noChangeArrowheads="1"/>
          </p:cNvSpPr>
          <p:nvPr>
            <p:ph type="body" idx="4294967295"/>
          </p:nvPr>
        </p:nvSpPr>
        <p:spPr>
          <a:xfrm>
            <a:off x="468313" y="1052513"/>
            <a:ext cx="8229600" cy="5256212"/>
          </a:xfrm>
          <a:prstGeom prst="rect">
            <a:avLst/>
          </a:prstGeom>
        </p:spPr>
        <p:txBody>
          <a:bodyPr>
            <a:normAutofit lnSpcReduction="10000"/>
          </a:bodyPr>
          <a:lstStyle/>
          <a:p>
            <a:r>
              <a:rPr lang="zh-CN" altLang="en-US" sz="2400" dirty="0"/>
              <a:t>哈密顿</a:t>
            </a:r>
            <a:r>
              <a:rPr lang="en-US" altLang="zh-CN" sz="2400" dirty="0"/>
              <a:t>(Hamilton)</a:t>
            </a:r>
            <a:r>
              <a:rPr lang="zh-CN" altLang="en-US" sz="2400" dirty="0"/>
              <a:t>方程：</a:t>
            </a:r>
          </a:p>
          <a:p>
            <a:pPr lvl="1"/>
            <a:endParaRPr lang="zh-CN" altLang="en-US" sz="2400" dirty="0"/>
          </a:p>
          <a:p>
            <a:pPr marL="170752" lvl="1" indent="0">
              <a:buNone/>
            </a:pPr>
            <a:r>
              <a:rPr lang="en-US" altLang="zh-CN" sz="2400" dirty="0"/>
              <a:t>Lagrange</a:t>
            </a:r>
            <a:r>
              <a:rPr lang="zh-CN" altLang="en-US" sz="2400" dirty="0"/>
              <a:t>函数全微分形式：</a:t>
            </a:r>
          </a:p>
          <a:p>
            <a:pPr lvl="1">
              <a:buFont typeface="Wingdings" pitchFamily="2" charset="2"/>
              <a:buNone/>
            </a:pPr>
            <a:endParaRPr lang="zh-CN" altLang="en-US" sz="2400" dirty="0"/>
          </a:p>
          <a:p>
            <a:pPr lvl="1">
              <a:buFont typeface="Wingdings" pitchFamily="2" charset="2"/>
              <a:buNone/>
            </a:pPr>
            <a:endParaRPr lang="zh-CN" altLang="en-US" dirty="0"/>
          </a:p>
          <a:p>
            <a:pPr lvl="1">
              <a:buFont typeface="Wingdings" pitchFamily="2" charset="2"/>
              <a:buNone/>
            </a:pPr>
            <a:r>
              <a:rPr lang="zh-CN" altLang="en-US" dirty="0"/>
              <a:t> 			</a:t>
            </a:r>
            <a:r>
              <a:rPr lang="zh-CN" altLang="en-US" dirty="0" smtClean="0"/>
              <a:t>	</a:t>
            </a:r>
            <a:r>
              <a:rPr lang="zh-CN" altLang="en-US" sz="2400" dirty="0" smtClean="0"/>
              <a:t>因</a:t>
            </a:r>
            <a:r>
              <a:rPr lang="zh-CN" altLang="en-US" sz="2400" dirty="0"/>
              <a:t>为</a:t>
            </a:r>
            <a:endParaRPr lang="zh-CN" altLang="en-US" dirty="0"/>
          </a:p>
          <a:p>
            <a:pPr lvl="1">
              <a:buFont typeface="Wingdings" pitchFamily="2" charset="2"/>
              <a:buNone/>
            </a:pPr>
            <a:endParaRPr lang="zh-CN" altLang="en-US" dirty="0"/>
          </a:p>
          <a:p>
            <a:pPr lvl="1">
              <a:buFont typeface="Wingdings" pitchFamily="2" charset="2"/>
              <a:buNone/>
            </a:pPr>
            <a:r>
              <a:rPr lang="zh-CN" altLang="en-US" dirty="0"/>
              <a:t>	</a:t>
            </a:r>
          </a:p>
          <a:p>
            <a:pPr lvl="1">
              <a:buFont typeface="Wingdings" pitchFamily="2" charset="2"/>
              <a:buNone/>
            </a:pPr>
            <a:r>
              <a:rPr lang="zh-CN" altLang="en-US" sz="2800" dirty="0"/>
              <a:t>			</a:t>
            </a:r>
            <a:endParaRPr lang="en-US" altLang="zh-CN" sz="2800" dirty="0" smtClean="0"/>
          </a:p>
          <a:p>
            <a:pPr lvl="1">
              <a:buFont typeface="Wingdings" pitchFamily="2" charset="2"/>
              <a:buNone/>
            </a:pPr>
            <a:endParaRPr lang="zh-CN" altLang="en-US" dirty="0"/>
          </a:p>
          <a:p>
            <a:pPr lvl="1">
              <a:buFont typeface="Wingdings" pitchFamily="2" charset="2"/>
              <a:buNone/>
            </a:pPr>
            <a:r>
              <a:rPr lang="zh-CN" altLang="en-US" dirty="0"/>
              <a:t>				</a:t>
            </a:r>
            <a:r>
              <a:rPr lang="zh-CN" altLang="en-US" sz="2400" dirty="0"/>
              <a:t>则有 </a:t>
            </a:r>
          </a:p>
        </p:txBody>
      </p:sp>
      <p:pic>
        <p:nvPicPr>
          <p:cNvPr id="2457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76456"/>
          <a:stretch/>
        </p:blipFill>
        <p:spPr bwMode="auto">
          <a:xfrm>
            <a:off x="4684538" y="1844398"/>
            <a:ext cx="3271838" cy="86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72E1912-2548-4DEC-9365-89660ACCA1C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14</a:t>
            </a:fld>
            <a:endParaRPr lang="zh-CN" altLang="en-US"/>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2525"/>
          <a:stretch/>
        </p:blipFill>
        <p:spPr bwMode="auto">
          <a:xfrm>
            <a:off x="4676545" y="5229200"/>
            <a:ext cx="3271838" cy="64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8135" b="18294"/>
          <a:stretch/>
        </p:blipFill>
        <p:spPr bwMode="auto">
          <a:xfrm>
            <a:off x="4684538" y="3026878"/>
            <a:ext cx="3271838" cy="196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8748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63">
                                            <p:txEl>
                                              <p:pRg st="5" end="5"/>
                                            </p:txEl>
                                          </p:spTgt>
                                        </p:tgtEl>
                                        <p:attrNameLst>
                                          <p:attrName>style.visibility</p:attrName>
                                        </p:attrNameLst>
                                      </p:cBhvr>
                                      <p:to>
                                        <p:strVal val="visible"/>
                                      </p:to>
                                    </p:set>
                                    <p:animEffect transition="in" filter="fade">
                                      <p:cBhvr>
                                        <p:cTn id="7" dur="500"/>
                                        <p:tgtEl>
                                          <p:spTgt spid="24576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763">
                                            <p:txEl>
                                              <p:pRg st="10" end="10"/>
                                            </p:txEl>
                                          </p:spTgt>
                                        </p:tgtEl>
                                        <p:attrNameLst>
                                          <p:attrName>style.visibility</p:attrName>
                                        </p:attrNameLst>
                                      </p:cBhvr>
                                      <p:to>
                                        <p:strVal val="visible"/>
                                      </p:to>
                                    </p:set>
                                    <p:animEffect transition="in" filter="fade">
                                      <p:cBhvr>
                                        <p:cTn id="17" dur="500"/>
                                        <p:tgtEl>
                                          <p:spTgt spid="24576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528" y="116632"/>
            <a:ext cx="8591550" cy="752128"/>
          </a:xfrm>
        </p:spPr>
        <p:txBody>
          <a:bodyPr>
            <a:normAutofit fontScale="90000"/>
          </a:bodyPr>
          <a:lstStyle/>
          <a:p>
            <a:r>
              <a:rPr lang="zh-CN" altLang="en-US" dirty="0"/>
              <a:t>哈密顿</a:t>
            </a:r>
            <a:r>
              <a:rPr lang="en-US" altLang="zh-CN" dirty="0"/>
              <a:t>(Hamilton)</a:t>
            </a:r>
            <a:r>
              <a:rPr lang="zh-CN" altLang="en-US" dirty="0"/>
              <a:t>方程</a:t>
            </a:r>
          </a:p>
        </p:txBody>
      </p:sp>
      <p:sp>
        <p:nvSpPr>
          <p:cNvPr id="34819" name="Rectangle 3"/>
          <p:cNvSpPr>
            <a:spLocks noGrp="1" noChangeArrowheads="1"/>
          </p:cNvSpPr>
          <p:nvPr>
            <p:ph type="body" idx="4294967295"/>
          </p:nvPr>
        </p:nvSpPr>
        <p:spPr>
          <a:xfrm>
            <a:off x="468313" y="1052513"/>
            <a:ext cx="8229600" cy="5256212"/>
          </a:xfrm>
          <a:prstGeom prst="rect">
            <a:avLst/>
          </a:prstGeom>
        </p:spPr>
        <p:txBody>
          <a:bodyPr/>
          <a:lstStyle/>
          <a:p>
            <a:pPr>
              <a:buFontTx/>
              <a:buNone/>
            </a:pPr>
            <a:r>
              <a:rPr lang="en-US" altLang="zh-CN" dirty="0"/>
              <a:t>			</a:t>
            </a:r>
            <a:r>
              <a:rPr lang="zh-CN" altLang="en-US" sz="2400" dirty="0"/>
              <a:t>由于</a:t>
            </a:r>
          </a:p>
          <a:p>
            <a:pPr>
              <a:spcBef>
                <a:spcPts val="1200"/>
              </a:spcBef>
              <a:buFontTx/>
              <a:buNone/>
            </a:pPr>
            <a:endParaRPr lang="zh-CN" altLang="en-US" sz="2400" dirty="0"/>
          </a:p>
          <a:p>
            <a:pPr>
              <a:spcBef>
                <a:spcPts val="1200"/>
              </a:spcBef>
              <a:buFontTx/>
              <a:buNone/>
            </a:pPr>
            <a:endParaRPr lang="zh-CN" altLang="en-US" sz="2400" dirty="0"/>
          </a:p>
          <a:p>
            <a:pPr>
              <a:spcBef>
                <a:spcPts val="1200"/>
              </a:spcBef>
              <a:buFontTx/>
              <a:buNone/>
            </a:pPr>
            <a:r>
              <a:rPr lang="zh-CN" altLang="en-US" sz="2400" dirty="0"/>
              <a:t> 			   有</a:t>
            </a:r>
          </a:p>
          <a:p>
            <a:pPr>
              <a:buFontTx/>
              <a:buNone/>
            </a:pPr>
            <a:endParaRPr lang="zh-CN" altLang="en-US" sz="2400" dirty="0"/>
          </a:p>
          <a:p>
            <a:pPr>
              <a:buFontTx/>
              <a:buNone/>
            </a:pPr>
            <a:r>
              <a:rPr lang="zh-CN" altLang="en-US" sz="2400" dirty="0"/>
              <a:t> 		      </a:t>
            </a:r>
            <a:r>
              <a:rPr lang="zh-CN" altLang="en-US" sz="2400" dirty="0" smtClean="0"/>
              <a:t>整</a:t>
            </a:r>
            <a:r>
              <a:rPr lang="zh-CN" altLang="en-US" sz="2400" dirty="0"/>
              <a:t>理得</a:t>
            </a:r>
          </a:p>
          <a:p>
            <a:pPr>
              <a:buFontTx/>
              <a:buNone/>
            </a:pPr>
            <a:r>
              <a:rPr lang="zh-CN" altLang="en-US" sz="2400" dirty="0"/>
              <a:t> </a:t>
            </a:r>
          </a:p>
          <a:p>
            <a:pPr>
              <a:buFontTx/>
              <a:buNone/>
            </a:pPr>
            <a:r>
              <a:rPr lang="zh-CN" altLang="en-US" sz="2400" dirty="0"/>
              <a:t>定义哈密顿函数或哈密顿量</a:t>
            </a:r>
          </a:p>
        </p:txBody>
      </p:sp>
      <p:pic>
        <p:nvPicPr>
          <p:cNvPr id="34825"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36026" b="31987"/>
          <a:stretch/>
        </p:blipFill>
        <p:spPr bwMode="auto">
          <a:xfrm>
            <a:off x="3126420" y="2420888"/>
            <a:ext cx="4248150" cy="93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516" y="4872633"/>
            <a:ext cx="3455987"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734CEF8-246D-43F7-8DA7-6C67AFC3B63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15</a:t>
            </a:fld>
            <a:endParaRPr lang="zh-CN" altLang="en-US"/>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2525"/>
          <a:stretch/>
        </p:blipFill>
        <p:spPr bwMode="auto">
          <a:xfrm>
            <a:off x="3243957" y="1762183"/>
            <a:ext cx="3271838" cy="64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71955"/>
          <a:stretch/>
        </p:blipFill>
        <p:spPr bwMode="auto">
          <a:xfrm>
            <a:off x="3079790" y="874016"/>
            <a:ext cx="4264357" cy="82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2126"/>
          <a:stretch/>
        </p:blipFill>
        <p:spPr bwMode="auto">
          <a:xfrm>
            <a:off x="3135574" y="3281881"/>
            <a:ext cx="4248150" cy="8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37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500"/>
                                        <p:tgtEl>
                                          <p:spTgt spid="3481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4825"/>
                                        </p:tgtEl>
                                        <p:attrNameLst>
                                          <p:attrName>style.visibility</p:attrName>
                                        </p:attrNameLst>
                                      </p:cBhvr>
                                      <p:to>
                                        <p:strVal val="visible"/>
                                      </p:to>
                                    </p:set>
                                    <p:animEffect transition="in" filter="fade">
                                      <p:cBhvr>
                                        <p:cTn id="20" dur="500"/>
                                        <p:tgtEl>
                                          <p:spTgt spid="348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19">
                                            <p:txEl>
                                              <p:pRg st="5" end="5"/>
                                            </p:txEl>
                                          </p:spTgt>
                                        </p:tgtEl>
                                        <p:attrNameLst>
                                          <p:attrName>style.visibility</p:attrName>
                                        </p:attrNameLst>
                                      </p:cBhvr>
                                      <p:to>
                                        <p:strVal val="visible"/>
                                      </p:to>
                                    </p:set>
                                    <p:animEffect transition="in" filter="fade">
                                      <p:cBhvr>
                                        <p:cTn id="25" dur="500"/>
                                        <p:tgtEl>
                                          <p:spTgt spid="3481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819">
                                            <p:txEl>
                                              <p:pRg st="7" end="7"/>
                                            </p:txEl>
                                          </p:spTgt>
                                        </p:tgtEl>
                                        <p:attrNameLst>
                                          <p:attrName>style.visibility</p:attrName>
                                        </p:attrNameLst>
                                      </p:cBhvr>
                                      <p:to>
                                        <p:strVal val="visible"/>
                                      </p:to>
                                    </p:set>
                                    <p:animEffect transition="in" filter="fade">
                                      <p:cBhvr>
                                        <p:cTn id="33" dur="500"/>
                                        <p:tgtEl>
                                          <p:spTgt spid="34819">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827"/>
                                        </p:tgtEl>
                                        <p:attrNameLst>
                                          <p:attrName>style.visibility</p:attrName>
                                        </p:attrNameLst>
                                      </p:cBhvr>
                                      <p:to>
                                        <p:strVal val="visible"/>
                                      </p:to>
                                    </p:set>
                                    <p:animEffect transition="in" filter="fade">
                                      <p:cBhvr>
                                        <p:cTn id="38"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528" y="116632"/>
            <a:ext cx="8591550" cy="752128"/>
          </a:xfrm>
        </p:spPr>
        <p:txBody>
          <a:bodyPr>
            <a:normAutofit fontScale="90000"/>
          </a:bodyPr>
          <a:lstStyle/>
          <a:p>
            <a:r>
              <a:rPr lang="zh-CN" altLang="en-US" dirty="0"/>
              <a:t>哈密顿</a:t>
            </a:r>
            <a:r>
              <a:rPr lang="en-US" altLang="zh-CN" dirty="0"/>
              <a:t>(Hamilton)</a:t>
            </a:r>
            <a:r>
              <a:rPr lang="zh-CN" altLang="en-US" dirty="0"/>
              <a:t>方程</a:t>
            </a:r>
          </a:p>
        </p:txBody>
      </p:sp>
      <p:sp>
        <p:nvSpPr>
          <p:cNvPr id="35843" name="Rectangle 3"/>
          <p:cNvSpPr>
            <a:spLocks noGrp="1" noChangeArrowheads="1"/>
          </p:cNvSpPr>
          <p:nvPr>
            <p:ph type="body" idx="4294967295"/>
          </p:nvPr>
        </p:nvSpPr>
        <p:spPr>
          <a:xfrm>
            <a:off x="468313" y="1196975"/>
            <a:ext cx="8229600" cy="4895850"/>
          </a:xfrm>
          <a:prstGeom prst="rect">
            <a:avLst/>
          </a:prstGeom>
        </p:spPr>
        <p:txBody>
          <a:bodyPr>
            <a:normAutofit/>
          </a:bodyPr>
          <a:lstStyle/>
          <a:p>
            <a:pPr>
              <a:buFontTx/>
              <a:buNone/>
            </a:pPr>
            <a:r>
              <a:rPr lang="en-US" altLang="zh-CN" dirty="0"/>
              <a:t>   </a:t>
            </a:r>
            <a:r>
              <a:rPr lang="zh-CN" altLang="en-US" sz="2400" dirty="0" smtClean="0"/>
              <a:t>哈</a:t>
            </a:r>
            <a:r>
              <a:rPr lang="zh-CN" altLang="en-US" sz="2400" dirty="0"/>
              <a:t>密顿函数</a:t>
            </a:r>
            <a:r>
              <a:rPr lang="en-US" altLang="zh-CN" sz="2400" i="1" dirty="0"/>
              <a:t>H</a:t>
            </a:r>
            <a:r>
              <a:rPr lang="zh-CN" altLang="en-US" sz="2400" dirty="0"/>
              <a:t>是动量和坐标的函数，是动能和势能之和</a:t>
            </a:r>
          </a:p>
          <a:p>
            <a:pPr>
              <a:buFontTx/>
              <a:buNone/>
            </a:pPr>
            <a:endParaRPr lang="zh-CN" altLang="en-US" sz="2400" dirty="0"/>
          </a:p>
          <a:p>
            <a:pPr>
              <a:buFontTx/>
              <a:buNone/>
            </a:pPr>
            <a:endParaRPr lang="zh-CN" altLang="en-US" sz="2400" dirty="0"/>
          </a:p>
          <a:p>
            <a:pPr>
              <a:buFontTx/>
              <a:buNone/>
            </a:pPr>
            <a:endParaRPr lang="zh-CN" altLang="en-US" sz="2400" dirty="0"/>
          </a:p>
          <a:p>
            <a:pPr>
              <a:buFontTx/>
              <a:buNone/>
            </a:pPr>
            <a:r>
              <a:rPr lang="zh-CN" altLang="en-US" sz="2400" dirty="0"/>
              <a:t>         变量为动量</a:t>
            </a:r>
            <a:r>
              <a:rPr lang="en-US" altLang="zh-CN" sz="2400" i="1" dirty="0"/>
              <a:t>p</a:t>
            </a:r>
            <a:r>
              <a:rPr lang="zh-CN" altLang="en-US" sz="2400" dirty="0"/>
              <a:t>和坐</a:t>
            </a:r>
            <a:r>
              <a:rPr lang="zh-CN" altLang="en-US" sz="2400" dirty="0" smtClean="0"/>
              <a:t>标</a:t>
            </a:r>
            <a:r>
              <a:rPr lang="en-US" altLang="zh-CN" sz="2400" dirty="0" smtClean="0"/>
              <a:t>q</a:t>
            </a:r>
            <a:r>
              <a:rPr lang="zh-CN" altLang="en-US" sz="2400" dirty="0" smtClean="0"/>
              <a:t>的</a:t>
            </a:r>
            <a:r>
              <a:rPr lang="en-US" altLang="zh-CN" sz="2400" dirty="0"/>
              <a:t>Hamilton</a:t>
            </a:r>
            <a:r>
              <a:rPr lang="zh-CN" altLang="en-US" sz="2400" dirty="0"/>
              <a:t>方程</a:t>
            </a:r>
          </a:p>
          <a:p>
            <a:pPr>
              <a:buFontTx/>
              <a:buNone/>
            </a:pPr>
            <a:endParaRPr lang="zh-CN" altLang="en-US" sz="2400" dirty="0"/>
          </a:p>
          <a:p>
            <a:pPr>
              <a:buFontTx/>
              <a:buNone/>
            </a:pPr>
            <a:endParaRPr lang="zh-CN" altLang="en-US" sz="2400" dirty="0"/>
          </a:p>
          <a:p>
            <a:pPr>
              <a:buFontTx/>
              <a:buNone/>
            </a:pPr>
            <a:endParaRPr lang="zh-CN" altLang="en-US" sz="2400" dirty="0"/>
          </a:p>
          <a:p>
            <a:pPr>
              <a:buFontTx/>
              <a:buNone/>
            </a:pPr>
            <a:r>
              <a:rPr lang="zh-CN" altLang="en-US" sz="2400" dirty="0"/>
              <a:t>         这就是变量为动量</a:t>
            </a:r>
            <a:r>
              <a:rPr lang="en-US" altLang="zh-CN" sz="2400" i="1" dirty="0"/>
              <a:t>p</a:t>
            </a:r>
            <a:r>
              <a:rPr lang="zh-CN" altLang="en-US" sz="2400" dirty="0"/>
              <a:t>和坐标</a:t>
            </a:r>
            <a:r>
              <a:rPr lang="en-US" altLang="zh-CN" sz="2400" i="1" dirty="0"/>
              <a:t>q</a:t>
            </a:r>
            <a:r>
              <a:rPr lang="zh-CN" altLang="en-US" sz="2400" dirty="0"/>
              <a:t>的哈密顿方程。</a:t>
            </a:r>
            <a:br>
              <a:rPr lang="zh-CN" altLang="en-US" sz="2400" dirty="0"/>
            </a:br>
            <a:r>
              <a:rPr lang="zh-CN" altLang="en-US" sz="2400" dirty="0"/>
              <a:t>    如果系统的哈密顿函数不显含时间，就有</a:t>
            </a:r>
            <a:r>
              <a:rPr lang="en-US" altLang="zh-CN" sz="2400" dirty="0" err="1"/>
              <a:t>d</a:t>
            </a:r>
            <a:r>
              <a:rPr lang="en-US" altLang="zh-CN" sz="2400" i="1" dirty="0" err="1"/>
              <a:t>H</a:t>
            </a:r>
            <a:r>
              <a:rPr lang="en-US" altLang="zh-CN" sz="2400" dirty="0"/>
              <a:t>/</a:t>
            </a:r>
            <a:r>
              <a:rPr lang="en-US" altLang="zh-CN" sz="2400" dirty="0" err="1"/>
              <a:t>d</a:t>
            </a:r>
            <a:r>
              <a:rPr lang="en-US" altLang="zh-CN" sz="2400" i="1" dirty="0" err="1"/>
              <a:t>t</a:t>
            </a:r>
            <a:r>
              <a:rPr lang="en-US" altLang="zh-CN" sz="2400" dirty="0"/>
              <a:t>=0</a:t>
            </a:r>
            <a:r>
              <a:rPr lang="zh-CN" altLang="en-US" sz="2400" dirty="0"/>
              <a:t>，即得到</a:t>
            </a:r>
            <a:r>
              <a:rPr lang="zh-CN" altLang="en-US" sz="2400" b="1" dirty="0"/>
              <a:t>能量守恒定律</a:t>
            </a:r>
            <a:r>
              <a:rPr lang="zh-CN" altLang="en-US" sz="2400" dirty="0"/>
              <a:t>。</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904" y="1825699"/>
            <a:ext cx="25273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573463"/>
            <a:ext cx="3313112" cy="8683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D9553B9-8BBE-4DF5-83EE-23605F74BB33}"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16</a:t>
            </a:fld>
            <a:endParaRPr lang="zh-CN" altLang="en-US"/>
          </a:p>
        </p:txBody>
      </p:sp>
      <p:pic>
        <p:nvPicPr>
          <p:cNvPr id="9"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4499992" y="1916832"/>
            <a:ext cx="3455987" cy="71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9454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fade">
                                      <p:cBhvr>
                                        <p:cTn id="12" dur="5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fade">
                                      <p:cBhvr>
                                        <p:cTn id="22" dur="500"/>
                                        <p:tgtEl>
                                          <p:spTgt spid="358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7"/>
                                        </p:tgtEl>
                                        <p:attrNameLst>
                                          <p:attrName>style.visibility</p:attrName>
                                        </p:attrNameLst>
                                      </p:cBhvr>
                                      <p:to>
                                        <p:strVal val="visible"/>
                                      </p:to>
                                    </p:set>
                                    <p:animEffect transition="in" filter="fade">
                                      <p:cBhvr>
                                        <p:cTn id="27" dur="500"/>
                                        <p:tgtEl>
                                          <p:spTgt spid="358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8" end="8"/>
                                            </p:txEl>
                                          </p:spTgt>
                                        </p:tgtEl>
                                        <p:attrNameLst>
                                          <p:attrName>style.visibility</p:attrName>
                                        </p:attrNameLst>
                                      </p:cBhvr>
                                      <p:to>
                                        <p:strVal val="visible"/>
                                      </p:to>
                                    </p:set>
                                    <p:animEffect transition="in" filter="fade">
                                      <p:cBhvr>
                                        <p:cTn id="32"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76225" y="228601"/>
            <a:ext cx="8591550" cy="752128"/>
          </a:xfrm>
        </p:spPr>
        <p:txBody>
          <a:bodyPr>
            <a:normAutofit fontScale="90000"/>
          </a:bodyPr>
          <a:lstStyle/>
          <a:p>
            <a:r>
              <a:rPr lang="zh-CN" altLang="en-US" dirty="0"/>
              <a:t>粒子运动方程的数值解法</a:t>
            </a:r>
          </a:p>
        </p:txBody>
      </p:sp>
      <p:sp>
        <p:nvSpPr>
          <p:cNvPr id="40963" name="Rectangle 3"/>
          <p:cNvSpPr>
            <a:spLocks noGrp="1" noChangeArrowheads="1"/>
          </p:cNvSpPr>
          <p:nvPr>
            <p:ph type="body" idx="4294967295"/>
          </p:nvPr>
        </p:nvSpPr>
        <p:spPr>
          <a:xfrm>
            <a:off x="457200" y="1052513"/>
            <a:ext cx="8229600" cy="3240087"/>
          </a:xfrm>
          <a:prstGeom prst="rect">
            <a:avLst/>
          </a:prstGeom>
        </p:spPr>
        <p:txBody>
          <a:bodyPr/>
          <a:lstStyle/>
          <a:p>
            <a:pPr>
              <a:lnSpc>
                <a:spcPct val="114000"/>
              </a:lnSpc>
              <a:buFontTx/>
              <a:buNone/>
            </a:pPr>
            <a:r>
              <a:rPr lang="en-US" altLang="zh-CN" dirty="0"/>
              <a:t>     </a:t>
            </a:r>
            <a:r>
              <a:rPr lang="zh-CN" altLang="en-US" sz="2400" dirty="0"/>
              <a:t>设粒子的坐标、速度、动量及其作用力分别用</a:t>
            </a:r>
            <a:r>
              <a:rPr lang="en-US" altLang="zh-CN" sz="2400" i="1" dirty="0"/>
              <a:t>x</a:t>
            </a:r>
            <a:r>
              <a:rPr lang="en-US" altLang="zh-CN" sz="2400" dirty="0"/>
              <a:t>(</a:t>
            </a:r>
            <a:r>
              <a:rPr lang="en-US" altLang="zh-CN" sz="2400" i="1" dirty="0"/>
              <a:t>t</a:t>
            </a:r>
            <a:r>
              <a:rPr lang="en-US" altLang="zh-CN" sz="2400" dirty="0"/>
              <a:t>)</a:t>
            </a:r>
            <a:r>
              <a:rPr lang="zh-CN" altLang="en-US" sz="2400" dirty="0"/>
              <a:t>，</a:t>
            </a:r>
            <a:r>
              <a:rPr lang="en-US" altLang="zh-CN" sz="2400" i="1" dirty="0"/>
              <a:t>v</a:t>
            </a:r>
            <a:r>
              <a:rPr lang="en-US" altLang="zh-CN" sz="2400" dirty="0"/>
              <a:t>(</a:t>
            </a:r>
            <a:r>
              <a:rPr lang="en-US" altLang="zh-CN" sz="2400" i="1" dirty="0"/>
              <a:t>t</a:t>
            </a:r>
            <a:r>
              <a:rPr lang="en-US" altLang="zh-CN" sz="2400" dirty="0"/>
              <a:t>)</a:t>
            </a:r>
            <a:r>
              <a:rPr lang="zh-CN" altLang="en-US" sz="2400" dirty="0"/>
              <a:t>，</a:t>
            </a:r>
            <a:r>
              <a:rPr lang="en-US" altLang="zh-CN" sz="2400" i="1" dirty="0"/>
              <a:t>p</a:t>
            </a:r>
            <a:r>
              <a:rPr lang="en-US" altLang="zh-CN" sz="2400" dirty="0"/>
              <a:t>(</a:t>
            </a:r>
            <a:r>
              <a:rPr lang="en-US" altLang="zh-CN" sz="2400" i="1" dirty="0"/>
              <a:t>t</a:t>
            </a:r>
            <a:r>
              <a:rPr lang="en-US" altLang="zh-CN" sz="2400" dirty="0"/>
              <a:t>)</a:t>
            </a:r>
            <a:r>
              <a:rPr lang="zh-CN" altLang="en-US" sz="2400" dirty="0"/>
              <a:t>，</a:t>
            </a:r>
            <a:r>
              <a:rPr lang="en-US" altLang="zh-CN" sz="2400" i="1" dirty="0"/>
              <a:t>f</a:t>
            </a:r>
            <a:r>
              <a:rPr lang="en-US" altLang="zh-CN" sz="2400" dirty="0"/>
              <a:t>(</a:t>
            </a:r>
            <a:r>
              <a:rPr lang="en-US" altLang="zh-CN" sz="2400" i="1" dirty="0" err="1"/>
              <a:t>x</a:t>
            </a:r>
            <a:r>
              <a:rPr lang="en-US" altLang="zh-CN" sz="2400" dirty="0" err="1"/>
              <a:t>,</a:t>
            </a:r>
            <a:r>
              <a:rPr lang="en-US" altLang="zh-CN" sz="2400" i="1" dirty="0" err="1"/>
              <a:t>t</a:t>
            </a:r>
            <a:r>
              <a:rPr lang="en-US" altLang="zh-CN" sz="2400" dirty="0"/>
              <a:t>)</a:t>
            </a:r>
            <a:r>
              <a:rPr lang="zh-CN" altLang="en-US" sz="2400" dirty="0"/>
              <a:t>表示，其初始值为</a:t>
            </a:r>
            <a:r>
              <a:rPr lang="en-US" altLang="zh-CN" sz="2400" i="1" dirty="0"/>
              <a:t>x</a:t>
            </a:r>
            <a:r>
              <a:rPr lang="en-US" altLang="zh-CN" sz="2400" dirty="0"/>
              <a:t>(0)</a:t>
            </a:r>
            <a:r>
              <a:rPr lang="zh-CN" altLang="en-US" sz="2400" dirty="0"/>
              <a:t>，</a:t>
            </a:r>
            <a:r>
              <a:rPr lang="en-US" altLang="zh-CN" sz="2400" i="1" dirty="0"/>
              <a:t>v</a:t>
            </a:r>
            <a:r>
              <a:rPr lang="en-US" altLang="zh-CN" sz="2400" dirty="0"/>
              <a:t>(0)</a:t>
            </a:r>
            <a:r>
              <a:rPr lang="zh-CN" altLang="en-US" sz="2400" dirty="0"/>
              <a:t>，</a:t>
            </a:r>
            <a:r>
              <a:rPr lang="en-US" altLang="zh-CN" sz="2400" i="1" dirty="0"/>
              <a:t>p</a:t>
            </a:r>
            <a:r>
              <a:rPr lang="en-US" altLang="zh-CN" sz="2400" dirty="0"/>
              <a:t>(0)</a:t>
            </a:r>
            <a:r>
              <a:rPr lang="zh-CN" altLang="en-US" sz="2400" dirty="0"/>
              <a:t>，</a:t>
            </a:r>
            <a:r>
              <a:rPr lang="en-US" altLang="zh-CN" sz="2400" i="1" dirty="0"/>
              <a:t>f</a:t>
            </a:r>
            <a:r>
              <a:rPr lang="en-US" altLang="zh-CN" sz="2400" dirty="0"/>
              <a:t>(0)</a:t>
            </a:r>
            <a:r>
              <a:rPr lang="zh-CN" altLang="en-US" sz="2400" dirty="0"/>
              <a:t>。则决定粒子运动的牛顿方程是</a:t>
            </a:r>
          </a:p>
          <a:p>
            <a:pPr>
              <a:buFontTx/>
              <a:buNone/>
            </a:pPr>
            <a:endParaRPr lang="zh-CN" altLang="en-US" sz="2400" dirty="0"/>
          </a:p>
          <a:p>
            <a:pPr>
              <a:buFontTx/>
              <a:buNone/>
            </a:pPr>
            <a:endParaRPr lang="zh-CN" altLang="en-US" sz="2400" dirty="0"/>
          </a:p>
          <a:p>
            <a:pPr>
              <a:buFontTx/>
              <a:buNone/>
            </a:pPr>
            <a:endParaRPr lang="zh-CN" altLang="en-US" sz="2400" dirty="0"/>
          </a:p>
          <a:p>
            <a:pPr>
              <a:buFontTx/>
              <a:buNone/>
            </a:pPr>
            <a:r>
              <a:rPr lang="zh-CN" altLang="en-US" sz="2400" dirty="0"/>
              <a:t>		同时</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492375"/>
            <a:ext cx="3151188"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149725"/>
            <a:ext cx="33178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5152FF7-9CD7-468F-960E-24E87A17A2E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17</a:t>
            </a:fld>
            <a:endParaRPr lang="zh-CN" altLang="en-US"/>
          </a:p>
        </p:txBody>
      </p:sp>
    </p:spTree>
    <p:extLst>
      <p:ext uri="{BB962C8B-B14F-4D97-AF65-F5344CB8AC3E}">
        <p14:creationId xmlns:p14="http://schemas.microsoft.com/office/powerpoint/2010/main" val="710109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4" end="4"/>
                                            </p:txEl>
                                          </p:spTgt>
                                        </p:tgtEl>
                                        <p:attrNameLst>
                                          <p:attrName>style.visibility</p:attrName>
                                        </p:attrNameLst>
                                      </p:cBhvr>
                                      <p:to>
                                        <p:strVal val="visible"/>
                                      </p:to>
                                    </p:set>
                                    <p:animEffect transition="in" filter="fade">
                                      <p:cBhvr>
                                        <p:cTn id="12" dur="500"/>
                                        <p:tgtEl>
                                          <p:spTgt spid="4096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fade">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9972" y="116632"/>
            <a:ext cx="8591550" cy="824136"/>
          </a:xfrm>
        </p:spPr>
        <p:txBody>
          <a:bodyPr/>
          <a:lstStyle/>
          <a:p>
            <a:r>
              <a:rPr lang="zh-CN" altLang="en-US" dirty="0"/>
              <a:t>粒子运动方程的数值解法</a:t>
            </a:r>
          </a:p>
        </p:txBody>
      </p:sp>
      <p:sp>
        <p:nvSpPr>
          <p:cNvPr id="41987" name="Rectangle 3"/>
          <p:cNvSpPr>
            <a:spLocks noGrp="1" noChangeArrowheads="1"/>
          </p:cNvSpPr>
          <p:nvPr>
            <p:ph type="body" idx="4294967295"/>
          </p:nvPr>
        </p:nvSpPr>
        <p:spPr>
          <a:xfrm>
            <a:off x="179512" y="1196975"/>
            <a:ext cx="8712968" cy="3960813"/>
          </a:xfrm>
          <a:prstGeom prst="rect">
            <a:avLst/>
          </a:prstGeom>
        </p:spPr>
        <p:txBody>
          <a:bodyPr>
            <a:normAutofit fontScale="92500" lnSpcReduction="20000"/>
          </a:bodyPr>
          <a:lstStyle/>
          <a:p>
            <a:pPr>
              <a:lnSpc>
                <a:spcPct val="114000"/>
              </a:lnSpc>
              <a:buFontTx/>
              <a:buNone/>
            </a:pPr>
            <a:r>
              <a:rPr lang="en-US" altLang="zh-CN" dirty="0"/>
              <a:t> </a:t>
            </a:r>
            <a:r>
              <a:rPr lang="en-US" altLang="zh-CN" dirty="0" smtClean="0"/>
              <a:t>       </a:t>
            </a:r>
            <a:r>
              <a:rPr lang="zh-CN" altLang="en-US" sz="2400" dirty="0" smtClean="0"/>
              <a:t>由</a:t>
            </a:r>
            <a:r>
              <a:rPr lang="zh-CN" altLang="en-US" sz="2400" dirty="0"/>
              <a:t>于数值计算求解微分方程是用差分的方法，习惯上将时间的变化间隔 ∆</a:t>
            </a:r>
            <a:r>
              <a:rPr lang="en-US" altLang="zh-CN" sz="2400" i="1" dirty="0"/>
              <a:t>t </a:t>
            </a:r>
            <a:r>
              <a:rPr lang="zh-CN" altLang="en-US" sz="2400" dirty="0"/>
              <a:t>用 </a:t>
            </a:r>
            <a:r>
              <a:rPr lang="en-US" altLang="zh-CN" sz="2400" i="1" dirty="0"/>
              <a:t>h </a:t>
            </a:r>
            <a:r>
              <a:rPr lang="zh-CN" altLang="en-US" sz="2400" dirty="0"/>
              <a:t>表示，叫做时间步长。</a:t>
            </a:r>
          </a:p>
          <a:p>
            <a:pPr>
              <a:buFontTx/>
              <a:buNone/>
            </a:pPr>
            <a:r>
              <a:rPr lang="zh-CN" altLang="en-US" sz="2400" dirty="0" smtClean="0"/>
              <a:t>        坐</a:t>
            </a:r>
            <a:r>
              <a:rPr lang="zh-CN" altLang="en-US" sz="2400" dirty="0"/>
              <a:t>标预测的</a:t>
            </a:r>
            <a:r>
              <a:rPr lang="en-US" altLang="zh-CN" sz="2400" dirty="0"/>
              <a:t>Taylor</a:t>
            </a:r>
            <a:r>
              <a:rPr lang="zh-CN" altLang="en-US" sz="2400" dirty="0"/>
              <a:t>展开式：</a:t>
            </a:r>
          </a:p>
          <a:p>
            <a:pPr>
              <a:buFontTx/>
              <a:buNone/>
            </a:pPr>
            <a:endParaRPr lang="zh-CN" altLang="en-US" dirty="0"/>
          </a:p>
          <a:p>
            <a:pPr>
              <a:buFontTx/>
              <a:buNone/>
            </a:pPr>
            <a:endParaRPr lang="zh-CN" altLang="en-US" dirty="0"/>
          </a:p>
          <a:p>
            <a:pPr>
              <a:buFontTx/>
              <a:buNone/>
            </a:pPr>
            <a:endParaRPr lang="zh-CN" altLang="en-US" dirty="0"/>
          </a:p>
          <a:p>
            <a:pPr>
              <a:buFontTx/>
              <a:buNone/>
            </a:pPr>
            <a:endParaRPr lang="zh-CN" altLang="en-US" dirty="0"/>
          </a:p>
          <a:p>
            <a:pPr>
              <a:buFontTx/>
              <a:buNone/>
            </a:pPr>
            <a:endParaRPr lang="zh-CN" altLang="en-US" dirty="0"/>
          </a:p>
          <a:p>
            <a:pPr>
              <a:buFontTx/>
              <a:buNone/>
            </a:pPr>
            <a:r>
              <a:rPr lang="zh-CN" altLang="en-US" sz="2400" dirty="0" smtClean="0"/>
              <a:t>   势</a:t>
            </a:r>
            <a:r>
              <a:rPr lang="zh-CN" altLang="en-US" sz="2400" dirty="0"/>
              <a:t>函数 </a:t>
            </a:r>
            <a:r>
              <a:rPr lang="en-US" altLang="zh-CN" sz="2400" i="1" dirty="0"/>
              <a:t>U </a:t>
            </a:r>
            <a:r>
              <a:rPr lang="zh-CN" altLang="en-US" sz="2400" dirty="0"/>
              <a:t>应看作是离子间相互作用势 </a:t>
            </a:r>
            <a:r>
              <a:rPr lang="en-US" altLang="zh-CN" sz="2400" i="1" dirty="0"/>
              <a:t>V </a:t>
            </a:r>
            <a:r>
              <a:rPr lang="zh-CN" altLang="en-US" sz="2400" dirty="0"/>
              <a:t>和外势 </a:t>
            </a:r>
            <a:r>
              <a:rPr lang="en-US" altLang="zh-CN" sz="2400" i="1" dirty="0" err="1"/>
              <a:t>U</a:t>
            </a:r>
            <a:r>
              <a:rPr lang="en-US" altLang="zh-CN" sz="2400" baseline="-25000" dirty="0" err="1"/>
              <a:t>ext</a:t>
            </a:r>
            <a:r>
              <a:rPr lang="zh-CN" altLang="en-US" sz="2400" dirty="0"/>
              <a:t>之</a:t>
            </a:r>
            <a:r>
              <a:rPr lang="zh-CN" altLang="en-US" sz="2400" dirty="0" smtClean="0"/>
              <a:t>和</a:t>
            </a:r>
            <a:r>
              <a:rPr lang="en-US" altLang="zh-CN" sz="2400" dirty="0" smtClean="0"/>
              <a:t>:</a:t>
            </a:r>
            <a:endParaRPr lang="zh-CN" altLang="en-US" sz="2400" dirty="0"/>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1850"/>
            <a:ext cx="577215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5373688"/>
            <a:ext cx="2444750"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3940FF1B-E70B-4241-BD47-477E4CD3E45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18</a:t>
            </a:fld>
            <a:endParaRPr lang="zh-CN" altLang="en-US"/>
          </a:p>
        </p:txBody>
      </p:sp>
    </p:spTree>
    <p:extLst>
      <p:ext uri="{BB962C8B-B14F-4D97-AF65-F5344CB8AC3E}">
        <p14:creationId xmlns:p14="http://schemas.microsoft.com/office/powerpoint/2010/main" val="11953124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76225" y="228601"/>
            <a:ext cx="8591550" cy="752128"/>
          </a:xfrm>
        </p:spPr>
        <p:txBody>
          <a:bodyPr>
            <a:normAutofit fontScale="90000"/>
          </a:bodyPr>
          <a:lstStyle/>
          <a:p>
            <a:r>
              <a:rPr lang="en-US" altLang="zh-CN" dirty="0" err="1"/>
              <a:t>Verlet</a:t>
            </a:r>
            <a:r>
              <a:rPr lang="zh-CN" altLang="en-US" dirty="0"/>
              <a:t>算法</a:t>
            </a:r>
          </a:p>
        </p:txBody>
      </p:sp>
      <p:sp>
        <p:nvSpPr>
          <p:cNvPr id="43011" name="Rectangle 3"/>
          <p:cNvSpPr>
            <a:spLocks noGrp="1" noChangeArrowheads="1"/>
          </p:cNvSpPr>
          <p:nvPr>
            <p:ph type="body" idx="4294967295"/>
          </p:nvPr>
        </p:nvSpPr>
        <p:spPr>
          <a:xfrm>
            <a:off x="179388" y="1125538"/>
            <a:ext cx="8229600" cy="4464050"/>
          </a:xfrm>
          <a:prstGeom prst="rect">
            <a:avLst/>
          </a:prstGeom>
        </p:spPr>
        <p:txBody>
          <a:bodyPr>
            <a:normAutofit fontScale="92500" lnSpcReduction="20000"/>
          </a:bodyPr>
          <a:lstStyle/>
          <a:p>
            <a:pPr>
              <a:lnSpc>
                <a:spcPct val="114000"/>
              </a:lnSpc>
              <a:buFontTx/>
              <a:buNone/>
            </a:pPr>
            <a:r>
              <a:rPr lang="en-US" altLang="zh-CN" sz="2400" dirty="0"/>
              <a:t>             </a:t>
            </a:r>
            <a:r>
              <a:rPr lang="zh-CN" altLang="en-US" sz="2400" dirty="0"/>
              <a:t>根据</a:t>
            </a:r>
            <a:r>
              <a:rPr lang="en-US" altLang="zh-CN" sz="2400" dirty="0"/>
              <a:t>Taylor</a:t>
            </a:r>
            <a:r>
              <a:rPr lang="zh-CN" altLang="en-US" sz="2400" dirty="0"/>
              <a:t>公式，在</a:t>
            </a:r>
            <a:r>
              <a:rPr lang="en-US" altLang="zh-CN" sz="2400" i="1" dirty="0" smtClean="0"/>
              <a:t>t </a:t>
            </a:r>
            <a:r>
              <a:rPr lang="zh-CN" altLang="en-US" sz="2400" dirty="0" smtClean="0"/>
              <a:t>时</a:t>
            </a:r>
            <a:r>
              <a:rPr lang="zh-CN" altLang="en-US" sz="2400" dirty="0"/>
              <a:t>刻求</a:t>
            </a:r>
            <a:r>
              <a:rPr lang="en-US" altLang="zh-CN" sz="2400" i="1" dirty="0"/>
              <a:t>t </a:t>
            </a:r>
            <a:r>
              <a:rPr lang="en-US" altLang="zh-CN" sz="2400" dirty="0"/>
              <a:t>+</a:t>
            </a:r>
            <a:r>
              <a:rPr lang="en-US" altLang="zh-CN" sz="2400" i="1" dirty="0"/>
              <a:t>h </a:t>
            </a:r>
            <a:r>
              <a:rPr lang="zh-CN" altLang="en-US" sz="2400" dirty="0"/>
              <a:t>时刻的坐标和作用力时，分成向前和向后的</a:t>
            </a:r>
            <a:r>
              <a:rPr lang="en-US" altLang="zh-CN" sz="2400" dirty="0"/>
              <a:t>Taylor</a:t>
            </a:r>
            <a:r>
              <a:rPr lang="zh-CN" altLang="en-US" sz="2400" dirty="0"/>
              <a:t>展开式</a:t>
            </a:r>
          </a:p>
          <a:p>
            <a:pPr>
              <a:buFontTx/>
              <a:buNone/>
            </a:pPr>
            <a:endParaRPr lang="zh-CN" altLang="en-US" dirty="0"/>
          </a:p>
          <a:p>
            <a:pPr>
              <a:buFontTx/>
              <a:buNone/>
            </a:pPr>
            <a:endParaRPr lang="zh-CN" altLang="en-US" dirty="0"/>
          </a:p>
          <a:p>
            <a:pPr>
              <a:buFontTx/>
              <a:buNone/>
            </a:pPr>
            <a:endParaRPr lang="zh-CN" altLang="en-US" dirty="0"/>
          </a:p>
          <a:p>
            <a:pPr>
              <a:buFontTx/>
              <a:buNone/>
            </a:pPr>
            <a:endParaRPr lang="zh-CN" altLang="en-US" dirty="0"/>
          </a:p>
          <a:p>
            <a:pPr>
              <a:buFontTx/>
              <a:buNone/>
            </a:pPr>
            <a:r>
              <a:rPr lang="zh-CN" altLang="en-US" sz="2400" dirty="0"/>
              <a:t>            将上面两式相加得到</a:t>
            </a:r>
          </a:p>
          <a:p>
            <a:pPr>
              <a:buFontTx/>
              <a:buNone/>
            </a:pPr>
            <a:endParaRPr lang="zh-CN" altLang="en-US" dirty="0"/>
          </a:p>
          <a:p>
            <a:pPr>
              <a:buFontTx/>
              <a:buNone/>
            </a:pPr>
            <a:endParaRPr lang="zh-CN" altLang="en-US" dirty="0"/>
          </a:p>
          <a:p>
            <a:pPr>
              <a:buFontTx/>
              <a:buNone/>
            </a:pPr>
            <a:r>
              <a:rPr lang="zh-CN" altLang="en-US" sz="2400" dirty="0"/>
              <a:t>            从而得到坐标的计算公式</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132856"/>
            <a:ext cx="57721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318744"/>
            <a:ext cx="47736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5428704"/>
            <a:ext cx="554513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07BFA60-143E-4D77-B1E3-5A9991190E1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19</a:t>
            </a:fld>
            <a:endParaRPr lang="zh-CN" altLang="en-US"/>
          </a:p>
        </p:txBody>
      </p:sp>
    </p:spTree>
    <p:extLst>
      <p:ext uri="{BB962C8B-B14F-4D97-AF65-F5344CB8AC3E}">
        <p14:creationId xmlns:p14="http://schemas.microsoft.com/office/powerpoint/2010/main" val="1169935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fade">
                                      <p:cBhvr>
                                        <p:cTn id="12" dur="5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animEffect transition="in" filter="fade">
                                      <p:cBhvr>
                                        <p:cTn id="17" dur="500"/>
                                        <p:tgtEl>
                                          <p:spTgt spid="4301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500"/>
                                        <p:tgtEl>
                                          <p:spTgt spid="430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animEffect transition="in" filter="fade">
                                      <p:cBhvr>
                                        <p:cTn id="27" dur="500"/>
                                        <p:tgtEl>
                                          <p:spTgt spid="430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014"/>
                                        </p:tgtEl>
                                        <p:attrNameLst>
                                          <p:attrName>style.visibility</p:attrName>
                                        </p:attrNameLst>
                                      </p:cBhvr>
                                      <p:to>
                                        <p:strVal val="visible"/>
                                      </p:to>
                                    </p:set>
                                    <p:animEffect transition="in" filter="fade">
                                      <p:cBhvr>
                                        <p:cTn id="3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ChangeArrowheads="1"/>
          </p:cNvSpPr>
          <p:nvPr/>
        </p:nvSpPr>
        <p:spPr bwMode="auto">
          <a:xfrm>
            <a:off x="1479550" y="985540"/>
            <a:ext cx="633253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zh-CN" altLang="en-US" sz="2400" dirty="0">
                <a:latin typeface="Arial" pitchFamily="34" charset="0"/>
              </a:rPr>
              <a:t>    密度泛函理论</a:t>
            </a:r>
          </a:p>
          <a:p>
            <a:pPr algn="l"/>
            <a:r>
              <a:rPr kumimoji="0" lang="zh-CN" altLang="en-US" sz="2400" dirty="0">
                <a:latin typeface="Arial" pitchFamily="34" charset="0"/>
              </a:rPr>
              <a:t>    局域密度近似</a:t>
            </a:r>
            <a:endParaRPr kumimoji="0" lang="en-US" altLang="zh-CN" sz="2400" dirty="0">
              <a:latin typeface="Arial" pitchFamily="34" charset="0"/>
            </a:endParaRPr>
          </a:p>
          <a:p>
            <a:pPr algn="l"/>
            <a:r>
              <a:rPr kumimoji="0" lang="zh-CN" altLang="en-US" sz="1600" dirty="0">
                <a:latin typeface="华文中宋" pitchFamily="2" charset="-122"/>
                <a:ea typeface="华文中宋" pitchFamily="2" charset="-122"/>
              </a:rPr>
              <a:t>	平面波方法</a:t>
            </a:r>
            <a:endParaRPr kumimoji="0" lang="en-US" altLang="zh-CN" sz="1600" dirty="0">
              <a:latin typeface="华文中宋" pitchFamily="2" charset="-122"/>
              <a:ea typeface="华文中宋" pitchFamily="2" charset="-122"/>
            </a:endParaRPr>
          </a:p>
          <a:p>
            <a:pPr algn="l"/>
            <a:r>
              <a:rPr kumimoji="0" lang="zh-CN" altLang="en-US" sz="1600" dirty="0">
                <a:latin typeface="华文中宋" pitchFamily="2" charset="-122"/>
                <a:ea typeface="华文中宋" pitchFamily="2" charset="-122"/>
              </a:rPr>
              <a:t>	原子局域轨道方法</a:t>
            </a:r>
          </a:p>
          <a:p>
            <a:pPr algn="l"/>
            <a:r>
              <a:rPr kumimoji="0" lang="en-US" altLang="zh-CN" sz="1600" dirty="0">
                <a:latin typeface="华文中宋" pitchFamily="2" charset="-122"/>
                <a:ea typeface="华文中宋" pitchFamily="2" charset="-122"/>
              </a:rPr>
              <a:t>              </a:t>
            </a:r>
            <a:r>
              <a:rPr kumimoji="0" lang="zh-CN" altLang="en-US" sz="1600" dirty="0">
                <a:latin typeface="华文中宋" pitchFamily="2" charset="-122"/>
                <a:ea typeface="华文中宋" pitchFamily="2" charset="-122"/>
              </a:rPr>
              <a:t>缀加平面波方法</a:t>
            </a:r>
          </a:p>
          <a:p>
            <a:pPr algn="l"/>
            <a:r>
              <a:rPr kumimoji="0" lang="en-US" altLang="zh-CN" sz="1600" dirty="0">
                <a:latin typeface="华文中宋" pitchFamily="2" charset="-122"/>
                <a:ea typeface="华文中宋" pitchFamily="2" charset="-122"/>
              </a:rPr>
              <a:t>              </a:t>
            </a:r>
            <a:r>
              <a:rPr kumimoji="0" lang="zh-CN" altLang="en-US" sz="1600" dirty="0">
                <a:latin typeface="华文中宋" pitchFamily="2" charset="-122"/>
                <a:ea typeface="华文中宋" pitchFamily="2" charset="-122"/>
              </a:rPr>
              <a:t>赝势方法</a:t>
            </a:r>
          </a:p>
          <a:p>
            <a:pPr algn="l"/>
            <a:r>
              <a:rPr kumimoji="0" lang="zh-CN" altLang="en-US" sz="1600" dirty="0">
                <a:latin typeface="华文中宋" pitchFamily="2" charset="-122"/>
                <a:ea typeface="华文中宋" pitchFamily="2" charset="-122"/>
              </a:rPr>
              <a:t>	</a:t>
            </a:r>
          </a:p>
          <a:p>
            <a:pPr algn="l"/>
            <a:r>
              <a:rPr kumimoji="0" lang="zh-CN" altLang="en-US" sz="2400" dirty="0">
                <a:latin typeface="Arial" pitchFamily="34" charset="0"/>
              </a:rPr>
              <a:t>    后密度泛函时代</a:t>
            </a:r>
          </a:p>
          <a:p>
            <a:pPr algn="l"/>
            <a:r>
              <a:rPr kumimoji="0" lang="zh-CN" altLang="en-US" sz="2400" dirty="0">
                <a:latin typeface="Arial" pitchFamily="34" charset="0"/>
              </a:rPr>
              <a:t>    计算物理的发展方向</a:t>
            </a:r>
            <a:endParaRPr kumimoji="0" lang="en-US" altLang="zh-CN" sz="2400" dirty="0">
              <a:latin typeface="Arial" pitchFamily="34" charset="0"/>
            </a:endParaRPr>
          </a:p>
          <a:p>
            <a:pPr algn="l"/>
            <a:r>
              <a:rPr kumimoji="0" lang="zh-CN" altLang="en-US" sz="1600" dirty="0">
                <a:latin typeface="华文中宋" pitchFamily="2" charset="-122"/>
                <a:ea typeface="华文中宋" pitchFamily="2" charset="-122"/>
              </a:rPr>
              <a:t>	</a:t>
            </a:r>
            <a:r>
              <a:rPr kumimoji="0" lang="zh-CN" altLang="en-US" sz="2400" dirty="0">
                <a:latin typeface="Arial" pitchFamily="34" charset="0"/>
              </a:rPr>
              <a:t>	</a:t>
            </a:r>
          </a:p>
          <a:p>
            <a:pPr algn="l"/>
            <a:r>
              <a:rPr kumimoji="0" lang="zh-CN" altLang="en-US" sz="2400" dirty="0">
                <a:latin typeface="Arial" pitchFamily="34" charset="0"/>
              </a:rPr>
              <a:t>	</a:t>
            </a:r>
          </a:p>
        </p:txBody>
      </p:sp>
      <p:sp>
        <p:nvSpPr>
          <p:cNvPr id="758787" name="Rectangle 3"/>
          <p:cNvSpPr>
            <a:spLocks noChangeArrowheads="1"/>
          </p:cNvSpPr>
          <p:nvPr/>
        </p:nvSpPr>
        <p:spPr bwMode="auto">
          <a:xfrm>
            <a:off x="1204913" y="523875"/>
            <a:ext cx="3587842" cy="461665"/>
          </a:xfrm>
          <a:prstGeom prst="rect">
            <a:avLst/>
          </a:prstGeom>
          <a:noFill/>
          <a:ln>
            <a:noFill/>
          </a:ln>
          <a:effectLst/>
          <a:extLst>
            <a:ext uri="{909E8E84-426E-40DD-AFC4-6F175D3DCCD1}">
              <a14:hiddenFill xmlns:a14="http://schemas.microsoft.com/office/drawing/2010/main">
                <a:gradFill rotWithShape="0">
                  <a:gsLst>
                    <a:gs pos="0">
                      <a:srgbClr val="CC3300"/>
                    </a:gs>
                    <a:gs pos="50000">
                      <a:schemeClr val="tx2"/>
                    </a:gs>
                    <a:gs pos="100000">
                      <a:srgbClr val="CC33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0000FF"/>
                </a:solidFill>
              </a:rPr>
              <a:t>上一</a:t>
            </a:r>
            <a:r>
              <a:rPr lang="zh-CN" altLang="en-US" sz="2400" b="1" dirty="0" smtClean="0">
                <a:solidFill>
                  <a:srgbClr val="0000FF"/>
                </a:solidFill>
              </a:rPr>
              <a:t>课（</a:t>
            </a:r>
            <a:r>
              <a:rPr lang="zh-CN" altLang="en-US" sz="2400" b="1" dirty="0">
                <a:solidFill>
                  <a:srgbClr val="0000FF"/>
                </a:solidFill>
              </a:rPr>
              <a:t>第五课</a:t>
            </a:r>
            <a:r>
              <a:rPr lang="zh-CN" altLang="en-US" sz="2400" b="1" dirty="0" smtClean="0">
                <a:solidFill>
                  <a:srgbClr val="0000FF"/>
                </a:solidFill>
              </a:rPr>
              <a:t>）提</a:t>
            </a:r>
            <a:r>
              <a:rPr lang="zh-CN" altLang="en-US" sz="2400" b="1" dirty="0">
                <a:solidFill>
                  <a:srgbClr val="0000FF"/>
                </a:solidFill>
              </a:rPr>
              <a:t>示：</a:t>
            </a:r>
          </a:p>
        </p:txBody>
      </p:sp>
      <p:sp>
        <p:nvSpPr>
          <p:cNvPr id="2" name="Date Placeholder 1"/>
          <p:cNvSpPr>
            <a:spLocks noGrp="1"/>
          </p:cNvSpPr>
          <p:nvPr>
            <p:ph type="dt" sz="half" idx="10"/>
          </p:nvPr>
        </p:nvSpPr>
        <p:spPr/>
        <p:txBody>
          <a:bodyPr/>
          <a:lstStyle/>
          <a:p>
            <a:fld id="{9C576CA3-CF3A-4351-BFB4-9242BC9C382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lstStyle/>
          <a:p>
            <a:fld id="{AE714C8C-1F9C-404C-BB65-1EC320AFAFFE}" type="slidenum">
              <a:rPr lang="zh-CN" altLang="en-US" smtClean="0"/>
              <a:pPr/>
              <a:t>2</a:t>
            </a:fld>
            <a:endParaRPr lang="zh-CN" altLang="en-US"/>
          </a:p>
        </p:txBody>
      </p:sp>
      <p:sp>
        <p:nvSpPr>
          <p:cNvPr id="7" name="Rectangle 3"/>
          <p:cNvSpPr>
            <a:spLocks noChangeArrowheads="1"/>
          </p:cNvSpPr>
          <p:nvPr/>
        </p:nvSpPr>
        <p:spPr bwMode="auto">
          <a:xfrm>
            <a:off x="1053365" y="4005064"/>
            <a:ext cx="2350323" cy="461665"/>
          </a:xfrm>
          <a:prstGeom prst="rect">
            <a:avLst/>
          </a:prstGeom>
          <a:noFill/>
          <a:ln>
            <a:noFill/>
          </a:ln>
          <a:effectLst/>
          <a:extLst>
            <a:ext uri="{909E8E84-426E-40DD-AFC4-6F175D3DCCD1}">
              <a14:hiddenFill xmlns:a14="http://schemas.microsoft.com/office/drawing/2010/main">
                <a:gradFill rotWithShape="0">
                  <a:gsLst>
                    <a:gs pos="0">
                      <a:srgbClr val="CC3300"/>
                    </a:gs>
                    <a:gs pos="50000">
                      <a:schemeClr val="tx2"/>
                    </a:gs>
                    <a:gs pos="100000">
                      <a:srgbClr val="CC33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smtClean="0">
                <a:solidFill>
                  <a:srgbClr val="0000FF"/>
                </a:solidFill>
              </a:rPr>
              <a:t>本次课程内容：</a:t>
            </a:r>
            <a:endParaRPr lang="en-US" altLang="zh-CN" sz="2400" b="1" dirty="0" smtClean="0">
              <a:solidFill>
                <a:srgbClr val="0000FF"/>
              </a:solidFill>
            </a:endParaRPr>
          </a:p>
        </p:txBody>
      </p:sp>
      <p:sp>
        <p:nvSpPr>
          <p:cNvPr id="8" name="Rectangle 2"/>
          <p:cNvSpPr>
            <a:spLocks noChangeArrowheads="1"/>
          </p:cNvSpPr>
          <p:nvPr/>
        </p:nvSpPr>
        <p:spPr bwMode="auto">
          <a:xfrm>
            <a:off x="1482367" y="4581128"/>
            <a:ext cx="6332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zh-CN" altLang="en-US" sz="2400" dirty="0">
                <a:latin typeface="Arial" pitchFamily="34" charset="0"/>
              </a:rPr>
              <a:t>    </a:t>
            </a:r>
            <a:r>
              <a:rPr kumimoji="0" lang="zh-CN" altLang="en-US" sz="2400" dirty="0" smtClean="0">
                <a:latin typeface="Arial" pitchFamily="34" charset="0"/>
              </a:rPr>
              <a:t>分子动力学方法（</a:t>
            </a:r>
            <a:r>
              <a:rPr kumimoji="0" lang="en-US" altLang="zh-CN" sz="2400" dirty="0" smtClean="0">
                <a:latin typeface="Arial" pitchFamily="34" charset="0"/>
              </a:rPr>
              <a:t>MD</a:t>
            </a:r>
            <a:r>
              <a:rPr kumimoji="0" lang="zh-CN" altLang="en-US" sz="2400" dirty="0" smtClean="0">
                <a:latin typeface="Arial" pitchFamily="34" charset="0"/>
              </a:rPr>
              <a:t>）</a:t>
            </a:r>
            <a:endParaRPr kumimoji="0" lang="en-US" altLang="zh-CN" sz="2400" dirty="0" smtClean="0">
              <a:latin typeface="Arial" pitchFamily="34" charset="0"/>
            </a:endParaRPr>
          </a:p>
          <a:p>
            <a:pPr algn="l"/>
            <a:r>
              <a:rPr kumimoji="0" lang="zh-CN" altLang="en-US" sz="2400" dirty="0" smtClean="0">
                <a:latin typeface="Arial" pitchFamily="34" charset="0"/>
              </a:rPr>
              <a:t>    蒙特卡罗方法（</a:t>
            </a:r>
            <a:r>
              <a:rPr lang="en-US" altLang="zh-CN" sz="2400" dirty="0" smtClean="0">
                <a:latin typeface="Arial" pitchFamily="34" charset="0"/>
              </a:rPr>
              <a:t>MC</a:t>
            </a:r>
            <a:r>
              <a:rPr lang="zh-CN" altLang="en-US" sz="2400" dirty="0" smtClean="0">
                <a:latin typeface="Arial" pitchFamily="34" charset="0"/>
              </a:rPr>
              <a:t>）</a:t>
            </a:r>
            <a:endParaRPr lang="en-US" altLang="zh-CN" sz="2400" dirty="0" smtClean="0">
              <a:latin typeface="Arial" pitchFamily="34" charset="0"/>
            </a:endParaRPr>
          </a:p>
        </p:txBody>
      </p:sp>
    </p:spTree>
    <p:extLst>
      <p:ext uri="{BB962C8B-B14F-4D97-AF65-F5344CB8AC3E}">
        <p14:creationId xmlns:p14="http://schemas.microsoft.com/office/powerpoint/2010/main" val="57006514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528" y="116632"/>
            <a:ext cx="8591550" cy="752128"/>
          </a:xfrm>
        </p:spPr>
        <p:txBody>
          <a:bodyPr>
            <a:normAutofit fontScale="90000"/>
          </a:bodyPr>
          <a:lstStyle/>
          <a:p>
            <a:r>
              <a:rPr lang="en-US" altLang="zh-CN" dirty="0" err="1"/>
              <a:t>Verlet</a:t>
            </a:r>
            <a:r>
              <a:rPr lang="zh-CN" altLang="en-US" dirty="0"/>
              <a:t>算法</a:t>
            </a:r>
          </a:p>
        </p:txBody>
      </p:sp>
      <p:sp>
        <p:nvSpPr>
          <p:cNvPr id="44035" name="Rectangle 3"/>
          <p:cNvSpPr>
            <a:spLocks noGrp="1" noChangeArrowheads="1"/>
          </p:cNvSpPr>
          <p:nvPr>
            <p:ph type="body" idx="4294967295"/>
          </p:nvPr>
        </p:nvSpPr>
        <p:spPr>
          <a:xfrm>
            <a:off x="302840" y="1197347"/>
            <a:ext cx="8229600" cy="5327997"/>
          </a:xfrm>
          <a:prstGeom prst="rect">
            <a:avLst/>
          </a:prstGeom>
        </p:spPr>
        <p:txBody>
          <a:bodyPr>
            <a:normAutofit lnSpcReduction="10000"/>
          </a:bodyPr>
          <a:lstStyle/>
          <a:p>
            <a:pPr>
              <a:buFontTx/>
              <a:buNone/>
            </a:pPr>
            <a:r>
              <a:rPr lang="en-US" altLang="zh-CN" dirty="0"/>
              <a:t>         </a:t>
            </a:r>
            <a:r>
              <a:rPr lang="zh-CN" altLang="en-US" sz="2400" dirty="0"/>
              <a:t>将两个</a:t>
            </a:r>
            <a:r>
              <a:rPr lang="en-US" altLang="zh-CN" sz="2400" dirty="0"/>
              <a:t>Taylor</a:t>
            </a:r>
            <a:r>
              <a:rPr lang="zh-CN" altLang="en-US" sz="2400" dirty="0"/>
              <a:t>展开式相减可以得到</a:t>
            </a:r>
          </a:p>
          <a:p>
            <a:pPr>
              <a:buFontTx/>
              <a:buNone/>
            </a:pPr>
            <a:endParaRPr lang="zh-CN" altLang="en-US" sz="2400" dirty="0"/>
          </a:p>
          <a:p>
            <a:pPr>
              <a:buFontTx/>
              <a:buNone/>
            </a:pPr>
            <a:endParaRPr lang="zh-CN" altLang="en-US" sz="2400" dirty="0"/>
          </a:p>
          <a:p>
            <a:pPr>
              <a:buFontTx/>
              <a:buNone/>
            </a:pPr>
            <a:r>
              <a:rPr lang="zh-CN" altLang="en-US" sz="2400" dirty="0"/>
              <a:t>         从而得到速度或动量的计算公式</a:t>
            </a:r>
          </a:p>
          <a:p>
            <a:pPr>
              <a:buFontTx/>
              <a:buNone/>
            </a:pPr>
            <a:endParaRPr lang="zh-CN" altLang="en-US" sz="2400" dirty="0"/>
          </a:p>
          <a:p>
            <a:pPr>
              <a:buFontTx/>
              <a:buNone/>
            </a:pPr>
            <a:endParaRPr lang="zh-CN" altLang="en-US" sz="2400" dirty="0"/>
          </a:p>
          <a:p>
            <a:pPr>
              <a:buFontTx/>
              <a:buNone/>
            </a:pPr>
            <a:r>
              <a:rPr lang="zh-CN" altLang="en-US" sz="2400" dirty="0"/>
              <a:t>         和加速度或作用力的计算公式</a:t>
            </a:r>
          </a:p>
          <a:p>
            <a:pPr>
              <a:buFontTx/>
              <a:buNone/>
            </a:pPr>
            <a:endParaRPr lang="zh-CN" altLang="en-US" sz="2400" dirty="0"/>
          </a:p>
          <a:p>
            <a:pPr>
              <a:buFontTx/>
              <a:buNone/>
            </a:pPr>
            <a:endParaRPr lang="zh-CN" altLang="en-US" sz="2400" dirty="0"/>
          </a:p>
          <a:p>
            <a:pPr>
              <a:buFontTx/>
              <a:buNone/>
            </a:pPr>
            <a:r>
              <a:rPr lang="zh-CN" altLang="en-US" sz="2400" dirty="0"/>
              <a:t>           于是得到用上一个时间点</a:t>
            </a:r>
            <a:r>
              <a:rPr lang="en-US" altLang="zh-CN" sz="2400" dirty="0"/>
              <a:t>(</a:t>
            </a:r>
            <a:r>
              <a:rPr lang="en-US" altLang="zh-CN" sz="2400" i="1" dirty="0"/>
              <a:t>t</a:t>
            </a:r>
            <a:r>
              <a:rPr lang="en-US" altLang="zh-CN" sz="2400" dirty="0"/>
              <a:t>-</a:t>
            </a:r>
            <a:r>
              <a:rPr lang="en-US" altLang="zh-CN" sz="2400" i="1" dirty="0"/>
              <a:t>h</a:t>
            </a:r>
            <a:r>
              <a:rPr lang="en-US" altLang="zh-CN" sz="2400" dirty="0"/>
              <a:t>)</a:t>
            </a:r>
            <a:r>
              <a:rPr lang="zh-CN" altLang="en-US" sz="2400" dirty="0"/>
              <a:t>和当前时间点</a:t>
            </a:r>
            <a:r>
              <a:rPr lang="en-US" altLang="zh-CN" sz="2400" dirty="0"/>
              <a:t>(</a:t>
            </a:r>
            <a:r>
              <a:rPr lang="en-US" altLang="zh-CN" sz="2400" i="1" dirty="0"/>
              <a:t>t</a:t>
            </a:r>
            <a:r>
              <a:rPr lang="en-US" altLang="zh-CN" sz="2400" dirty="0"/>
              <a:t>)</a:t>
            </a:r>
            <a:r>
              <a:rPr lang="zh-CN" altLang="en-US" sz="2400" dirty="0"/>
              <a:t>的坐标</a:t>
            </a:r>
            <a:r>
              <a:rPr lang="en-US" altLang="zh-CN" sz="2400" i="1" dirty="0"/>
              <a:t>r</a:t>
            </a:r>
            <a:r>
              <a:rPr lang="zh-CN" altLang="en-US" sz="2400" dirty="0"/>
              <a:t>和速度</a:t>
            </a:r>
            <a:r>
              <a:rPr lang="en-US" altLang="zh-CN" sz="2400" i="1" dirty="0"/>
              <a:t>v</a:t>
            </a:r>
            <a:r>
              <a:rPr lang="zh-CN" altLang="en-US" sz="2400" dirty="0"/>
              <a:t>及作用力</a:t>
            </a:r>
            <a:r>
              <a:rPr lang="en-US" altLang="zh-CN" sz="2400" i="1" dirty="0"/>
              <a:t>f</a:t>
            </a:r>
            <a:r>
              <a:rPr lang="zh-CN" altLang="en-US" sz="2400" i="1" dirty="0"/>
              <a:t>，</a:t>
            </a:r>
            <a:r>
              <a:rPr lang="zh-CN" altLang="en-US" sz="2400" dirty="0"/>
              <a:t>来计算出下一个时间点</a:t>
            </a:r>
            <a:r>
              <a:rPr lang="en-US" altLang="zh-CN" sz="2400" dirty="0"/>
              <a:t>(</a:t>
            </a:r>
            <a:r>
              <a:rPr lang="en-US" altLang="zh-CN" sz="2400" i="1" dirty="0" err="1"/>
              <a:t>t</a:t>
            </a:r>
            <a:r>
              <a:rPr lang="en-US" altLang="zh-CN" sz="2400" dirty="0" err="1"/>
              <a:t>+</a:t>
            </a:r>
            <a:r>
              <a:rPr lang="en-US" altLang="zh-CN" sz="2400" i="1" dirty="0" err="1"/>
              <a:t>h</a:t>
            </a:r>
            <a:r>
              <a:rPr lang="en-US" altLang="zh-CN" sz="2400" dirty="0"/>
              <a:t>)</a:t>
            </a:r>
            <a:r>
              <a:rPr lang="zh-CN" altLang="en-US" sz="2400" dirty="0"/>
              <a:t>的坐标和速度及作用力的三点公式。这种方法称为</a:t>
            </a:r>
            <a:r>
              <a:rPr lang="en-US" altLang="zh-CN" sz="2400" dirty="0" err="1"/>
              <a:t>Verlet</a:t>
            </a:r>
            <a:r>
              <a:rPr lang="zh-CN" altLang="en-US" sz="2400" dirty="0"/>
              <a:t>方</a:t>
            </a:r>
            <a:r>
              <a:rPr lang="zh-CN" altLang="en-US" sz="2400" dirty="0" smtClean="0"/>
              <a:t>法（两步法）。</a:t>
            </a:r>
            <a:endParaRPr lang="zh-CN" altLang="en-US" sz="2400" dirty="0"/>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218169"/>
            <a:ext cx="52308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49BF6C8-F7E3-4F0D-A78C-4A1F44F900D6}"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20</a:t>
            </a:fld>
            <a:endParaRPr lang="zh-CN" altLang="en-US"/>
          </a:p>
        </p:txBody>
      </p:sp>
      <p:grpSp>
        <p:nvGrpSpPr>
          <p:cNvPr id="7" name="Group 6"/>
          <p:cNvGrpSpPr/>
          <p:nvPr/>
        </p:nvGrpSpPr>
        <p:grpSpPr>
          <a:xfrm>
            <a:off x="1979613" y="1700213"/>
            <a:ext cx="4649787" cy="644525"/>
            <a:chOff x="1979613" y="1700213"/>
            <a:chExt cx="4649787" cy="644525"/>
          </a:xfrm>
        </p:grpSpPr>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46497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336" y="1816543"/>
              <a:ext cx="284052" cy="400110"/>
            </a:xfrm>
            <a:prstGeom prst="rect">
              <a:avLst/>
            </a:prstGeom>
            <a:solidFill>
              <a:schemeClr val="bg1"/>
            </a:solidFill>
          </p:spPr>
          <p:txBody>
            <a:bodyPr wrap="none" rtlCol="0">
              <a:spAutoFit/>
            </a:bodyPr>
            <a:lstStyle/>
            <a:p>
              <a:r>
                <a:rPr lang="en-US" altLang="zh-CN" sz="2000" i="1" dirty="0" smtClean="0">
                  <a:latin typeface="Times New Roman" pitchFamily="18" charset="0"/>
                  <a:cs typeface="Times New Roman" pitchFamily="18" charset="0"/>
                </a:rPr>
                <a:t>r</a:t>
              </a:r>
              <a:endParaRPr lang="zh-CN" altLang="en-US" i="1" dirty="0">
                <a:latin typeface="Times New Roman" pitchFamily="18" charset="0"/>
                <a:cs typeface="Times New Roman" pitchFamily="18" charset="0"/>
              </a:endParaRPr>
            </a:p>
          </p:txBody>
        </p:sp>
      </p:grpSp>
      <p:grpSp>
        <p:nvGrpSpPr>
          <p:cNvPr id="8" name="Group 7"/>
          <p:cNvGrpSpPr/>
          <p:nvPr/>
        </p:nvGrpSpPr>
        <p:grpSpPr>
          <a:xfrm>
            <a:off x="1692275" y="2822550"/>
            <a:ext cx="5688013" cy="790575"/>
            <a:chOff x="1692275" y="2924175"/>
            <a:chExt cx="5688013" cy="790575"/>
          </a:xfrm>
        </p:grpSpPr>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924175"/>
              <a:ext cx="568801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646529" y="3340728"/>
              <a:ext cx="300082" cy="369332"/>
            </a:xfrm>
            <a:prstGeom prst="rect">
              <a:avLst/>
            </a:prstGeom>
            <a:solidFill>
              <a:schemeClr val="bg1"/>
            </a:solidFill>
          </p:spPr>
          <p:txBody>
            <a:bodyPr wrap="none" rtlCol="0">
              <a:spAutoFit/>
            </a:bodyPr>
            <a:lstStyle/>
            <a:p>
              <a:r>
                <a:rPr lang="en-US" altLang="zh-CN" i="1" dirty="0" smtClean="0">
                  <a:latin typeface="Times New Roman" pitchFamily="18" charset="0"/>
                  <a:cs typeface="Times New Roman" pitchFamily="18" charset="0"/>
                </a:rPr>
                <a:t>h</a:t>
              </a:r>
              <a:endParaRPr lang="zh-CN" altLang="en-US" i="1" dirty="0">
                <a:latin typeface="Times New Roman" pitchFamily="18" charset="0"/>
                <a:cs typeface="Times New Roman" pitchFamily="18" charset="0"/>
              </a:endParaRPr>
            </a:p>
          </p:txBody>
        </p:sp>
      </p:grpSp>
    </p:spTree>
    <p:extLst>
      <p:ext uri="{BB962C8B-B14F-4D97-AF65-F5344CB8AC3E}">
        <p14:creationId xmlns:p14="http://schemas.microsoft.com/office/powerpoint/2010/main" val="2262611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fade">
                                      <p:cBhvr>
                                        <p:cTn id="17" dur="500"/>
                                        <p:tgtEl>
                                          <p:spTgt spid="440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fade">
                                      <p:cBhvr>
                                        <p:cTn id="27" dur="500"/>
                                        <p:tgtEl>
                                          <p:spTgt spid="4403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39"/>
                                        </p:tgtEl>
                                        <p:attrNameLst>
                                          <p:attrName>style.visibility</p:attrName>
                                        </p:attrNameLst>
                                      </p:cBhvr>
                                      <p:to>
                                        <p:strVal val="visible"/>
                                      </p:to>
                                    </p:set>
                                    <p:animEffect transition="in" filter="fade">
                                      <p:cBhvr>
                                        <p:cTn id="32" dur="500"/>
                                        <p:tgtEl>
                                          <p:spTgt spid="440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35">
                                            <p:txEl>
                                              <p:pRg st="9" end="9"/>
                                            </p:txEl>
                                          </p:spTgt>
                                        </p:tgtEl>
                                        <p:attrNameLst>
                                          <p:attrName>style.visibility</p:attrName>
                                        </p:attrNameLst>
                                      </p:cBhvr>
                                      <p:to>
                                        <p:strVal val="visible"/>
                                      </p:to>
                                    </p:set>
                                    <p:animEffect transition="in" filter="fade">
                                      <p:cBhvr>
                                        <p:cTn id="37" dur="500"/>
                                        <p:tgtEl>
                                          <p:spTgt spid="440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6225" y="228601"/>
            <a:ext cx="8591550" cy="824136"/>
          </a:xfrm>
        </p:spPr>
        <p:txBody>
          <a:bodyPr/>
          <a:lstStyle/>
          <a:p>
            <a:r>
              <a:rPr lang="zh-CN" altLang="en-US" dirty="0" smtClean="0"/>
              <a:t>原</a:t>
            </a:r>
            <a:r>
              <a:rPr lang="zh-CN" altLang="en-US" dirty="0"/>
              <a:t>胞与边界条件</a:t>
            </a:r>
          </a:p>
        </p:txBody>
      </p:sp>
      <p:sp>
        <p:nvSpPr>
          <p:cNvPr id="69635" name="Rectangle 3"/>
          <p:cNvSpPr>
            <a:spLocks noGrp="1" noChangeArrowheads="1"/>
          </p:cNvSpPr>
          <p:nvPr>
            <p:ph type="body" idx="4294967295"/>
          </p:nvPr>
        </p:nvSpPr>
        <p:spPr>
          <a:xfrm>
            <a:off x="251520" y="1124744"/>
            <a:ext cx="8229600" cy="5183187"/>
          </a:xfrm>
          <a:prstGeom prst="rect">
            <a:avLst/>
          </a:prstGeom>
        </p:spPr>
        <p:txBody>
          <a:bodyPr>
            <a:normAutofit fontScale="85000" lnSpcReduction="20000"/>
          </a:bodyPr>
          <a:lstStyle/>
          <a:p>
            <a:r>
              <a:rPr lang="zh-CN" altLang="en-US" dirty="0"/>
              <a:t>对于一小块样品，其内部粒子数也是很多的。</a:t>
            </a:r>
          </a:p>
          <a:p>
            <a:pPr>
              <a:spcBef>
                <a:spcPts val="1800"/>
              </a:spcBef>
            </a:pPr>
            <a:r>
              <a:rPr lang="zh-CN" altLang="en-US" dirty="0"/>
              <a:t>要想精确求出系综中粒子间相互作用和运动状态是不可能的，只有通过少量粒子的运动性质计算来求出宏观性质</a:t>
            </a:r>
            <a:r>
              <a:rPr lang="zh-CN" altLang="en-US" dirty="0" smtClean="0"/>
              <a:t>。</a:t>
            </a:r>
            <a:endParaRPr lang="zh-CN" altLang="en-US" dirty="0"/>
          </a:p>
          <a:p>
            <a:pPr>
              <a:spcBef>
                <a:spcPts val="2400"/>
              </a:spcBef>
            </a:pPr>
            <a:r>
              <a:rPr lang="zh-CN" altLang="en-US" dirty="0"/>
              <a:t>由于粒子数过少，在构</a:t>
            </a:r>
            <a:br>
              <a:rPr lang="zh-CN" altLang="en-US" dirty="0"/>
            </a:br>
            <a:r>
              <a:rPr lang="zh-CN" altLang="en-US" dirty="0"/>
              <a:t>建的计算原胞边缘的粒</a:t>
            </a:r>
            <a:br>
              <a:rPr lang="zh-CN" altLang="en-US" dirty="0"/>
            </a:br>
            <a:r>
              <a:rPr lang="zh-CN" altLang="en-US" dirty="0"/>
              <a:t>子较多，其受力状态与</a:t>
            </a:r>
            <a:br>
              <a:rPr lang="zh-CN" altLang="en-US" dirty="0"/>
            </a:br>
            <a:r>
              <a:rPr lang="zh-CN" altLang="en-US" dirty="0"/>
              <a:t>内部粒子不同</a:t>
            </a:r>
            <a:r>
              <a:rPr lang="zh-CN" altLang="en-US" dirty="0" smtClean="0"/>
              <a:t>。</a:t>
            </a:r>
            <a:endParaRPr lang="zh-CN" altLang="en-US" dirty="0"/>
          </a:p>
          <a:p>
            <a:pPr>
              <a:spcBef>
                <a:spcPts val="2400"/>
              </a:spcBef>
            </a:pPr>
            <a:r>
              <a:rPr lang="zh-CN" altLang="en-US" dirty="0"/>
              <a:t>为了解决这一问题，分</a:t>
            </a:r>
            <a:br>
              <a:rPr lang="zh-CN" altLang="en-US" dirty="0"/>
            </a:br>
            <a:r>
              <a:rPr lang="zh-CN" altLang="en-US" dirty="0"/>
              <a:t>子动力学方法需要对计</a:t>
            </a:r>
            <a:br>
              <a:rPr lang="zh-CN" altLang="en-US" dirty="0"/>
            </a:br>
            <a:r>
              <a:rPr lang="zh-CN" altLang="en-US" dirty="0"/>
              <a:t>算原胞设置适当的边界</a:t>
            </a:r>
            <a:br>
              <a:rPr lang="zh-CN" altLang="en-US" dirty="0"/>
            </a:br>
            <a:r>
              <a:rPr lang="zh-CN" altLang="en-US" dirty="0"/>
              <a:t>条件。</a:t>
            </a:r>
          </a:p>
        </p:txBody>
      </p:sp>
      <p:pic>
        <p:nvPicPr>
          <p:cNvPr id="69636" name="Picture 4" descr="模型结构图"/>
          <p:cNvPicPr>
            <a:picLocks noChangeAspect="1" noChangeArrowheads="1"/>
          </p:cNvPicPr>
          <p:nvPr/>
        </p:nvPicPr>
        <p:blipFill>
          <a:blip r:embed="rId2">
            <a:extLst>
              <a:ext uri="{28A0092B-C50C-407E-A947-70E740481C1C}">
                <a14:useLocalDpi xmlns:a14="http://schemas.microsoft.com/office/drawing/2010/main" val="0"/>
              </a:ext>
            </a:extLst>
          </a:blip>
          <a:srcRect l="6796" t="3667" r="2100" b="4555"/>
          <a:stretch>
            <a:fillRect/>
          </a:stretch>
        </p:blipFill>
        <p:spPr bwMode="auto">
          <a:xfrm>
            <a:off x="4188329" y="2652352"/>
            <a:ext cx="4953000" cy="34194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253C2D3D-D3BE-4E4E-ACB4-AAE186CCABE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21</a:t>
            </a:fld>
            <a:endParaRPr lang="zh-CN" altLang="en-US"/>
          </a:p>
        </p:txBody>
      </p:sp>
    </p:spTree>
    <p:extLst>
      <p:ext uri="{BB962C8B-B14F-4D97-AF65-F5344CB8AC3E}">
        <p14:creationId xmlns:p14="http://schemas.microsoft.com/office/powerpoint/2010/main" val="7225074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51520" y="188641"/>
            <a:ext cx="8591550" cy="720080"/>
          </a:xfrm>
        </p:spPr>
        <p:txBody>
          <a:bodyPr>
            <a:normAutofit fontScale="90000"/>
          </a:bodyPr>
          <a:lstStyle/>
          <a:p>
            <a:r>
              <a:rPr lang="zh-CN" altLang="en-US" dirty="0"/>
              <a:t>原胞</a:t>
            </a:r>
          </a:p>
        </p:txBody>
      </p:sp>
      <p:sp>
        <p:nvSpPr>
          <p:cNvPr id="163843" name="Rectangle 3"/>
          <p:cNvSpPr>
            <a:spLocks noGrp="1" noChangeArrowheads="1"/>
          </p:cNvSpPr>
          <p:nvPr>
            <p:ph type="body" idx="4294967295"/>
          </p:nvPr>
        </p:nvSpPr>
        <p:spPr>
          <a:xfrm>
            <a:off x="457200" y="1196975"/>
            <a:ext cx="8435280" cy="4929188"/>
          </a:xfrm>
          <a:prstGeom prst="rect">
            <a:avLst/>
          </a:prstGeom>
        </p:spPr>
        <p:txBody>
          <a:bodyPr>
            <a:normAutofit/>
          </a:bodyPr>
          <a:lstStyle/>
          <a:p>
            <a:r>
              <a:rPr lang="zh-CN" altLang="en-US" sz="2400" dirty="0"/>
              <a:t>分子动力学模拟方法往往用于研究大块物质在给定密度下的性质，而实际计算模拟不可能在几乎是无穷大的系统中进行。</a:t>
            </a:r>
          </a:p>
          <a:p>
            <a:endParaRPr lang="zh-CN" altLang="en-US" sz="2400" dirty="0"/>
          </a:p>
          <a:p>
            <a:r>
              <a:rPr lang="zh-CN" altLang="en-US" sz="2400" dirty="0"/>
              <a:t>所以必须引进一个叫做分子动力学原胞</a:t>
            </a:r>
            <a:br>
              <a:rPr lang="zh-CN" altLang="en-US" sz="2400" dirty="0"/>
            </a:br>
            <a:r>
              <a:rPr lang="zh-CN" altLang="en-US" sz="2400" dirty="0"/>
              <a:t>的体积元，以维持一个恒定的密度。</a:t>
            </a:r>
          </a:p>
          <a:p>
            <a:endParaRPr lang="zh-CN" altLang="en-US" sz="2400" dirty="0"/>
          </a:p>
          <a:p>
            <a:r>
              <a:rPr lang="zh-CN" altLang="en-US" sz="2400" dirty="0"/>
              <a:t>对气体和液体，如果所占体积足够大，并且系统处于热平衡状态的情况下，那么这个体积的形状是无关紧要的。</a:t>
            </a:r>
          </a:p>
          <a:p>
            <a:endParaRPr lang="zh-CN" altLang="en-US" sz="2400" dirty="0"/>
          </a:p>
          <a:p>
            <a:r>
              <a:rPr lang="zh-CN" altLang="en-US" sz="2400" dirty="0"/>
              <a:t>对于晶态的系统，原胞的形状是有影响的。</a:t>
            </a:r>
          </a:p>
        </p:txBody>
      </p:sp>
      <p:sp>
        <p:nvSpPr>
          <p:cNvPr id="2" name="Date Placeholder 1"/>
          <p:cNvSpPr>
            <a:spLocks noGrp="1"/>
          </p:cNvSpPr>
          <p:nvPr>
            <p:ph type="dt" sz="half" idx="10"/>
          </p:nvPr>
        </p:nvSpPr>
        <p:spPr/>
        <p:txBody>
          <a:bodyPr/>
          <a:lstStyle/>
          <a:p>
            <a:fld id="{CB06D9FF-EA24-4767-BB48-A9D4B0C405C6}"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22</a:t>
            </a:fld>
            <a:endParaRPr lang="zh-CN" altLang="en-US"/>
          </a:p>
        </p:txBody>
      </p:sp>
    </p:spTree>
    <p:extLst>
      <p:ext uri="{BB962C8B-B14F-4D97-AF65-F5344CB8AC3E}">
        <p14:creationId xmlns:p14="http://schemas.microsoft.com/office/powerpoint/2010/main" val="4276492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23528" y="188640"/>
            <a:ext cx="8591550" cy="818729"/>
          </a:xfrm>
        </p:spPr>
        <p:txBody>
          <a:bodyPr/>
          <a:lstStyle/>
          <a:p>
            <a:r>
              <a:rPr lang="zh-CN" altLang="en-US" dirty="0"/>
              <a:t>原胞</a:t>
            </a:r>
          </a:p>
        </p:txBody>
      </p:sp>
      <p:sp>
        <p:nvSpPr>
          <p:cNvPr id="166915" name="Rectangle 3"/>
          <p:cNvSpPr>
            <a:spLocks noGrp="1" noChangeArrowheads="1"/>
          </p:cNvSpPr>
          <p:nvPr>
            <p:ph type="body" idx="4294967295"/>
          </p:nvPr>
        </p:nvSpPr>
        <p:spPr>
          <a:xfrm>
            <a:off x="457200" y="1268413"/>
            <a:ext cx="8229600" cy="4857750"/>
          </a:xfrm>
          <a:prstGeom prst="rect">
            <a:avLst/>
          </a:prstGeom>
        </p:spPr>
        <p:txBody>
          <a:bodyPr>
            <a:noAutofit/>
          </a:bodyPr>
          <a:lstStyle/>
          <a:p>
            <a:r>
              <a:rPr lang="zh-CN" altLang="en-US" sz="2400" dirty="0"/>
              <a:t>为了计算简便，取一个立方形的体积为分子动力学原胞。设原胞的线度大小为</a:t>
            </a:r>
            <a:r>
              <a:rPr lang="en-US" altLang="zh-CN" sz="2400" i="1" dirty="0"/>
              <a:t>L</a:t>
            </a:r>
            <a:r>
              <a:rPr lang="zh-CN" altLang="en-US" sz="2400" dirty="0"/>
              <a:t>，则体积为</a:t>
            </a:r>
            <a:r>
              <a:rPr lang="en-US" altLang="zh-CN" sz="2400" i="1" dirty="0"/>
              <a:t>L</a:t>
            </a:r>
            <a:r>
              <a:rPr lang="en-US" altLang="zh-CN" sz="2400" baseline="30000" dirty="0"/>
              <a:t>3</a:t>
            </a:r>
            <a:r>
              <a:rPr lang="zh-CN" altLang="en-US" sz="2400" dirty="0"/>
              <a:t>。</a:t>
            </a:r>
          </a:p>
          <a:p>
            <a:endParaRPr lang="zh-CN" altLang="en-US" sz="2400" dirty="0"/>
          </a:p>
          <a:p>
            <a:r>
              <a:rPr lang="zh-CN" altLang="en-US" sz="2400" dirty="0"/>
              <a:t>由于引进这样的立方体箱子，</a:t>
            </a:r>
            <a:br>
              <a:rPr lang="zh-CN" altLang="en-US" sz="2400" dirty="0"/>
            </a:br>
            <a:r>
              <a:rPr lang="zh-CN" altLang="en-US" sz="2400" dirty="0"/>
              <a:t>将产生六个我们不希望出现的表面。</a:t>
            </a:r>
          </a:p>
          <a:p>
            <a:endParaRPr lang="zh-CN" altLang="en-US" sz="2400" dirty="0"/>
          </a:p>
          <a:p>
            <a:r>
              <a:rPr lang="zh-CN" altLang="en-US" sz="2400" dirty="0"/>
              <a:t>模拟中碰撞这些箱子的表面的粒子</a:t>
            </a:r>
            <a:br>
              <a:rPr lang="zh-CN" altLang="en-US" sz="2400" dirty="0"/>
            </a:br>
            <a:r>
              <a:rPr lang="zh-CN" altLang="en-US" sz="2400" dirty="0"/>
              <a:t>应当被反射回到原胞内部，特别是</a:t>
            </a:r>
            <a:br>
              <a:rPr lang="zh-CN" altLang="en-US" sz="2400" dirty="0"/>
            </a:br>
            <a:r>
              <a:rPr lang="zh-CN" altLang="en-US" sz="2400" dirty="0"/>
              <a:t>对粒子数目很少的系统</a:t>
            </a:r>
            <a:r>
              <a:rPr lang="zh-CN" altLang="en-US" sz="2400" dirty="0" smtClean="0"/>
              <a:t>。</a:t>
            </a:r>
            <a:endParaRPr lang="en-US" altLang="zh-CN" sz="2400" dirty="0" smtClean="0"/>
          </a:p>
          <a:p>
            <a:endParaRPr lang="zh-CN" altLang="en-US" sz="2400" dirty="0"/>
          </a:p>
          <a:p>
            <a:r>
              <a:rPr lang="zh-CN" altLang="en-US" sz="2400" dirty="0"/>
              <a:t>然而这些表面的存在对系统的任何</a:t>
            </a:r>
            <a:br>
              <a:rPr lang="zh-CN" altLang="en-US" sz="2400" dirty="0"/>
            </a:br>
            <a:r>
              <a:rPr lang="zh-CN" altLang="en-US" sz="2400" dirty="0"/>
              <a:t>一种性质都会有重大的影响。 </a:t>
            </a:r>
          </a:p>
        </p:txBody>
      </p:sp>
      <p:pic>
        <p:nvPicPr>
          <p:cNvPr id="166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36838"/>
            <a:ext cx="2684463" cy="307816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07CBC37F-8584-4E73-B7B9-4B89230CB48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23</a:t>
            </a:fld>
            <a:endParaRPr lang="zh-CN" altLang="en-US"/>
          </a:p>
        </p:txBody>
      </p:sp>
    </p:spTree>
    <p:extLst>
      <p:ext uri="{BB962C8B-B14F-4D97-AF65-F5344CB8AC3E}">
        <p14:creationId xmlns:p14="http://schemas.microsoft.com/office/powerpoint/2010/main" val="760982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72938" y="116632"/>
            <a:ext cx="8591550" cy="818729"/>
          </a:xfrm>
        </p:spPr>
        <p:txBody>
          <a:bodyPr/>
          <a:lstStyle/>
          <a:p>
            <a:r>
              <a:rPr lang="zh-CN" altLang="en-US" dirty="0"/>
              <a:t>边界条件</a:t>
            </a:r>
          </a:p>
        </p:txBody>
      </p:sp>
      <p:sp>
        <p:nvSpPr>
          <p:cNvPr id="71683" name="Rectangle 3"/>
          <p:cNvSpPr>
            <a:spLocks noGrp="1" noChangeArrowheads="1"/>
          </p:cNvSpPr>
          <p:nvPr>
            <p:ph type="body" idx="4294967295"/>
          </p:nvPr>
        </p:nvSpPr>
        <p:spPr>
          <a:xfrm>
            <a:off x="468313" y="1341438"/>
            <a:ext cx="8229600" cy="4895850"/>
          </a:xfrm>
          <a:prstGeom prst="rect">
            <a:avLst/>
          </a:prstGeom>
        </p:spPr>
        <p:txBody>
          <a:bodyPr/>
          <a:lstStyle/>
          <a:p>
            <a:pPr>
              <a:lnSpc>
                <a:spcPct val="125000"/>
              </a:lnSpc>
            </a:pPr>
            <a:r>
              <a:rPr lang="zh-CN" altLang="en-US" sz="2400" dirty="0"/>
              <a:t>采用分子动力学方法，必需对被计算的粒子系统给定适当的边界条件。这些边界条件大致可分成四种。 </a:t>
            </a:r>
          </a:p>
          <a:p>
            <a:pPr lvl="1"/>
            <a:endParaRPr lang="zh-CN" altLang="en-US" sz="2800" dirty="0"/>
          </a:p>
          <a:p>
            <a:pPr lvl="1"/>
            <a:endParaRPr lang="zh-CN" altLang="en-US" sz="2800" dirty="0"/>
          </a:p>
          <a:p>
            <a:pPr lvl="1">
              <a:lnSpc>
                <a:spcPct val="125000"/>
              </a:lnSpc>
            </a:pPr>
            <a:r>
              <a:rPr lang="zh-CN" altLang="en-US" sz="2400" dirty="0"/>
              <a:t>自由表面边界</a:t>
            </a:r>
            <a:br>
              <a:rPr lang="zh-CN" altLang="en-US" sz="2400" dirty="0"/>
            </a:br>
            <a:r>
              <a:rPr lang="en-US" altLang="zh-CN" sz="2400" dirty="0"/>
              <a:t>(free-surface boundary)</a:t>
            </a:r>
            <a:br>
              <a:rPr lang="en-US" altLang="zh-CN" sz="2400" dirty="0"/>
            </a:br>
            <a:r>
              <a:rPr lang="zh-CN" altLang="en-US" sz="2400" dirty="0"/>
              <a:t>这种边界条件常用于大型</a:t>
            </a:r>
            <a:br>
              <a:rPr lang="zh-CN" altLang="en-US" sz="2400" dirty="0"/>
            </a:br>
            <a:r>
              <a:rPr lang="zh-CN" altLang="en-US" sz="2400" dirty="0"/>
              <a:t>的自由分子的模拟。</a:t>
            </a:r>
          </a:p>
        </p:txBody>
      </p:sp>
      <p:pic>
        <p:nvPicPr>
          <p:cNvPr id="71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4"/>
            <a:ext cx="3779838" cy="37131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FA05DD8-47AE-4059-894E-D59F5CFA3261}"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24</a:t>
            </a:fld>
            <a:endParaRPr lang="zh-CN" altLang="en-US"/>
          </a:p>
        </p:txBody>
      </p:sp>
    </p:spTree>
    <p:extLst>
      <p:ext uri="{BB962C8B-B14F-4D97-AF65-F5344CB8AC3E}">
        <p14:creationId xmlns:p14="http://schemas.microsoft.com/office/powerpoint/2010/main" val="3236505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Autofit/>
          </a:bodyPr>
          <a:lstStyle/>
          <a:p>
            <a:r>
              <a:rPr lang="zh-CN" altLang="en-US" dirty="0"/>
              <a:t>边界条件</a:t>
            </a:r>
          </a:p>
        </p:txBody>
      </p:sp>
      <p:sp>
        <p:nvSpPr>
          <p:cNvPr id="208899" name="Rectangle 3"/>
          <p:cNvSpPr>
            <a:spLocks noGrp="1" noChangeArrowheads="1"/>
          </p:cNvSpPr>
          <p:nvPr>
            <p:ph type="body" sz="half" idx="1"/>
          </p:nvPr>
        </p:nvSpPr>
        <p:spPr/>
        <p:txBody>
          <a:bodyPr/>
          <a:lstStyle/>
          <a:p>
            <a:pPr lvl="1"/>
            <a:r>
              <a:rPr lang="zh-CN" altLang="en-US" sz="2400" dirty="0"/>
              <a:t>固定边界</a:t>
            </a:r>
            <a:br>
              <a:rPr lang="zh-CN" altLang="en-US" sz="2400" dirty="0"/>
            </a:br>
            <a:r>
              <a:rPr lang="en-US" altLang="zh-CN" sz="2400" dirty="0"/>
              <a:t>(rigid boundary)</a:t>
            </a:r>
            <a:r>
              <a:rPr lang="en-US" altLang="zh-CN" dirty="0"/>
              <a:t/>
            </a:r>
            <a:br>
              <a:rPr lang="en-US" altLang="zh-CN" dirty="0"/>
            </a:br>
            <a:r>
              <a:rPr lang="en-US" altLang="zh-CN" dirty="0"/>
              <a:t/>
            </a:r>
            <a:br>
              <a:rPr lang="en-US" altLang="zh-CN" dirty="0"/>
            </a:br>
            <a:r>
              <a:rPr lang="zh-CN" altLang="en-US" sz="2400" dirty="0"/>
              <a:t>在所有要计算到粒子晶胞之外还要包上几层结构相同的位置不变的粒子，包层的厚度必须大于粒子间相互作用的力程范围。</a:t>
            </a:r>
            <a:br>
              <a:rPr lang="zh-CN" altLang="en-US" sz="2400" dirty="0"/>
            </a:br>
            <a:r>
              <a:rPr lang="zh-CN" altLang="en-US" sz="2400" dirty="0"/>
              <a:t/>
            </a:r>
            <a:br>
              <a:rPr lang="zh-CN" altLang="en-US" sz="2400" dirty="0"/>
            </a:br>
            <a:r>
              <a:rPr lang="zh-CN" altLang="en-US" sz="2400" dirty="0"/>
              <a:t>包层部分代表了与运动粒子起作用的宏观晶体的那一部分</a:t>
            </a:r>
            <a:r>
              <a:rPr lang="zh-CN" altLang="en-US" dirty="0"/>
              <a:t>。 </a:t>
            </a:r>
          </a:p>
        </p:txBody>
      </p:sp>
      <p:graphicFrame>
        <p:nvGraphicFramePr>
          <p:cNvPr id="208904" name="Object 8"/>
          <p:cNvGraphicFramePr>
            <a:graphicFrameLocks noGrp="1" noChangeAspect="1"/>
          </p:cNvGraphicFramePr>
          <p:nvPr>
            <p:ph sz="quarter" idx="3"/>
          </p:nvPr>
        </p:nvGraphicFramePr>
        <p:xfrm>
          <a:off x="4643438" y="1412875"/>
          <a:ext cx="4124325" cy="3779838"/>
        </p:xfrm>
        <a:graphic>
          <a:graphicData uri="http://schemas.openxmlformats.org/presentationml/2006/ole">
            <mc:AlternateContent xmlns:mc="http://schemas.openxmlformats.org/markup-compatibility/2006">
              <mc:Choice xmlns:v="urn:schemas-microsoft-com:vml" Requires="v">
                <p:oleObj spid="_x0000_s3080" name="BMP 图象" r:id="rId3" imgW="3761905" imgH="3448531" progId="Paint.Picture">
                  <p:embed/>
                </p:oleObj>
              </mc:Choice>
              <mc:Fallback>
                <p:oleObj name="BMP 图象" r:id="rId3" imgW="3761905" imgH="344853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412875"/>
                        <a:ext cx="4124325" cy="3779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07" name="Rectangle 11"/>
          <p:cNvSpPr>
            <a:spLocks noChangeArrowheads="1"/>
          </p:cNvSpPr>
          <p:nvPr/>
        </p:nvSpPr>
        <p:spPr bwMode="auto">
          <a:xfrm>
            <a:off x="6156325" y="5373688"/>
            <a:ext cx="15843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zh-CN" altLang="da-DK" sz="2400" b="1" dirty="0">
                <a:latin typeface="Times New Roman" pitchFamily="18" charset="0"/>
                <a:ea typeface="楷体_GB2312" pitchFamily="49" charset="-122"/>
              </a:rPr>
              <a:t>薄膜生长</a:t>
            </a:r>
          </a:p>
        </p:txBody>
      </p:sp>
      <p:sp>
        <p:nvSpPr>
          <p:cNvPr id="2" name="Date Placeholder 1"/>
          <p:cNvSpPr>
            <a:spLocks noGrp="1"/>
          </p:cNvSpPr>
          <p:nvPr>
            <p:ph type="dt" sz="half" idx="10"/>
          </p:nvPr>
        </p:nvSpPr>
        <p:spPr/>
        <p:txBody>
          <a:bodyPr/>
          <a:lstStyle/>
          <a:p>
            <a:fld id="{F6431C03-78F7-419F-942C-29D9760D74AB}"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25</a:t>
            </a:fld>
            <a:endParaRPr lang="en-US" altLang="zh-CN"/>
          </a:p>
        </p:txBody>
      </p:sp>
    </p:spTree>
    <p:extLst>
      <p:ext uri="{BB962C8B-B14F-4D97-AF65-F5344CB8AC3E}">
        <p14:creationId xmlns:p14="http://schemas.microsoft.com/office/powerpoint/2010/main" val="4068087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Autofit/>
          </a:bodyPr>
          <a:lstStyle/>
          <a:p>
            <a:r>
              <a:rPr lang="zh-CN" altLang="en-US" dirty="0"/>
              <a:t>边界条件</a:t>
            </a:r>
          </a:p>
        </p:txBody>
      </p:sp>
      <p:sp>
        <p:nvSpPr>
          <p:cNvPr id="158723" name="Rectangle 3"/>
          <p:cNvSpPr>
            <a:spLocks noGrp="1" noChangeArrowheads="1"/>
          </p:cNvSpPr>
          <p:nvPr>
            <p:ph type="body" sz="half" idx="1"/>
          </p:nvPr>
        </p:nvSpPr>
        <p:spPr>
          <a:xfrm>
            <a:off x="179388" y="1268760"/>
            <a:ext cx="8713787" cy="4857403"/>
          </a:xfrm>
        </p:spPr>
        <p:txBody>
          <a:bodyPr>
            <a:normAutofit/>
          </a:bodyPr>
          <a:lstStyle/>
          <a:p>
            <a:pPr lvl="1">
              <a:lnSpc>
                <a:spcPct val="125000"/>
              </a:lnSpc>
            </a:pPr>
            <a:r>
              <a:rPr lang="zh-CN" altLang="en-US" sz="2400" dirty="0"/>
              <a:t>柔性边界 </a:t>
            </a:r>
            <a:r>
              <a:rPr lang="en-US" altLang="zh-CN" sz="2400" dirty="0"/>
              <a:t>(flexible boundary)</a:t>
            </a:r>
            <a:br>
              <a:rPr lang="en-US" altLang="zh-CN" sz="2400" dirty="0"/>
            </a:br>
            <a:r>
              <a:rPr lang="zh-CN" altLang="en-US" sz="2400" dirty="0"/>
              <a:t>这种边界比固定边界更接近实际。它允许边界上的粒子有微小的移动以反映内层粒子的作用力施加到它们身上时的情况。</a:t>
            </a:r>
          </a:p>
          <a:p>
            <a:pPr lvl="1"/>
            <a:endParaRPr lang="zh-CN" altLang="en-US" sz="2400" dirty="0"/>
          </a:p>
          <a:p>
            <a:pPr lvl="1"/>
            <a:r>
              <a:rPr lang="zh-CN" altLang="en-US" sz="2400" dirty="0"/>
              <a:t>周期性边界</a:t>
            </a:r>
            <a:br>
              <a:rPr lang="zh-CN" altLang="en-US" sz="2400" dirty="0"/>
            </a:br>
            <a:r>
              <a:rPr lang="en-US" altLang="zh-CN" sz="2400" dirty="0"/>
              <a:t>(periodic boundary)</a:t>
            </a:r>
            <a:br>
              <a:rPr lang="en-US" altLang="zh-CN" sz="2400" dirty="0"/>
            </a:br>
            <a:r>
              <a:rPr lang="en-US" altLang="zh-CN" sz="2400" dirty="0"/>
              <a:t/>
            </a:r>
            <a:br>
              <a:rPr lang="en-US" altLang="zh-CN" sz="2400" dirty="0"/>
            </a:br>
            <a:r>
              <a:rPr lang="zh-CN" altLang="en-US" sz="2400" dirty="0"/>
              <a:t>在模拟较大的系统时，为了消除表面效应或边界效应，常采用周期性边界条件。就是让原胞上下、左右、前后对边上的粒子间有相互作用。</a:t>
            </a:r>
          </a:p>
        </p:txBody>
      </p:sp>
      <p:sp>
        <p:nvSpPr>
          <p:cNvPr id="2" name="Date Placeholder 1"/>
          <p:cNvSpPr>
            <a:spLocks noGrp="1"/>
          </p:cNvSpPr>
          <p:nvPr>
            <p:ph type="dt" sz="half" idx="10"/>
          </p:nvPr>
        </p:nvSpPr>
        <p:spPr/>
        <p:txBody>
          <a:bodyPr/>
          <a:lstStyle/>
          <a:p>
            <a:fld id="{E5825CFC-80D6-475E-A5DC-4DCA77BD30AF}"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26</a:t>
            </a:fld>
            <a:endParaRPr lang="en-US" altLang="zh-CN"/>
          </a:p>
        </p:txBody>
      </p:sp>
    </p:spTree>
    <p:extLst>
      <p:ext uri="{BB962C8B-B14F-4D97-AF65-F5344CB8AC3E}">
        <p14:creationId xmlns:p14="http://schemas.microsoft.com/office/powerpoint/2010/main" val="265493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51520" y="116632"/>
            <a:ext cx="8591550" cy="824136"/>
          </a:xfrm>
        </p:spPr>
        <p:txBody>
          <a:bodyPr/>
          <a:lstStyle/>
          <a:p>
            <a:r>
              <a:rPr lang="zh-CN" altLang="en-US" dirty="0"/>
              <a:t>周期性边界条件</a:t>
            </a:r>
          </a:p>
        </p:txBody>
      </p:sp>
      <p:sp>
        <p:nvSpPr>
          <p:cNvPr id="70659" name="Rectangle 3"/>
          <p:cNvSpPr>
            <a:spLocks noGrp="1" noChangeArrowheads="1"/>
          </p:cNvSpPr>
          <p:nvPr>
            <p:ph type="body" idx="4294967295"/>
          </p:nvPr>
        </p:nvSpPr>
        <p:spPr>
          <a:xfrm>
            <a:off x="457200" y="1125538"/>
            <a:ext cx="8229600" cy="5256212"/>
          </a:xfrm>
          <a:prstGeom prst="rect">
            <a:avLst/>
          </a:prstGeom>
        </p:spPr>
        <p:txBody>
          <a:bodyPr>
            <a:normAutofit/>
          </a:bodyPr>
          <a:lstStyle/>
          <a:p>
            <a:r>
              <a:rPr lang="zh-CN" altLang="en-US" sz="2400" dirty="0"/>
              <a:t>为了将分子动力学原胞有限立方体内的模拟，扩展到真实大系统的模拟，通常采用周期性边界条件。</a:t>
            </a:r>
          </a:p>
          <a:p>
            <a:endParaRPr lang="zh-CN" altLang="en-US" sz="2400" dirty="0"/>
          </a:p>
          <a:p>
            <a:r>
              <a:rPr lang="zh-CN" altLang="en-US" sz="2400" dirty="0"/>
              <a:t>采用周期性边界条件，就</a:t>
            </a:r>
            <a:br>
              <a:rPr lang="zh-CN" altLang="en-US" sz="2400" dirty="0"/>
            </a:br>
            <a:r>
              <a:rPr lang="zh-CN" altLang="en-US" sz="2400" dirty="0"/>
              <a:t>可以消除引入原胞后的表</a:t>
            </a:r>
            <a:br>
              <a:rPr lang="zh-CN" altLang="en-US" sz="2400" dirty="0"/>
            </a:br>
            <a:r>
              <a:rPr lang="zh-CN" altLang="en-US" sz="2400" dirty="0"/>
              <a:t>面效应，构造出一个准无</a:t>
            </a:r>
            <a:br>
              <a:rPr lang="zh-CN" altLang="en-US" sz="2400" dirty="0"/>
            </a:br>
            <a:r>
              <a:rPr lang="zh-CN" altLang="en-US" sz="2400" dirty="0"/>
              <a:t>穷大的体积来更精确地代</a:t>
            </a:r>
            <a:br>
              <a:rPr lang="zh-CN" altLang="en-US" sz="2400" dirty="0"/>
            </a:br>
            <a:r>
              <a:rPr lang="zh-CN" altLang="en-US" sz="2400" dirty="0"/>
              <a:t>表宏观系统。</a:t>
            </a:r>
          </a:p>
          <a:p>
            <a:endParaRPr lang="zh-CN" altLang="en-US" sz="2400" dirty="0"/>
          </a:p>
          <a:p>
            <a:r>
              <a:rPr lang="zh-CN" altLang="en-US" sz="2400" dirty="0"/>
              <a:t>实际上，这里我们做了一</a:t>
            </a:r>
            <a:br>
              <a:rPr lang="zh-CN" altLang="en-US" sz="2400" dirty="0"/>
            </a:br>
            <a:r>
              <a:rPr lang="zh-CN" altLang="en-US" sz="2400" dirty="0"/>
              <a:t>个假定，即让这个小体积</a:t>
            </a:r>
            <a:br>
              <a:rPr lang="zh-CN" altLang="en-US" sz="2400" dirty="0"/>
            </a:br>
            <a:r>
              <a:rPr lang="zh-CN" altLang="en-US" sz="2400" dirty="0"/>
              <a:t>原胞镶嵌在一个无穷大的</a:t>
            </a:r>
            <a:br>
              <a:rPr lang="zh-CN" altLang="en-US" sz="2400" dirty="0"/>
            </a:br>
            <a:r>
              <a:rPr lang="zh-CN" altLang="en-US" sz="2400" dirty="0"/>
              <a:t>大块物质之中。</a:t>
            </a:r>
          </a:p>
        </p:txBody>
      </p:sp>
      <p:pic>
        <p:nvPicPr>
          <p:cNvPr id="70696" name="Picture 40" descr="pe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060575"/>
            <a:ext cx="3887788" cy="38877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43E6EA1-D978-4A7C-AD2E-65161528F358}"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27</a:t>
            </a:fld>
            <a:endParaRPr lang="zh-CN" altLang="en-US"/>
          </a:p>
        </p:txBody>
      </p:sp>
    </p:spTree>
    <p:extLst>
      <p:ext uri="{BB962C8B-B14F-4D97-AF65-F5344CB8AC3E}">
        <p14:creationId xmlns:p14="http://schemas.microsoft.com/office/powerpoint/2010/main" val="104264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Autofit/>
          </a:bodyPr>
          <a:lstStyle/>
          <a:p>
            <a:r>
              <a:rPr lang="zh-CN" altLang="en-US" dirty="0"/>
              <a:t>周期性边界条件</a:t>
            </a:r>
          </a:p>
        </p:txBody>
      </p:sp>
      <p:sp>
        <p:nvSpPr>
          <p:cNvPr id="226307" name="Rectangle 3"/>
          <p:cNvSpPr>
            <a:spLocks noGrp="1" noChangeArrowheads="1"/>
          </p:cNvSpPr>
          <p:nvPr>
            <p:ph type="body" sz="half" idx="1"/>
          </p:nvPr>
        </p:nvSpPr>
        <p:spPr>
          <a:xfrm>
            <a:off x="179388" y="1628775"/>
            <a:ext cx="4038600" cy="4713288"/>
          </a:xfrm>
        </p:spPr>
        <p:txBody>
          <a:bodyPr>
            <a:normAutofit/>
          </a:bodyPr>
          <a:lstStyle/>
          <a:p>
            <a:pPr lvl="1"/>
            <a:r>
              <a:rPr lang="zh-CN" altLang="en-US" sz="2400" dirty="0"/>
              <a:t>实现周期性边界条件的具体操作：</a:t>
            </a:r>
            <a:br>
              <a:rPr lang="zh-CN" altLang="en-US" sz="2400" dirty="0"/>
            </a:br>
            <a:r>
              <a:rPr lang="zh-CN" altLang="en-US" sz="2400" dirty="0"/>
              <a:t/>
            </a:r>
            <a:br>
              <a:rPr lang="zh-CN" altLang="en-US" sz="2400" dirty="0"/>
            </a:br>
            <a:r>
              <a:rPr lang="zh-CN" altLang="en-US" sz="2400" dirty="0"/>
              <a:t>当有一个粒子穿过基本原胞的六方体表面时；</a:t>
            </a:r>
            <a:br>
              <a:rPr lang="zh-CN" altLang="en-US" sz="2400" dirty="0"/>
            </a:br>
            <a:r>
              <a:rPr lang="zh-CN" altLang="en-US" sz="2400" dirty="0"/>
              <a:t/>
            </a:r>
            <a:br>
              <a:rPr lang="zh-CN" altLang="en-US" sz="2400" dirty="0"/>
            </a:br>
            <a:r>
              <a:rPr lang="zh-CN" altLang="en-US" sz="2400" dirty="0"/>
              <a:t>就让这个粒子也以相同的速度穿过此表面对面的表面，重新进入该原胞内。</a:t>
            </a:r>
          </a:p>
        </p:txBody>
      </p:sp>
      <p:grpSp>
        <p:nvGrpSpPr>
          <p:cNvPr id="226308" name="Group 4"/>
          <p:cNvGrpSpPr>
            <a:grpSpLocks/>
          </p:cNvGrpSpPr>
          <p:nvPr/>
        </p:nvGrpSpPr>
        <p:grpSpPr bwMode="auto">
          <a:xfrm>
            <a:off x="4356100" y="1557338"/>
            <a:ext cx="4500563" cy="4114800"/>
            <a:chOff x="960" y="1152"/>
            <a:chExt cx="2928" cy="2592"/>
          </a:xfrm>
        </p:grpSpPr>
        <p:grpSp>
          <p:nvGrpSpPr>
            <p:cNvPr id="226309" name="Group 5"/>
            <p:cNvGrpSpPr>
              <a:grpSpLocks/>
            </p:cNvGrpSpPr>
            <p:nvPr/>
          </p:nvGrpSpPr>
          <p:grpSpPr bwMode="auto">
            <a:xfrm>
              <a:off x="960" y="1152"/>
              <a:ext cx="2928" cy="1296"/>
              <a:chOff x="960" y="1152"/>
              <a:chExt cx="2928" cy="1296"/>
            </a:xfrm>
          </p:grpSpPr>
          <p:sp>
            <p:nvSpPr>
              <p:cNvPr id="226310" name="Rectangle 6"/>
              <p:cNvSpPr>
                <a:spLocks noChangeAspect="1" noChangeArrowheads="1"/>
              </p:cNvSpPr>
              <p:nvPr/>
            </p:nvSpPr>
            <p:spPr bwMode="auto">
              <a:xfrm>
                <a:off x="960" y="1152"/>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1" name="Oval 7"/>
              <p:cNvSpPr>
                <a:spLocks noChangeArrowheads="1"/>
              </p:cNvSpPr>
              <p:nvPr/>
            </p:nvSpPr>
            <p:spPr bwMode="auto">
              <a:xfrm>
                <a:off x="1392" y="1392"/>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2" name="Oval 8"/>
              <p:cNvSpPr>
                <a:spLocks noChangeArrowheads="1"/>
              </p:cNvSpPr>
              <p:nvPr/>
            </p:nvSpPr>
            <p:spPr bwMode="auto">
              <a:xfrm>
                <a:off x="1488" y="2016"/>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3" name="Oval 9"/>
              <p:cNvSpPr>
                <a:spLocks noChangeArrowheads="1"/>
              </p:cNvSpPr>
              <p:nvPr/>
            </p:nvSpPr>
            <p:spPr bwMode="auto">
              <a:xfrm>
                <a:off x="2016" y="1488"/>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4" name="Line 10"/>
              <p:cNvSpPr>
                <a:spLocks noChangeShapeType="1"/>
              </p:cNvSpPr>
              <p:nvPr/>
            </p:nvSpPr>
            <p:spPr bwMode="auto">
              <a:xfrm>
                <a:off x="2160" y="1632"/>
                <a:ext cx="336" cy="2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5" name="Line 11"/>
              <p:cNvSpPr>
                <a:spLocks noChangeShapeType="1"/>
              </p:cNvSpPr>
              <p:nvPr/>
            </p:nvSpPr>
            <p:spPr bwMode="auto">
              <a:xfrm>
                <a:off x="1488" y="1536"/>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6" name="Line 12"/>
              <p:cNvSpPr>
                <a:spLocks noChangeShapeType="1"/>
              </p:cNvSpPr>
              <p:nvPr/>
            </p:nvSpPr>
            <p:spPr bwMode="auto">
              <a:xfrm>
                <a:off x="1584" y="216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7" name="Oval 13"/>
              <p:cNvSpPr>
                <a:spLocks noChangeArrowheads="1"/>
              </p:cNvSpPr>
              <p:nvPr/>
            </p:nvSpPr>
            <p:spPr bwMode="auto">
              <a:xfrm>
                <a:off x="1104" y="1872"/>
                <a:ext cx="240" cy="24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8" name="Rectangle 14"/>
              <p:cNvSpPr>
                <a:spLocks noChangeAspect="1" noChangeArrowheads="1"/>
              </p:cNvSpPr>
              <p:nvPr/>
            </p:nvSpPr>
            <p:spPr bwMode="auto">
              <a:xfrm>
                <a:off x="2352" y="1152"/>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19" name="Oval 15"/>
              <p:cNvSpPr>
                <a:spLocks noChangeArrowheads="1"/>
              </p:cNvSpPr>
              <p:nvPr/>
            </p:nvSpPr>
            <p:spPr bwMode="auto">
              <a:xfrm>
                <a:off x="2784" y="1392"/>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0" name="Oval 16"/>
              <p:cNvSpPr>
                <a:spLocks noChangeArrowheads="1"/>
              </p:cNvSpPr>
              <p:nvPr/>
            </p:nvSpPr>
            <p:spPr bwMode="auto">
              <a:xfrm>
                <a:off x="2880" y="2016"/>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1" name="Oval 17"/>
              <p:cNvSpPr>
                <a:spLocks noChangeArrowheads="1"/>
              </p:cNvSpPr>
              <p:nvPr/>
            </p:nvSpPr>
            <p:spPr bwMode="auto">
              <a:xfrm>
                <a:off x="3408" y="1488"/>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2" name="Line 18"/>
              <p:cNvSpPr>
                <a:spLocks noChangeShapeType="1"/>
              </p:cNvSpPr>
              <p:nvPr/>
            </p:nvSpPr>
            <p:spPr bwMode="auto">
              <a:xfrm>
                <a:off x="3552" y="1632"/>
                <a:ext cx="336" cy="2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3" name="Line 19"/>
              <p:cNvSpPr>
                <a:spLocks noChangeShapeType="1"/>
              </p:cNvSpPr>
              <p:nvPr/>
            </p:nvSpPr>
            <p:spPr bwMode="auto">
              <a:xfrm>
                <a:off x="2880" y="1536"/>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4" name="Line 20"/>
              <p:cNvSpPr>
                <a:spLocks noChangeShapeType="1"/>
              </p:cNvSpPr>
              <p:nvPr/>
            </p:nvSpPr>
            <p:spPr bwMode="auto">
              <a:xfrm>
                <a:off x="2976" y="216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5" name="Oval 21"/>
              <p:cNvSpPr>
                <a:spLocks noChangeArrowheads="1"/>
              </p:cNvSpPr>
              <p:nvPr/>
            </p:nvSpPr>
            <p:spPr bwMode="auto">
              <a:xfrm>
                <a:off x="2496" y="1872"/>
                <a:ext cx="240" cy="24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6326" name="Group 22"/>
            <p:cNvGrpSpPr>
              <a:grpSpLocks/>
            </p:cNvGrpSpPr>
            <p:nvPr/>
          </p:nvGrpSpPr>
          <p:grpSpPr bwMode="auto">
            <a:xfrm>
              <a:off x="960" y="2448"/>
              <a:ext cx="2928" cy="1296"/>
              <a:chOff x="960" y="1152"/>
              <a:chExt cx="2928" cy="1296"/>
            </a:xfrm>
          </p:grpSpPr>
          <p:sp>
            <p:nvSpPr>
              <p:cNvPr id="226327" name="Rectangle 23"/>
              <p:cNvSpPr>
                <a:spLocks noChangeAspect="1" noChangeArrowheads="1"/>
              </p:cNvSpPr>
              <p:nvPr/>
            </p:nvSpPr>
            <p:spPr bwMode="auto">
              <a:xfrm>
                <a:off x="960" y="1152"/>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8" name="Oval 24"/>
              <p:cNvSpPr>
                <a:spLocks noChangeArrowheads="1"/>
              </p:cNvSpPr>
              <p:nvPr/>
            </p:nvSpPr>
            <p:spPr bwMode="auto">
              <a:xfrm>
                <a:off x="1392" y="1392"/>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29" name="Oval 25"/>
              <p:cNvSpPr>
                <a:spLocks noChangeArrowheads="1"/>
              </p:cNvSpPr>
              <p:nvPr/>
            </p:nvSpPr>
            <p:spPr bwMode="auto">
              <a:xfrm>
                <a:off x="1488" y="2016"/>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0" name="Oval 26"/>
              <p:cNvSpPr>
                <a:spLocks noChangeArrowheads="1"/>
              </p:cNvSpPr>
              <p:nvPr/>
            </p:nvSpPr>
            <p:spPr bwMode="auto">
              <a:xfrm>
                <a:off x="2016" y="1488"/>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1" name="Line 27"/>
              <p:cNvSpPr>
                <a:spLocks noChangeShapeType="1"/>
              </p:cNvSpPr>
              <p:nvPr/>
            </p:nvSpPr>
            <p:spPr bwMode="auto">
              <a:xfrm>
                <a:off x="2160" y="1632"/>
                <a:ext cx="336" cy="2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2" name="Line 28"/>
              <p:cNvSpPr>
                <a:spLocks noChangeShapeType="1"/>
              </p:cNvSpPr>
              <p:nvPr/>
            </p:nvSpPr>
            <p:spPr bwMode="auto">
              <a:xfrm>
                <a:off x="1488" y="1536"/>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3" name="Line 29"/>
              <p:cNvSpPr>
                <a:spLocks noChangeShapeType="1"/>
              </p:cNvSpPr>
              <p:nvPr/>
            </p:nvSpPr>
            <p:spPr bwMode="auto">
              <a:xfrm>
                <a:off x="1584" y="216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4" name="Oval 30"/>
              <p:cNvSpPr>
                <a:spLocks noChangeArrowheads="1"/>
              </p:cNvSpPr>
              <p:nvPr/>
            </p:nvSpPr>
            <p:spPr bwMode="auto">
              <a:xfrm>
                <a:off x="1104" y="1872"/>
                <a:ext cx="240" cy="24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5" name="Rectangle 31"/>
              <p:cNvSpPr>
                <a:spLocks noChangeAspect="1" noChangeArrowheads="1"/>
              </p:cNvSpPr>
              <p:nvPr/>
            </p:nvSpPr>
            <p:spPr bwMode="auto">
              <a:xfrm>
                <a:off x="2352" y="1152"/>
                <a:ext cx="1392" cy="1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6" name="Oval 32"/>
              <p:cNvSpPr>
                <a:spLocks noChangeArrowheads="1"/>
              </p:cNvSpPr>
              <p:nvPr/>
            </p:nvSpPr>
            <p:spPr bwMode="auto">
              <a:xfrm>
                <a:off x="2784" y="1392"/>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7" name="Oval 33"/>
              <p:cNvSpPr>
                <a:spLocks noChangeArrowheads="1"/>
              </p:cNvSpPr>
              <p:nvPr/>
            </p:nvSpPr>
            <p:spPr bwMode="auto">
              <a:xfrm>
                <a:off x="2880" y="2016"/>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8" name="Oval 34"/>
              <p:cNvSpPr>
                <a:spLocks noChangeArrowheads="1"/>
              </p:cNvSpPr>
              <p:nvPr/>
            </p:nvSpPr>
            <p:spPr bwMode="auto">
              <a:xfrm>
                <a:off x="3408" y="1488"/>
                <a:ext cx="240" cy="24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39" name="Line 35"/>
              <p:cNvSpPr>
                <a:spLocks noChangeShapeType="1"/>
              </p:cNvSpPr>
              <p:nvPr/>
            </p:nvSpPr>
            <p:spPr bwMode="auto">
              <a:xfrm>
                <a:off x="3552" y="1632"/>
                <a:ext cx="336" cy="28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40" name="Line 36"/>
              <p:cNvSpPr>
                <a:spLocks noChangeShapeType="1"/>
              </p:cNvSpPr>
              <p:nvPr/>
            </p:nvSpPr>
            <p:spPr bwMode="auto">
              <a:xfrm>
                <a:off x="2880" y="1536"/>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41" name="Line 37"/>
              <p:cNvSpPr>
                <a:spLocks noChangeShapeType="1"/>
              </p:cNvSpPr>
              <p:nvPr/>
            </p:nvSpPr>
            <p:spPr bwMode="auto">
              <a:xfrm>
                <a:off x="2976" y="216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342" name="Oval 38"/>
              <p:cNvSpPr>
                <a:spLocks noChangeArrowheads="1"/>
              </p:cNvSpPr>
              <p:nvPr/>
            </p:nvSpPr>
            <p:spPr bwMode="auto">
              <a:xfrm>
                <a:off x="2496" y="1872"/>
                <a:ext cx="240" cy="24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 name="Date Placeholder 1"/>
          <p:cNvSpPr>
            <a:spLocks noGrp="1"/>
          </p:cNvSpPr>
          <p:nvPr>
            <p:ph type="dt" sz="half" idx="10"/>
          </p:nvPr>
        </p:nvSpPr>
        <p:spPr/>
        <p:txBody>
          <a:bodyPr/>
          <a:lstStyle/>
          <a:p>
            <a:fld id="{C3718198-76E9-4F53-8116-03D4FB700486}"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A8817C25-7C36-4E70-A300-3B53D4C6AA3D}" type="slidenum">
              <a:rPr lang="en-US" altLang="zh-CN" smtClean="0"/>
              <a:pPr/>
              <a:t>28</a:t>
            </a:fld>
            <a:endParaRPr lang="en-US" altLang="zh-CN"/>
          </a:p>
        </p:txBody>
      </p:sp>
    </p:spTree>
    <p:extLst>
      <p:ext uri="{BB962C8B-B14F-4D97-AF65-F5344CB8AC3E}">
        <p14:creationId xmlns:p14="http://schemas.microsoft.com/office/powerpoint/2010/main" val="3842899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76225" y="228601"/>
            <a:ext cx="8591550" cy="680120"/>
          </a:xfrm>
        </p:spPr>
        <p:txBody>
          <a:bodyPr>
            <a:normAutofit fontScale="90000"/>
          </a:bodyPr>
          <a:lstStyle/>
          <a:p>
            <a:r>
              <a:rPr lang="zh-CN" altLang="en-US" dirty="0"/>
              <a:t>截断距离</a:t>
            </a:r>
          </a:p>
        </p:txBody>
      </p:sp>
      <p:sp>
        <p:nvSpPr>
          <p:cNvPr id="227331" name="Rectangle 3"/>
          <p:cNvSpPr>
            <a:spLocks noGrp="1" noChangeArrowheads="1"/>
          </p:cNvSpPr>
          <p:nvPr>
            <p:ph type="body" idx="4294967295"/>
          </p:nvPr>
        </p:nvSpPr>
        <p:spPr>
          <a:xfrm>
            <a:off x="457200" y="1052513"/>
            <a:ext cx="8229600" cy="5472112"/>
          </a:xfrm>
          <a:prstGeom prst="rect">
            <a:avLst/>
          </a:prstGeom>
        </p:spPr>
        <p:txBody>
          <a:bodyPr>
            <a:normAutofit/>
          </a:bodyPr>
          <a:lstStyle/>
          <a:p>
            <a:pPr>
              <a:lnSpc>
                <a:spcPct val="125000"/>
              </a:lnSpc>
            </a:pPr>
            <a:r>
              <a:rPr lang="zh-CN" altLang="en-US" sz="2400" dirty="0" smtClean="0"/>
              <a:t>出于计算上的考虑，力场必须截断，即力场在某一范围内有效。</a:t>
            </a:r>
            <a:endParaRPr lang="zh-CN" altLang="en-US" sz="2400" dirty="0"/>
          </a:p>
          <a:p>
            <a:pPr>
              <a:lnSpc>
                <a:spcPct val="125000"/>
              </a:lnSpc>
              <a:spcBef>
                <a:spcPts val="1800"/>
              </a:spcBef>
            </a:pPr>
            <a:r>
              <a:rPr lang="zh-CN" altLang="en-US" sz="2400" dirty="0"/>
              <a:t>通常选取一个适当的力程截断距离</a:t>
            </a:r>
            <a:r>
              <a:rPr lang="en-US" altLang="zh-CN" sz="2400" dirty="0"/>
              <a:t>(cut-off distance)</a:t>
            </a:r>
            <a:r>
              <a:rPr lang="zh-CN" altLang="en-US" sz="2400" dirty="0"/>
              <a:t>将位势截断，以减少计算势能所耗用的时间</a:t>
            </a:r>
            <a:r>
              <a:rPr lang="zh-CN" altLang="en-US" sz="2400" dirty="0" smtClean="0"/>
              <a:t>。</a:t>
            </a:r>
            <a:endParaRPr lang="zh-CN" altLang="en-US" sz="2400" dirty="0"/>
          </a:p>
          <a:p>
            <a:pPr>
              <a:lnSpc>
                <a:spcPct val="125000"/>
              </a:lnSpc>
              <a:spcBef>
                <a:spcPts val="1800"/>
              </a:spcBef>
            </a:pPr>
            <a:r>
              <a:rPr lang="zh-CN" altLang="en-US" sz="2400" dirty="0"/>
              <a:t>如果预先不采取特殊措施，一个分子动力学步，求和运算遍及所有相邻粒子，若只进行一次求和运算，则不存在任何困难</a:t>
            </a:r>
            <a:r>
              <a:rPr lang="zh-CN" altLang="en-US" sz="2400" dirty="0" smtClean="0"/>
              <a:t>。</a:t>
            </a:r>
            <a:endParaRPr lang="en-US" altLang="zh-CN" sz="2400" dirty="0" smtClean="0"/>
          </a:p>
          <a:p>
            <a:pPr>
              <a:lnSpc>
                <a:spcPct val="125000"/>
              </a:lnSpc>
              <a:spcBef>
                <a:spcPts val="1800"/>
              </a:spcBef>
            </a:pPr>
            <a:r>
              <a:rPr lang="zh-CN" altLang="en-US" sz="2400" dirty="0" smtClean="0"/>
              <a:t>这</a:t>
            </a:r>
            <a:r>
              <a:rPr lang="zh-CN" altLang="en-US" sz="2400" dirty="0"/>
              <a:t>种求和运算将反复不断地进行多次，工作量就大得难以忍受，所需的总运行时间有可能</a:t>
            </a:r>
            <a:r>
              <a:rPr lang="en-US" altLang="zh-CN" sz="2400" dirty="0"/>
              <a:t>99</a:t>
            </a:r>
            <a:r>
              <a:rPr lang="zh-CN" altLang="en-US" sz="2400" dirty="0"/>
              <a:t>％是用来寻找相邻粒子、计算位势及作用在粒子上的力，时间浪费极大。</a:t>
            </a:r>
          </a:p>
        </p:txBody>
      </p:sp>
      <p:sp>
        <p:nvSpPr>
          <p:cNvPr id="3" name="Rectangle 2"/>
          <p:cNvSpPr/>
          <p:nvPr/>
        </p:nvSpPr>
        <p:spPr>
          <a:xfrm>
            <a:off x="1763688" y="1556792"/>
            <a:ext cx="1161087" cy="461665"/>
          </a:xfrm>
          <a:prstGeom prst="rect">
            <a:avLst/>
          </a:prstGeom>
        </p:spPr>
        <p:txBody>
          <a:bodyPr wrap="none">
            <a:spAutoFit/>
          </a:bodyPr>
          <a:lstStyle/>
          <a:p>
            <a:r>
              <a:rPr lang="en-US" altLang="zh-CN" sz="2400" spc="30" dirty="0">
                <a:solidFill>
                  <a:srgbClr val="FF0000"/>
                </a:solidFill>
                <a:latin typeface="Verdana"/>
                <a:ea typeface="微软雅黑"/>
                <a:cs typeface="Tahoma" pitchFamily="34" charset="0"/>
              </a:rPr>
              <a:t>Why? </a:t>
            </a:r>
            <a:endParaRPr lang="zh-CN" altLang="en-US" dirty="0">
              <a:solidFill>
                <a:srgbClr val="FF0000"/>
              </a:solidFill>
            </a:endParaRPr>
          </a:p>
        </p:txBody>
      </p:sp>
      <p:sp>
        <p:nvSpPr>
          <p:cNvPr id="5" name="Rectangle 4"/>
          <p:cNvSpPr/>
          <p:nvPr/>
        </p:nvSpPr>
        <p:spPr>
          <a:xfrm>
            <a:off x="2940247" y="1546018"/>
            <a:ext cx="2784095" cy="461665"/>
          </a:xfrm>
          <a:prstGeom prst="rect">
            <a:avLst/>
          </a:prstGeom>
        </p:spPr>
        <p:txBody>
          <a:bodyPr wrap="none">
            <a:spAutoFit/>
          </a:bodyPr>
          <a:lstStyle/>
          <a:p>
            <a:pPr lvl="0"/>
            <a:r>
              <a:rPr lang="en-US" altLang="zh-CN" sz="2400" spc="30" dirty="0" smtClean="0">
                <a:solidFill>
                  <a:srgbClr val="FF0000"/>
                </a:solidFill>
                <a:latin typeface="Verdana"/>
                <a:ea typeface="微软雅黑"/>
                <a:cs typeface="Tahoma" pitchFamily="34" charset="0"/>
                <a:sym typeface="Wingdings" pitchFamily="2" charset="2"/>
              </a:rPr>
              <a:t> </a:t>
            </a:r>
            <a:r>
              <a:rPr lang="zh-CN" altLang="en-US" sz="2400" spc="30" dirty="0" smtClean="0">
                <a:solidFill>
                  <a:srgbClr val="FF0000"/>
                </a:solidFill>
                <a:latin typeface="Verdana"/>
                <a:ea typeface="微软雅黑"/>
                <a:cs typeface="Tahoma" pitchFamily="34" charset="0"/>
              </a:rPr>
              <a:t>静</a:t>
            </a:r>
            <a:r>
              <a:rPr lang="zh-CN" altLang="en-US" sz="2400" spc="30" dirty="0">
                <a:solidFill>
                  <a:srgbClr val="FF0000"/>
                </a:solidFill>
                <a:latin typeface="Verdana"/>
                <a:ea typeface="微软雅黑"/>
                <a:cs typeface="Tahoma" pitchFamily="34" charset="0"/>
              </a:rPr>
              <a:t>电力是长程</a:t>
            </a:r>
            <a:r>
              <a:rPr lang="zh-CN" altLang="en-US" sz="2400" spc="30" dirty="0" smtClean="0">
                <a:solidFill>
                  <a:srgbClr val="FF0000"/>
                </a:solidFill>
                <a:latin typeface="Verdana"/>
                <a:ea typeface="微软雅黑"/>
                <a:cs typeface="Tahoma" pitchFamily="34" charset="0"/>
              </a:rPr>
              <a:t>的</a:t>
            </a:r>
            <a:endParaRPr lang="zh-CN" altLang="en-US" dirty="0">
              <a:solidFill>
                <a:srgbClr val="FF0000"/>
              </a:solidFill>
            </a:endParaRPr>
          </a:p>
        </p:txBody>
      </p:sp>
      <p:sp>
        <p:nvSpPr>
          <p:cNvPr id="6" name="Date Placeholder 5"/>
          <p:cNvSpPr>
            <a:spLocks noGrp="1"/>
          </p:cNvSpPr>
          <p:nvPr>
            <p:ph type="dt" sz="half" idx="10"/>
          </p:nvPr>
        </p:nvSpPr>
        <p:spPr/>
        <p:txBody>
          <a:bodyPr/>
          <a:lstStyle/>
          <a:p>
            <a:fld id="{5A90F481-C684-4155-920E-ECE4C165CFD9}" type="datetime1">
              <a:rPr lang="zh-CN" altLang="en-US" smtClean="0"/>
              <a:t>2012/11/9</a:t>
            </a:fld>
            <a:endParaRPr lang="zh-CN" altLang="en-US"/>
          </a:p>
        </p:txBody>
      </p:sp>
      <p:sp>
        <p:nvSpPr>
          <p:cNvPr id="7" name="Footer Placeholder 6"/>
          <p:cNvSpPr>
            <a:spLocks noGrp="1"/>
          </p:cNvSpPr>
          <p:nvPr>
            <p:ph type="ftr" sz="quarter" idx="11"/>
          </p:nvPr>
        </p:nvSpPr>
        <p:spPr/>
        <p:txBody>
          <a:bodyPr/>
          <a:lstStyle/>
          <a:p>
            <a:r>
              <a:rPr lang="en-US" altLang="zh-CN" smtClean="0"/>
              <a:t>PKU·  Beijing · Fall. 2012</a:t>
            </a:r>
            <a:endParaRPr lang="zh-CN" altLang="en-US" dirty="0"/>
          </a:p>
        </p:txBody>
      </p:sp>
      <p:sp>
        <p:nvSpPr>
          <p:cNvPr id="8" name="Slide Number Placeholder 7"/>
          <p:cNvSpPr>
            <a:spLocks noGrp="1"/>
          </p:cNvSpPr>
          <p:nvPr>
            <p:ph type="sldNum" sz="quarter" idx="12"/>
          </p:nvPr>
        </p:nvSpPr>
        <p:spPr/>
        <p:txBody>
          <a:bodyPr>
            <a:normAutofit/>
          </a:bodyPr>
          <a:lstStyle/>
          <a:p>
            <a:fld id="{8107F3BD-EFC9-4D92-BB9D-312409088D4E}" type="slidenum">
              <a:rPr lang="zh-CN" altLang="en-US" smtClean="0"/>
              <a:pPr/>
              <a:t>29</a:t>
            </a:fld>
            <a:endParaRPr lang="zh-CN" altLang="en-US"/>
          </a:p>
        </p:txBody>
      </p:sp>
    </p:spTree>
    <p:extLst>
      <p:ext uri="{BB962C8B-B14F-4D97-AF65-F5344CB8AC3E}">
        <p14:creationId xmlns:p14="http://schemas.microsoft.com/office/powerpoint/2010/main" val="30663860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fade">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fade">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fade">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fade">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33893-8F46-455E-8038-4470FA668B88}"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3</a:t>
            </a:fld>
            <a:endParaRPr lang="zh-CN" altLang="en-US"/>
          </a:p>
        </p:txBody>
      </p:sp>
      <p:sp>
        <p:nvSpPr>
          <p:cNvPr id="5" name="Title 4"/>
          <p:cNvSpPr>
            <a:spLocks noGrp="1"/>
          </p:cNvSpPr>
          <p:nvPr>
            <p:ph type="title"/>
          </p:nvPr>
        </p:nvSpPr>
        <p:spPr>
          <a:xfrm>
            <a:off x="251520" y="156592"/>
            <a:ext cx="8591550" cy="680120"/>
          </a:xfrm>
        </p:spPr>
        <p:txBody>
          <a:bodyPr>
            <a:normAutofit fontScale="90000"/>
          </a:bodyPr>
          <a:lstStyle/>
          <a:p>
            <a:r>
              <a:rPr lang="zh-CN" altLang="en-US" dirty="0" smtClean="0"/>
              <a:t>对大量粒子体系的描述</a:t>
            </a:r>
            <a:endParaRPr lang="zh-CN" altLang="en-US" dirty="0"/>
          </a:p>
        </p:txBody>
      </p:sp>
      <p:sp>
        <p:nvSpPr>
          <p:cNvPr id="6" name="Content Placeholder 5"/>
          <p:cNvSpPr>
            <a:spLocks noGrp="1"/>
          </p:cNvSpPr>
          <p:nvPr>
            <p:ph sz="quarter" idx="4294967295"/>
          </p:nvPr>
        </p:nvSpPr>
        <p:spPr>
          <a:xfrm>
            <a:off x="274320" y="1124744"/>
            <a:ext cx="8869680" cy="5255480"/>
          </a:xfrm>
          <a:prstGeom prst="rect">
            <a:avLst/>
          </a:prstGeom>
        </p:spPr>
        <p:txBody>
          <a:bodyPr>
            <a:noAutofit/>
          </a:bodyPr>
          <a:lstStyle/>
          <a:p>
            <a:pPr>
              <a:spcBef>
                <a:spcPts val="1800"/>
              </a:spcBef>
            </a:pPr>
            <a:r>
              <a:rPr lang="zh-CN" altLang="en-US" sz="2400" dirty="0" smtClean="0"/>
              <a:t>对于大量粒子体系，例如一滴水包含</a:t>
            </a:r>
            <a:r>
              <a:rPr lang="en-US" altLang="zh-CN" sz="2400" dirty="0" smtClean="0"/>
              <a:t>10</a:t>
            </a:r>
            <a:r>
              <a:rPr lang="en-US" altLang="zh-CN" sz="2400" baseline="30000" dirty="0" smtClean="0"/>
              <a:t>21</a:t>
            </a:r>
            <a:r>
              <a:rPr lang="zh-CN" altLang="en-US" sz="2400" dirty="0" smtClean="0"/>
              <a:t>个水分子，几乎不可能计算所有涉及到的状态的物理量，再求其平均。而观测量确是平均值，如何比较计算值和观测值？</a:t>
            </a:r>
            <a:endParaRPr lang="en-US" altLang="zh-CN" sz="2400" dirty="0" smtClean="0"/>
          </a:p>
          <a:p>
            <a:pPr>
              <a:spcBef>
                <a:spcPts val="1800"/>
              </a:spcBef>
            </a:pPr>
            <a:r>
              <a:rPr lang="zh-CN" altLang="en-US" sz="2400" dirty="0"/>
              <a:t>近</a:t>
            </a:r>
            <a:r>
              <a:rPr lang="zh-CN" altLang="en-US" sz="2400" dirty="0" smtClean="0"/>
              <a:t>似：假设感兴趣的物理量在体系到达一定尺度后，就基本不随尺度变化而变化了。因此：对一些列有限的态做统计平均。</a:t>
            </a:r>
            <a:endParaRPr lang="en-US" altLang="zh-CN" sz="2400" dirty="0" smtClean="0"/>
          </a:p>
          <a:p>
            <a:pPr>
              <a:spcBef>
                <a:spcPts val="1800"/>
              </a:spcBef>
            </a:pPr>
            <a:r>
              <a:rPr lang="zh-CN" altLang="en-US" sz="2400" dirty="0"/>
              <a:t>随机</a:t>
            </a:r>
            <a:r>
              <a:rPr lang="zh-CN" altLang="en-US" sz="2400" dirty="0" smtClean="0"/>
              <a:t>模拟方法（</a:t>
            </a:r>
            <a:r>
              <a:rPr lang="en-US" altLang="zh-CN" sz="2400" dirty="0" smtClean="0"/>
              <a:t>MC</a:t>
            </a:r>
            <a:r>
              <a:rPr lang="zh-CN" altLang="en-US" sz="2400" dirty="0" smtClean="0"/>
              <a:t>）和确定性模拟方法（</a:t>
            </a:r>
            <a:r>
              <a:rPr lang="en-US" altLang="zh-CN" sz="2400" dirty="0" smtClean="0"/>
              <a:t>MD</a:t>
            </a:r>
            <a:r>
              <a:rPr lang="zh-CN" altLang="en-US" sz="2400" dirty="0" smtClean="0"/>
              <a:t>）</a:t>
            </a:r>
            <a:endParaRPr lang="en-US" altLang="zh-CN" sz="2400" dirty="0" smtClean="0"/>
          </a:p>
          <a:p>
            <a:pPr>
              <a:spcBef>
                <a:spcPts val="1800"/>
              </a:spcBef>
            </a:pPr>
            <a:r>
              <a:rPr lang="en-US" altLang="zh-CN" sz="2400" dirty="0" smtClean="0"/>
              <a:t>MD</a:t>
            </a:r>
            <a:r>
              <a:rPr lang="zh-CN" altLang="en-US" sz="2400" dirty="0" smtClean="0"/>
              <a:t>：由运动方程描述，利用统计方法得到体系的静态和动态性质，从而得到体系的宏观性质。</a:t>
            </a:r>
            <a:endParaRPr lang="en-US" altLang="zh-CN" sz="2400" dirty="0" smtClean="0"/>
          </a:p>
          <a:p>
            <a:pPr>
              <a:spcBef>
                <a:spcPts val="1800"/>
              </a:spcBef>
            </a:pPr>
            <a:r>
              <a:rPr lang="zh-CN" altLang="en-US" sz="2400" dirty="0"/>
              <a:t>可</a:t>
            </a:r>
            <a:r>
              <a:rPr lang="zh-CN" altLang="en-US" sz="2400" dirty="0" smtClean="0"/>
              <a:t>以看作是体系在一段时间内发展过程的模拟。</a:t>
            </a:r>
            <a:endParaRPr lang="en-US" altLang="zh-CN" sz="2400" dirty="0" smtClean="0"/>
          </a:p>
          <a:p>
            <a:pPr>
              <a:spcBef>
                <a:spcPts val="1800"/>
              </a:spcBef>
            </a:pPr>
            <a:r>
              <a:rPr lang="zh-CN" altLang="en-US" sz="2400" dirty="0"/>
              <a:t>不存</a:t>
            </a:r>
            <a:r>
              <a:rPr lang="zh-CN" altLang="en-US" sz="2400" dirty="0" smtClean="0"/>
              <a:t>在任何的随机因素</a:t>
            </a:r>
            <a:r>
              <a:rPr lang="en-US" altLang="zh-CN" sz="2400" dirty="0" smtClean="0">
                <a:sym typeface="Wingdings" pitchFamily="2" charset="2"/>
              </a:rPr>
              <a:t></a:t>
            </a:r>
            <a:r>
              <a:rPr lang="zh-CN" altLang="en-US" sz="2400" dirty="0" smtClean="0">
                <a:sym typeface="Wingdings" pitchFamily="2" charset="2"/>
              </a:rPr>
              <a:t>确定性模拟方法</a:t>
            </a:r>
            <a:endParaRPr lang="en-US" altLang="zh-CN" sz="2400" dirty="0" smtClean="0">
              <a:sym typeface="Wingdings" pitchFamily="2" charset="2"/>
            </a:endParaRPr>
          </a:p>
        </p:txBody>
      </p:sp>
    </p:spTree>
    <p:extLst>
      <p:ext uri="{BB962C8B-B14F-4D97-AF65-F5344CB8AC3E}">
        <p14:creationId xmlns:p14="http://schemas.microsoft.com/office/powerpoint/2010/main" val="1840044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052513"/>
            <a:ext cx="4643437"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5" name="Rectangle 3"/>
          <p:cNvSpPr>
            <a:spLocks noGrp="1" noChangeArrowheads="1"/>
          </p:cNvSpPr>
          <p:nvPr>
            <p:ph type="title"/>
          </p:nvPr>
        </p:nvSpPr>
        <p:spPr>
          <a:xfrm>
            <a:off x="385763" y="188640"/>
            <a:ext cx="8229600" cy="561975"/>
          </a:xfrm>
        </p:spPr>
        <p:txBody>
          <a:bodyPr>
            <a:noAutofit/>
          </a:bodyPr>
          <a:lstStyle/>
          <a:p>
            <a:r>
              <a:rPr lang="zh-CN" altLang="en-US" dirty="0"/>
              <a:t>截断距离</a:t>
            </a:r>
          </a:p>
        </p:txBody>
      </p:sp>
      <p:sp>
        <p:nvSpPr>
          <p:cNvPr id="228356" name="Rectangle 4"/>
          <p:cNvSpPr>
            <a:spLocks noGrp="1" noChangeArrowheads="1"/>
          </p:cNvSpPr>
          <p:nvPr>
            <p:ph type="body" sz="half" idx="1"/>
          </p:nvPr>
        </p:nvSpPr>
        <p:spPr>
          <a:xfrm>
            <a:off x="468313" y="1052513"/>
            <a:ext cx="8075612" cy="5400823"/>
          </a:xfrm>
        </p:spPr>
        <p:txBody>
          <a:bodyPr>
            <a:normAutofit fontScale="92500" lnSpcReduction="20000"/>
          </a:bodyPr>
          <a:lstStyle/>
          <a:p>
            <a:r>
              <a:rPr lang="zh-CN" altLang="en-US" sz="2400" dirty="0"/>
              <a:t>势函数直接截断</a:t>
            </a:r>
            <a:r>
              <a:rPr lang="zh-CN" altLang="en-US" sz="2400" b="0" dirty="0">
                <a:solidFill>
                  <a:srgbClr val="000099"/>
                </a:solidFill>
                <a:ea typeface="华文新魏" pitchFamily="2" charset="-122"/>
              </a:rPr>
              <a:t>：</a:t>
            </a:r>
          </a:p>
          <a:p>
            <a:endParaRPr lang="zh-CN" altLang="en-US" sz="2400" dirty="0"/>
          </a:p>
          <a:p>
            <a:pPr>
              <a:lnSpc>
                <a:spcPct val="125000"/>
              </a:lnSpc>
            </a:pPr>
            <a:r>
              <a:rPr lang="zh-CN" altLang="en-US" sz="2400" dirty="0"/>
              <a:t>一般分子势能函数在大于</a:t>
            </a:r>
            <a:br>
              <a:rPr lang="zh-CN" altLang="en-US" sz="2400" dirty="0"/>
            </a:br>
            <a:r>
              <a:rPr lang="zh-CN" altLang="en-US" sz="2400" dirty="0"/>
              <a:t>某个距离时，其值便迅速</a:t>
            </a:r>
            <a:br>
              <a:rPr lang="zh-CN" altLang="en-US" sz="2400" dirty="0"/>
            </a:br>
            <a:r>
              <a:rPr lang="zh-CN" altLang="en-US" sz="2400" dirty="0"/>
              <a:t>趋近于零。</a:t>
            </a:r>
          </a:p>
          <a:p>
            <a:pPr>
              <a:lnSpc>
                <a:spcPct val="125000"/>
              </a:lnSpc>
            </a:pPr>
            <a:r>
              <a:rPr lang="zh-CN" altLang="en-US" sz="2400" dirty="0"/>
              <a:t>因此可以定义势函数</a:t>
            </a:r>
          </a:p>
          <a:p>
            <a:endParaRPr lang="zh-CN" altLang="en-US" dirty="0"/>
          </a:p>
          <a:p>
            <a:endParaRPr lang="zh-CN" altLang="en-US" dirty="0"/>
          </a:p>
          <a:p>
            <a:endParaRPr lang="zh-CN" altLang="en-US" dirty="0"/>
          </a:p>
          <a:p>
            <a:endParaRPr lang="zh-CN" altLang="en-US" dirty="0"/>
          </a:p>
          <a:p>
            <a:pPr>
              <a:lnSpc>
                <a:spcPct val="135000"/>
              </a:lnSpc>
              <a:buFontTx/>
              <a:buNone/>
            </a:pPr>
            <a:r>
              <a:rPr lang="zh-CN" altLang="en-US" dirty="0"/>
              <a:t>     </a:t>
            </a:r>
            <a:r>
              <a:rPr lang="zh-CN" altLang="en-US" sz="2400" dirty="0"/>
              <a:t>其中</a:t>
            </a:r>
            <a:r>
              <a:rPr lang="en-US" altLang="zh-CN" sz="2400" i="1" dirty="0"/>
              <a:t>V</a:t>
            </a:r>
            <a:r>
              <a:rPr lang="en-US" altLang="zh-CN" sz="2400" dirty="0"/>
              <a:t>(</a:t>
            </a:r>
            <a:r>
              <a:rPr lang="en-US" altLang="zh-CN" sz="2400" i="1" dirty="0"/>
              <a:t>r</a:t>
            </a:r>
            <a:r>
              <a:rPr lang="en-US" altLang="zh-CN" sz="2400" dirty="0"/>
              <a:t>) </a:t>
            </a:r>
            <a:r>
              <a:rPr lang="zh-CN" altLang="en-US" sz="2400" dirty="0"/>
              <a:t>为一般势能，</a:t>
            </a:r>
            <a:r>
              <a:rPr lang="en-US" altLang="zh-CN" sz="2400" i="1" dirty="0" err="1"/>
              <a:t>V</a:t>
            </a:r>
            <a:r>
              <a:rPr lang="en-US" altLang="zh-CN" sz="2400" i="1" baseline="-25000" dirty="0" err="1"/>
              <a:t>c</a:t>
            </a:r>
            <a:r>
              <a:rPr lang="zh-CN" altLang="en-US" sz="2400" dirty="0"/>
              <a:t>为截断势能，</a:t>
            </a:r>
            <a:r>
              <a:rPr lang="en-US" altLang="zh-CN" sz="2400" i="1" dirty="0" err="1"/>
              <a:t>r</a:t>
            </a:r>
            <a:r>
              <a:rPr lang="en-US" altLang="zh-CN" sz="2400" i="1" baseline="-25000" dirty="0" err="1"/>
              <a:t>c</a:t>
            </a:r>
            <a:r>
              <a:rPr lang="zh-CN" altLang="en-US" sz="2400" dirty="0"/>
              <a:t>为截断半径。这样一来，便可减少许多不必要的计算量。</a:t>
            </a:r>
          </a:p>
        </p:txBody>
      </p:sp>
      <p:graphicFrame>
        <p:nvGraphicFramePr>
          <p:cNvPr id="228357" name="Object 5"/>
          <p:cNvGraphicFramePr>
            <a:graphicFrameLocks noGrp="1" noChangeAspect="1"/>
          </p:cNvGraphicFramePr>
          <p:nvPr>
            <p:ph sz="half" idx="2"/>
          </p:nvPr>
        </p:nvGraphicFramePr>
        <p:xfrm>
          <a:off x="468313" y="4005263"/>
          <a:ext cx="4445000" cy="1217612"/>
        </p:xfrm>
        <a:graphic>
          <a:graphicData uri="http://schemas.openxmlformats.org/presentationml/2006/ole">
            <mc:AlternateContent xmlns:mc="http://schemas.openxmlformats.org/markup-compatibility/2006">
              <mc:Choice xmlns:v="urn:schemas-microsoft-com:vml" Requires="v">
                <p:oleObj spid="_x0000_s4104" name="公式" r:id="rId4" imgW="1854200" imgH="508000" progId="Equation.3">
                  <p:embed/>
                </p:oleObj>
              </mc:Choice>
              <mc:Fallback>
                <p:oleObj name="公式" r:id="rId4" imgW="18542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005263"/>
                        <a:ext cx="44450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66DA02F6-B1D5-44DF-8C53-E4464E2B6988}"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30</a:t>
            </a:fld>
            <a:endParaRPr lang="en-US" altLang="zh-CN"/>
          </a:p>
        </p:txBody>
      </p:sp>
    </p:spTree>
    <p:extLst>
      <p:ext uri="{BB962C8B-B14F-4D97-AF65-F5344CB8AC3E}">
        <p14:creationId xmlns:p14="http://schemas.microsoft.com/office/powerpoint/2010/main" val="2862945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r>
              <a:rPr lang="zh-CN" altLang="en-US" dirty="0"/>
              <a:t>截断距离</a:t>
            </a:r>
          </a:p>
        </p:txBody>
      </p:sp>
      <p:sp>
        <p:nvSpPr>
          <p:cNvPr id="229379" name="Rectangle 3"/>
          <p:cNvSpPr>
            <a:spLocks noGrp="1" noChangeArrowheads="1"/>
          </p:cNvSpPr>
          <p:nvPr>
            <p:ph type="body" sz="half" idx="1"/>
          </p:nvPr>
        </p:nvSpPr>
        <p:spPr>
          <a:xfrm>
            <a:off x="457200" y="1341438"/>
            <a:ext cx="8075613" cy="4784725"/>
          </a:xfrm>
        </p:spPr>
        <p:txBody>
          <a:bodyPr>
            <a:normAutofit/>
          </a:bodyPr>
          <a:lstStyle/>
          <a:p>
            <a:pPr>
              <a:lnSpc>
                <a:spcPct val="125000"/>
              </a:lnSpc>
              <a:spcBef>
                <a:spcPts val="1800"/>
              </a:spcBef>
            </a:pPr>
            <a:r>
              <a:rPr lang="zh-CN" altLang="en-US" sz="2400" dirty="0"/>
              <a:t>对于不同分子动力学原胞内粒子间的相互作用，如果相互作用是短程力，可以在长度处</a:t>
            </a:r>
            <a:r>
              <a:rPr lang="en-US" altLang="zh-CN" sz="2400" i="1" dirty="0" err="1"/>
              <a:t>r</a:t>
            </a:r>
            <a:r>
              <a:rPr lang="en-US" altLang="zh-CN" sz="2400" baseline="-25000" dirty="0" err="1"/>
              <a:t>c</a:t>
            </a:r>
            <a:r>
              <a:rPr lang="zh-CN" altLang="en-US" sz="2400" dirty="0"/>
              <a:t>截断，显然</a:t>
            </a:r>
            <a:r>
              <a:rPr lang="en-US" altLang="zh-CN" sz="2400" i="1" dirty="0" err="1"/>
              <a:t>r</a:t>
            </a:r>
            <a:r>
              <a:rPr lang="en-US" altLang="zh-CN" sz="2400" baseline="-25000" dirty="0" err="1"/>
              <a:t>c</a:t>
            </a:r>
            <a:r>
              <a:rPr lang="zh-CN" altLang="en-US" sz="2400" dirty="0"/>
              <a:t>越大，所用时间就越多</a:t>
            </a:r>
            <a:r>
              <a:rPr lang="zh-CN" altLang="en-US" sz="2400" dirty="0" smtClean="0"/>
              <a:t>。</a:t>
            </a:r>
            <a:endParaRPr lang="zh-CN" altLang="en-US" sz="2400" dirty="0"/>
          </a:p>
          <a:p>
            <a:pPr>
              <a:lnSpc>
                <a:spcPct val="125000"/>
              </a:lnSpc>
              <a:spcBef>
                <a:spcPts val="1800"/>
              </a:spcBef>
            </a:pPr>
            <a:r>
              <a:rPr lang="en-US" altLang="zh-CN" sz="2400" i="1" dirty="0" err="1"/>
              <a:t>V</a:t>
            </a:r>
            <a:r>
              <a:rPr lang="en-US" altLang="zh-CN" sz="2400" i="1" baseline="-25000" dirty="0" err="1"/>
              <a:t>c</a:t>
            </a:r>
            <a:r>
              <a:rPr lang="zh-CN" altLang="en-US" sz="2400" dirty="0"/>
              <a:t>必须要足够小，以使截断不会显著地影响模拟结果</a:t>
            </a:r>
            <a:r>
              <a:rPr lang="zh-CN" altLang="en-US" sz="2400" dirty="0" smtClean="0"/>
              <a:t>。</a:t>
            </a:r>
            <a:endParaRPr lang="zh-CN" altLang="en-US" sz="2400" dirty="0"/>
          </a:p>
          <a:p>
            <a:pPr>
              <a:lnSpc>
                <a:spcPct val="125000"/>
              </a:lnSpc>
              <a:spcBef>
                <a:spcPts val="1800"/>
              </a:spcBef>
            </a:pPr>
            <a:r>
              <a:rPr lang="zh-CN" altLang="en-US" sz="2400" dirty="0"/>
              <a:t>原胞尺度</a:t>
            </a:r>
            <a:r>
              <a:rPr lang="en-US" altLang="zh-CN" sz="2400" i="1" dirty="0"/>
              <a:t>L</a:t>
            </a:r>
            <a:r>
              <a:rPr lang="zh-CN" altLang="en-US" sz="2400" dirty="0"/>
              <a:t>的数值应选得很大，</a:t>
            </a:r>
            <a:r>
              <a:rPr lang="en-US" altLang="zh-CN" sz="2400" i="1" dirty="0"/>
              <a:t>L</a:t>
            </a:r>
            <a:r>
              <a:rPr lang="zh-CN" altLang="en-US" sz="2400" dirty="0"/>
              <a:t>通常选得比</a:t>
            </a:r>
            <a:r>
              <a:rPr lang="en-US" altLang="zh-CN" sz="2400" i="1" dirty="0" err="1"/>
              <a:t>r</a:t>
            </a:r>
            <a:r>
              <a:rPr lang="en-US" altLang="zh-CN" sz="2400" baseline="-25000" dirty="0" err="1"/>
              <a:t>c</a:t>
            </a:r>
            <a:r>
              <a:rPr lang="zh-CN" altLang="en-US" sz="2400" dirty="0"/>
              <a:t>大很多</a:t>
            </a:r>
            <a:r>
              <a:rPr lang="zh-CN" altLang="en-US" sz="2400" dirty="0" smtClean="0"/>
              <a:t>。</a:t>
            </a:r>
            <a:endParaRPr lang="zh-CN" altLang="en-US" sz="2400" dirty="0"/>
          </a:p>
          <a:p>
            <a:pPr>
              <a:lnSpc>
                <a:spcPct val="125000"/>
              </a:lnSpc>
              <a:spcBef>
                <a:spcPts val="1800"/>
              </a:spcBef>
            </a:pPr>
            <a:r>
              <a:rPr lang="zh-CN" altLang="en-US" sz="2400" dirty="0"/>
              <a:t>一般选择原胞尺度满足不等式条件</a:t>
            </a:r>
            <a:r>
              <a:rPr lang="en-US" altLang="zh-CN" sz="2400" i="1" dirty="0"/>
              <a:t>L</a:t>
            </a:r>
            <a:r>
              <a:rPr lang="en-US" altLang="zh-CN" sz="2400" dirty="0"/>
              <a:t>/2&gt;</a:t>
            </a:r>
            <a:r>
              <a:rPr lang="en-US" altLang="zh-CN" sz="2400" i="1" dirty="0" err="1"/>
              <a:t>r</a:t>
            </a:r>
            <a:r>
              <a:rPr lang="en-US" altLang="zh-CN" sz="2400" baseline="-25000" dirty="0" err="1"/>
              <a:t>c</a:t>
            </a:r>
            <a:r>
              <a:rPr lang="zh-CN" altLang="en-US" sz="2400" dirty="0"/>
              <a:t>，使得距离大于</a:t>
            </a:r>
            <a:r>
              <a:rPr lang="en-US" altLang="zh-CN" sz="2400" i="1" dirty="0"/>
              <a:t>L</a:t>
            </a:r>
            <a:r>
              <a:rPr lang="en-US" altLang="zh-CN" sz="2400" dirty="0"/>
              <a:t>/2</a:t>
            </a:r>
            <a:r>
              <a:rPr lang="zh-CN" altLang="en-US" sz="2400" dirty="0"/>
              <a:t>的粒子的相互作用可以忽略，以避免有限尺寸效应。</a:t>
            </a:r>
          </a:p>
        </p:txBody>
      </p:sp>
      <p:sp>
        <p:nvSpPr>
          <p:cNvPr id="2" name="Date Placeholder 1"/>
          <p:cNvSpPr>
            <a:spLocks noGrp="1"/>
          </p:cNvSpPr>
          <p:nvPr>
            <p:ph type="dt" sz="half" idx="10"/>
          </p:nvPr>
        </p:nvSpPr>
        <p:spPr/>
        <p:txBody>
          <a:bodyPr/>
          <a:lstStyle/>
          <a:p>
            <a:fld id="{9B7D66DA-C235-4147-B70D-C3F72904D12F}"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31</a:t>
            </a:fld>
            <a:endParaRPr lang="en-US" altLang="zh-CN"/>
          </a:p>
        </p:txBody>
      </p:sp>
    </p:spTree>
    <p:extLst>
      <p:ext uri="{BB962C8B-B14F-4D97-AF65-F5344CB8AC3E}">
        <p14:creationId xmlns:p14="http://schemas.microsoft.com/office/powerpoint/2010/main" val="12215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fade">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fade">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fade">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fade">
                                      <p:cBhvr>
                                        <p:cTn id="22" dur="5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Autofit/>
          </a:bodyPr>
          <a:lstStyle/>
          <a:p>
            <a:r>
              <a:rPr lang="zh-CN" altLang="en-US" dirty="0"/>
              <a:t>截断距离</a:t>
            </a:r>
          </a:p>
        </p:txBody>
      </p:sp>
      <p:sp>
        <p:nvSpPr>
          <p:cNvPr id="230403" name="Rectangle 3"/>
          <p:cNvSpPr>
            <a:spLocks noGrp="1" noChangeArrowheads="1"/>
          </p:cNvSpPr>
          <p:nvPr>
            <p:ph type="body" sz="half" idx="1"/>
          </p:nvPr>
        </p:nvSpPr>
        <p:spPr>
          <a:xfrm>
            <a:off x="468313" y="1125538"/>
            <a:ext cx="4038600" cy="574675"/>
          </a:xfrm>
        </p:spPr>
        <p:txBody>
          <a:bodyPr>
            <a:normAutofit/>
          </a:bodyPr>
          <a:lstStyle/>
          <a:p>
            <a:r>
              <a:rPr lang="zh-CN" altLang="en-US" sz="2400" dirty="0"/>
              <a:t>力场连续的势函数截断：</a:t>
            </a:r>
          </a:p>
        </p:txBody>
      </p:sp>
      <p:graphicFrame>
        <p:nvGraphicFramePr>
          <p:cNvPr id="230404" name="Object 4"/>
          <p:cNvGraphicFramePr>
            <a:graphicFrameLocks noGrp="1" noChangeAspect="1"/>
          </p:cNvGraphicFramePr>
          <p:nvPr>
            <p:ph sz="quarter" idx="2"/>
            <p:extLst>
              <p:ext uri="{D42A27DB-BD31-4B8C-83A1-F6EECF244321}">
                <p14:modId xmlns:p14="http://schemas.microsoft.com/office/powerpoint/2010/main" val="3077659667"/>
              </p:ext>
            </p:extLst>
          </p:nvPr>
        </p:nvGraphicFramePr>
        <p:xfrm>
          <a:off x="1691680" y="3284984"/>
          <a:ext cx="5262563" cy="2792413"/>
        </p:xfrm>
        <a:graphic>
          <a:graphicData uri="http://schemas.openxmlformats.org/presentationml/2006/ole">
            <mc:AlternateContent xmlns:mc="http://schemas.openxmlformats.org/markup-compatibility/2006">
              <mc:Choice xmlns:v="urn:schemas-microsoft-com:vml" Requires="v">
                <p:oleObj spid="_x0000_s5136" name="Image" r:id="rId3" imgW="14501587" imgH="7695238" progId="Photoshop.Image.8">
                  <p:embed/>
                </p:oleObj>
              </mc:Choice>
              <mc:Fallback>
                <p:oleObj name="Image" r:id="rId3" imgW="14501587" imgH="7695238"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284984"/>
                        <a:ext cx="5262563"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Grp="1" noChangeAspect="1"/>
          </p:cNvGraphicFramePr>
          <p:nvPr>
            <p:ph sz="quarter" idx="3"/>
            <p:extLst>
              <p:ext uri="{D42A27DB-BD31-4B8C-83A1-F6EECF244321}">
                <p14:modId xmlns:p14="http://schemas.microsoft.com/office/powerpoint/2010/main" val="3156300119"/>
              </p:ext>
            </p:extLst>
          </p:nvPr>
        </p:nvGraphicFramePr>
        <p:xfrm>
          <a:off x="1182688" y="1700213"/>
          <a:ext cx="6918325" cy="1508125"/>
        </p:xfrm>
        <a:graphic>
          <a:graphicData uri="http://schemas.openxmlformats.org/presentationml/2006/ole">
            <mc:AlternateContent xmlns:mc="http://schemas.openxmlformats.org/markup-compatibility/2006">
              <mc:Choice xmlns:v="urn:schemas-microsoft-com:vml" Requires="v">
                <p:oleObj spid="_x0000_s5137" name="Equation" r:id="rId5" imgW="3263900" imgH="711200" progId="Equation.DSMT4">
                  <p:embed/>
                </p:oleObj>
              </mc:Choice>
              <mc:Fallback>
                <p:oleObj name="Equation" r:id="rId5" imgW="3263900" imgH="71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1700213"/>
                        <a:ext cx="6918325"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2305AF5B-C269-4E53-A119-6F47D2C422E8}"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32</a:t>
            </a:fld>
            <a:endParaRPr lang="en-US" altLang="zh-CN"/>
          </a:p>
        </p:txBody>
      </p:sp>
    </p:spTree>
    <p:extLst>
      <p:ext uri="{BB962C8B-B14F-4D97-AF65-F5344CB8AC3E}">
        <p14:creationId xmlns:p14="http://schemas.microsoft.com/office/powerpoint/2010/main" val="3905496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67544" y="188640"/>
            <a:ext cx="8229600" cy="561975"/>
          </a:xfrm>
        </p:spPr>
        <p:txBody>
          <a:bodyPr>
            <a:noAutofit/>
          </a:bodyPr>
          <a:lstStyle/>
          <a:p>
            <a:r>
              <a:rPr lang="zh-CN" altLang="en-US" dirty="0"/>
              <a:t>最小像力约定</a:t>
            </a:r>
          </a:p>
        </p:txBody>
      </p:sp>
      <p:sp>
        <p:nvSpPr>
          <p:cNvPr id="231427" name="Rectangle 3"/>
          <p:cNvSpPr>
            <a:spLocks noGrp="1" noChangeArrowheads="1"/>
          </p:cNvSpPr>
          <p:nvPr>
            <p:ph type="body" sz="half" idx="1"/>
          </p:nvPr>
        </p:nvSpPr>
        <p:spPr>
          <a:xfrm>
            <a:off x="467544" y="908720"/>
            <a:ext cx="8218488" cy="2016125"/>
          </a:xfrm>
        </p:spPr>
        <p:txBody>
          <a:bodyPr>
            <a:normAutofit/>
          </a:bodyPr>
          <a:lstStyle/>
          <a:p>
            <a:pPr>
              <a:lnSpc>
                <a:spcPct val="125000"/>
              </a:lnSpc>
            </a:pPr>
            <a:r>
              <a:rPr lang="zh-CN" altLang="en-US" sz="2400" dirty="0"/>
              <a:t>在考虑粒子间的相互作用时，通常采用</a:t>
            </a:r>
            <a:r>
              <a:rPr lang="zh-CN" altLang="en-US" sz="2400" b="1" dirty="0">
                <a:solidFill>
                  <a:srgbClr val="FF0000"/>
                </a:solidFill>
              </a:rPr>
              <a:t>最小像力约定</a:t>
            </a:r>
            <a:r>
              <a:rPr lang="zh-CN" altLang="en-US" sz="2400" dirty="0"/>
              <a:t>。</a:t>
            </a:r>
          </a:p>
          <a:p>
            <a:pPr>
              <a:lnSpc>
                <a:spcPct val="125000"/>
              </a:lnSpc>
            </a:pPr>
            <a:r>
              <a:rPr lang="zh-CN" altLang="en-US" sz="2400" dirty="0"/>
              <a:t>最小像力约定是：设原胞内有</a:t>
            </a:r>
            <a:r>
              <a:rPr lang="en-US" altLang="zh-CN" sz="2400" i="1" dirty="0"/>
              <a:t>N</a:t>
            </a:r>
            <a:r>
              <a:rPr lang="en-US" altLang="zh-CN" sz="2400" dirty="0"/>
              <a:t> </a:t>
            </a:r>
            <a:r>
              <a:rPr lang="zh-CN" altLang="en-US" sz="2400" dirty="0"/>
              <a:t>个粒子，在重复的分子动力学原胞中，</a:t>
            </a:r>
            <a:r>
              <a:rPr lang="zh-CN" altLang="en-US" sz="2400" b="1" dirty="0"/>
              <a:t>每一个粒子</a:t>
            </a:r>
            <a:r>
              <a:rPr lang="zh-CN" altLang="en-US" sz="2400" dirty="0"/>
              <a:t>只同它所在的</a:t>
            </a:r>
            <a:r>
              <a:rPr lang="zh-CN" altLang="en-US" sz="2400" b="1" dirty="0"/>
              <a:t>原胞内的另外</a:t>
            </a:r>
            <a:r>
              <a:rPr lang="en-US" altLang="zh-CN" sz="2400" b="1" i="1" dirty="0"/>
              <a:t>N</a:t>
            </a:r>
            <a:r>
              <a:rPr lang="en-US" altLang="zh-CN" sz="2400" b="1" dirty="0"/>
              <a:t>-1 </a:t>
            </a:r>
            <a:r>
              <a:rPr lang="zh-CN" altLang="en-US" sz="2400" b="1" dirty="0"/>
              <a:t>个中的每个粒子或其最邻近的影像粒子</a:t>
            </a:r>
            <a:r>
              <a:rPr lang="zh-CN" altLang="en-US" sz="2400" dirty="0"/>
              <a:t>发生相互作用。 </a:t>
            </a:r>
          </a:p>
        </p:txBody>
      </p:sp>
      <p:pic>
        <p:nvPicPr>
          <p:cNvPr id="231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996952"/>
            <a:ext cx="4248174" cy="3528120"/>
          </a:xfrm>
          <a:prstGeom prst="rect">
            <a:avLst/>
          </a:prstGeom>
          <a:noFill/>
          <a:extLst>
            <a:ext uri="{909E8E84-426E-40DD-AFC4-6F175D3DCCD1}">
              <a14:hiddenFill xmlns:a14="http://schemas.microsoft.com/office/drawing/2010/main">
                <a:solidFill>
                  <a:srgbClr val="FFFFFF"/>
                </a:solidFill>
              </a14:hiddenFill>
            </a:ext>
          </a:extLst>
        </p:spPr>
      </p:pic>
      <p:sp>
        <p:nvSpPr>
          <p:cNvPr id="231429" name="Oval 5"/>
          <p:cNvSpPr>
            <a:spLocks noChangeArrowheads="1"/>
          </p:cNvSpPr>
          <p:nvPr/>
        </p:nvSpPr>
        <p:spPr bwMode="auto">
          <a:xfrm>
            <a:off x="5148263" y="3214688"/>
            <a:ext cx="144462" cy="13017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430" name="Oval 6"/>
          <p:cNvSpPr>
            <a:spLocks noChangeArrowheads="1"/>
          </p:cNvSpPr>
          <p:nvPr/>
        </p:nvSpPr>
        <p:spPr bwMode="auto">
          <a:xfrm>
            <a:off x="6443663" y="4437063"/>
            <a:ext cx="144462" cy="13017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Date Placeholder 1"/>
          <p:cNvSpPr>
            <a:spLocks noGrp="1"/>
          </p:cNvSpPr>
          <p:nvPr>
            <p:ph type="dt" sz="half" idx="10"/>
          </p:nvPr>
        </p:nvSpPr>
        <p:spPr/>
        <p:txBody>
          <a:bodyPr/>
          <a:lstStyle/>
          <a:p>
            <a:fld id="{F1E10C88-B915-41E6-95C1-D414C2E4DF07}"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33</a:t>
            </a:fld>
            <a:endParaRPr lang="en-US" altLang="zh-CN"/>
          </a:p>
        </p:txBody>
      </p:sp>
    </p:spTree>
    <p:extLst>
      <p:ext uri="{BB962C8B-B14F-4D97-AF65-F5344CB8AC3E}">
        <p14:creationId xmlns:p14="http://schemas.microsoft.com/office/powerpoint/2010/main" val="86818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diamond(in)">
                                      <p:cBhvr>
                                        <p:cTn id="7" dur="2000"/>
                                        <p:tgtEl>
                                          <p:spTgt spid="231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1430"/>
                                        </p:tgtEl>
                                        <p:attrNameLst>
                                          <p:attrName>style.visibility</p:attrName>
                                        </p:attrNameLst>
                                      </p:cBhvr>
                                      <p:to>
                                        <p:strVal val="visible"/>
                                      </p:to>
                                    </p:set>
                                    <p:animEffect transition="in" filter="diamond(in)">
                                      <p:cBhvr>
                                        <p:cTn id="12" dur="2000"/>
                                        <p:tgtEl>
                                          <p:spTgt spid="23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67544" y="116632"/>
            <a:ext cx="8229600" cy="561975"/>
          </a:xfrm>
        </p:spPr>
        <p:txBody>
          <a:bodyPr>
            <a:noAutofit/>
          </a:bodyPr>
          <a:lstStyle/>
          <a:p>
            <a:r>
              <a:rPr lang="zh-CN" altLang="en-US" dirty="0"/>
              <a:t>最小像力约定</a:t>
            </a:r>
          </a:p>
        </p:txBody>
      </p:sp>
      <p:sp>
        <p:nvSpPr>
          <p:cNvPr id="233475" name="Rectangle 3"/>
          <p:cNvSpPr>
            <a:spLocks noGrp="1" noChangeArrowheads="1"/>
          </p:cNvSpPr>
          <p:nvPr>
            <p:ph type="body" sz="half" idx="1"/>
          </p:nvPr>
        </p:nvSpPr>
        <p:spPr>
          <a:xfrm>
            <a:off x="457200" y="836713"/>
            <a:ext cx="8147050" cy="5616476"/>
          </a:xfrm>
        </p:spPr>
        <p:txBody>
          <a:bodyPr>
            <a:normAutofit lnSpcReduction="10000"/>
          </a:bodyPr>
          <a:lstStyle/>
          <a:p>
            <a:pPr>
              <a:lnSpc>
                <a:spcPct val="125000"/>
              </a:lnSpc>
            </a:pPr>
            <a:r>
              <a:rPr lang="zh-CN" altLang="en-US" sz="2400" dirty="0"/>
              <a:t>采用最小像力约定后，原胞内第</a:t>
            </a:r>
            <a:r>
              <a:rPr lang="en-US" altLang="zh-CN" sz="2400" i="1" dirty="0"/>
              <a:t>i </a:t>
            </a:r>
            <a:r>
              <a:rPr lang="zh-CN" altLang="en-US" sz="2400" dirty="0"/>
              <a:t>个粒子与周围粒子的相互作用势和相互作用力为：</a:t>
            </a:r>
          </a:p>
          <a:p>
            <a:pPr lvl="1">
              <a:lnSpc>
                <a:spcPct val="125000"/>
              </a:lnSpc>
            </a:pPr>
            <a:endParaRPr lang="zh-CN" altLang="en-US" dirty="0"/>
          </a:p>
          <a:p>
            <a:pPr lvl="1">
              <a:lnSpc>
                <a:spcPct val="125000"/>
              </a:lnSpc>
              <a:spcBef>
                <a:spcPts val="2400"/>
              </a:spcBef>
              <a:buFont typeface="Wingdings" pitchFamily="2" charset="2"/>
              <a:buNone/>
            </a:pPr>
            <a:endParaRPr lang="zh-CN" altLang="en-US" dirty="0"/>
          </a:p>
          <a:p>
            <a:pPr>
              <a:lnSpc>
                <a:spcPct val="125000"/>
              </a:lnSpc>
              <a:buFontTx/>
              <a:buNone/>
            </a:pPr>
            <a:r>
              <a:rPr lang="zh-CN" altLang="en-US" sz="2400" dirty="0" smtClean="0"/>
              <a:t>                     表</a:t>
            </a:r>
            <a:r>
              <a:rPr lang="zh-CN" altLang="en-US" sz="2400" dirty="0"/>
              <a:t>示元胞内所有粒子的坐标。</a:t>
            </a:r>
          </a:p>
          <a:p>
            <a:pPr>
              <a:lnSpc>
                <a:spcPct val="125000"/>
              </a:lnSpc>
              <a:buFontTx/>
              <a:buNone/>
            </a:pPr>
            <a:r>
              <a:rPr lang="zh-CN" altLang="en-US" sz="2400" dirty="0"/>
              <a:t>           是沿</a:t>
            </a:r>
            <a:r>
              <a:rPr lang="en-US" altLang="zh-CN" sz="2400" i="1" dirty="0" err="1"/>
              <a:t>r</a:t>
            </a:r>
            <a:r>
              <a:rPr lang="en-US" altLang="zh-CN" sz="2400" i="1" baseline="-25000" dirty="0" err="1"/>
              <a:t>j</a:t>
            </a:r>
            <a:r>
              <a:rPr lang="en-US" altLang="zh-CN" sz="2400" dirty="0" err="1"/>
              <a:t>-</a:t>
            </a:r>
            <a:r>
              <a:rPr lang="en-US" altLang="zh-CN" sz="2400" i="1" dirty="0" err="1"/>
              <a:t>r</a:t>
            </a:r>
            <a:r>
              <a:rPr lang="en-US" altLang="zh-CN" sz="2400" i="1" baseline="-25000" dirty="0" err="1"/>
              <a:t>i</a:t>
            </a:r>
            <a:r>
              <a:rPr lang="zh-CN" altLang="en-US" sz="2400" dirty="0"/>
              <a:t>方向的单位矢量</a:t>
            </a:r>
            <a:r>
              <a:rPr lang="zh-CN" altLang="en-US" sz="2400" dirty="0" smtClean="0"/>
              <a:t>。</a:t>
            </a:r>
            <a:endParaRPr lang="zh-CN" altLang="en-US" dirty="0"/>
          </a:p>
          <a:p>
            <a:pPr lvl="1">
              <a:lnSpc>
                <a:spcPct val="125000"/>
              </a:lnSpc>
              <a:spcBef>
                <a:spcPts val="1800"/>
              </a:spcBef>
            </a:pPr>
            <a:r>
              <a:rPr lang="zh-CN" altLang="en-US" sz="2400" dirty="0"/>
              <a:t>采用最小像力约定会使得在截断处粒子的受力有一个</a:t>
            </a:r>
            <a:r>
              <a:rPr lang="en-US" altLang="zh-CN" sz="2400" i="1" dirty="0"/>
              <a:t>δ</a:t>
            </a:r>
            <a:r>
              <a:rPr lang="en-US" altLang="zh-CN" sz="2400" dirty="0"/>
              <a:t>-</a:t>
            </a:r>
            <a:r>
              <a:rPr lang="zh-CN" altLang="en-US" sz="2400" dirty="0"/>
              <a:t>函数的奇异性，这会给模拟计算带来误差。</a:t>
            </a:r>
          </a:p>
          <a:p>
            <a:pPr lvl="1">
              <a:lnSpc>
                <a:spcPct val="125000"/>
              </a:lnSpc>
            </a:pPr>
            <a:r>
              <a:rPr lang="zh-CN" altLang="en-US" sz="2400" dirty="0"/>
              <a:t>为减小这种误差，总可以将截断处粒子的相互作用势能换算成</a:t>
            </a:r>
            <a:r>
              <a:rPr lang="en-US" altLang="zh-CN" sz="2400" i="1" dirty="0"/>
              <a:t>V</a:t>
            </a:r>
            <a:r>
              <a:rPr lang="en-US" altLang="zh-CN" sz="2400" dirty="0"/>
              <a:t>(</a:t>
            </a:r>
            <a:r>
              <a:rPr lang="en-US" altLang="zh-CN" sz="2400" i="1" dirty="0"/>
              <a:t>r</a:t>
            </a:r>
            <a:r>
              <a:rPr lang="en-US" altLang="zh-CN" sz="2400" dirty="0"/>
              <a:t>)- </a:t>
            </a:r>
            <a:r>
              <a:rPr lang="en-US" altLang="zh-CN" sz="2400" i="1" dirty="0" err="1"/>
              <a:t>V</a:t>
            </a:r>
            <a:r>
              <a:rPr lang="en-US" altLang="zh-CN" sz="2400" i="1" baseline="-25000" dirty="0" err="1"/>
              <a:t>c</a:t>
            </a:r>
            <a:r>
              <a:rPr lang="en-US" altLang="zh-CN" sz="2400" dirty="0"/>
              <a:t> </a:t>
            </a:r>
            <a:r>
              <a:rPr lang="zh-CN" altLang="en-US" sz="2400" dirty="0"/>
              <a:t>，以保证在截断处相互作用为零。</a:t>
            </a:r>
          </a:p>
        </p:txBody>
      </p:sp>
      <p:pic>
        <p:nvPicPr>
          <p:cNvPr id="233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96777"/>
            <a:ext cx="2376487"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25340"/>
            <a:ext cx="2592388"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249" y="3098436"/>
            <a:ext cx="1654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602994"/>
            <a:ext cx="283798" cy="38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A9C790ED-5B23-4B7B-87A4-596E0F0271A0}"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34</a:t>
            </a:fld>
            <a:endParaRPr lang="en-US" altLang="zh-CN"/>
          </a:p>
        </p:txBody>
      </p:sp>
    </p:spTree>
    <p:extLst>
      <p:ext uri="{BB962C8B-B14F-4D97-AF65-F5344CB8AC3E}">
        <p14:creationId xmlns:p14="http://schemas.microsoft.com/office/powerpoint/2010/main" val="7893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475">
                                            <p:txEl>
                                              <p:pRg st="5" end="5"/>
                                            </p:txEl>
                                          </p:spTgt>
                                        </p:tgtEl>
                                        <p:attrNameLst>
                                          <p:attrName>style.visibility</p:attrName>
                                        </p:attrNameLst>
                                      </p:cBhvr>
                                      <p:to>
                                        <p:strVal val="visible"/>
                                      </p:to>
                                    </p:set>
                                    <p:animEffect transition="in" filter="fade">
                                      <p:cBhvr>
                                        <p:cTn id="7" dur="500"/>
                                        <p:tgtEl>
                                          <p:spTgt spid="23347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475">
                                            <p:txEl>
                                              <p:pRg st="6" end="6"/>
                                            </p:txEl>
                                          </p:spTgt>
                                        </p:tgtEl>
                                        <p:attrNameLst>
                                          <p:attrName>style.visibility</p:attrName>
                                        </p:attrNameLst>
                                      </p:cBhvr>
                                      <p:to>
                                        <p:strVal val="visible"/>
                                      </p:to>
                                    </p:set>
                                    <p:animEffect transition="in" filter="fade">
                                      <p:cBhvr>
                                        <p:cTn id="12" dur="500"/>
                                        <p:tgtEl>
                                          <p:spTgt spid="233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51520" y="116632"/>
            <a:ext cx="8591550" cy="824136"/>
          </a:xfrm>
        </p:spPr>
        <p:txBody>
          <a:bodyPr/>
          <a:lstStyle/>
          <a:p>
            <a:r>
              <a:rPr lang="zh-CN" altLang="en-US" dirty="0" smtClean="0"/>
              <a:t>分子</a:t>
            </a:r>
            <a:r>
              <a:rPr lang="zh-CN" altLang="en-US" dirty="0"/>
              <a:t>动力学模拟的基本步骤</a:t>
            </a:r>
          </a:p>
        </p:txBody>
      </p:sp>
      <p:sp>
        <p:nvSpPr>
          <p:cNvPr id="119811" name="Rectangle 3"/>
          <p:cNvSpPr>
            <a:spLocks noGrp="1" noChangeArrowheads="1"/>
          </p:cNvSpPr>
          <p:nvPr>
            <p:ph type="body" idx="4294967295"/>
          </p:nvPr>
        </p:nvSpPr>
        <p:spPr>
          <a:xfrm>
            <a:off x="457200" y="1052513"/>
            <a:ext cx="8229600" cy="5329237"/>
          </a:xfrm>
          <a:prstGeom prst="rect">
            <a:avLst/>
          </a:prstGeom>
        </p:spPr>
        <p:txBody>
          <a:bodyPr>
            <a:normAutofit/>
          </a:bodyPr>
          <a:lstStyle/>
          <a:p>
            <a:r>
              <a:rPr lang="zh-CN" altLang="en-US" sz="2800" dirty="0"/>
              <a:t>分子动力学模拟的实际步骤可以划分为四步：</a:t>
            </a:r>
          </a:p>
          <a:p>
            <a:pPr>
              <a:spcBef>
                <a:spcPts val="2400"/>
              </a:spcBef>
              <a:buFontTx/>
              <a:buNone/>
            </a:pPr>
            <a:r>
              <a:rPr lang="en-US" altLang="zh-CN" sz="2800" dirty="0" smtClean="0"/>
              <a:t>1</a:t>
            </a:r>
            <a:r>
              <a:rPr lang="zh-CN" altLang="en-US" sz="2800" dirty="0"/>
              <a:t>、设定模拟所采用的模型</a:t>
            </a:r>
          </a:p>
          <a:p>
            <a:pPr lvl="1"/>
            <a:r>
              <a:rPr lang="zh-CN" altLang="en-US" sz="2800" dirty="0"/>
              <a:t>模型的设定，也就是势函数的选取。势函数的研究和物理系统上对物质的描述研究息息相关</a:t>
            </a:r>
            <a:r>
              <a:rPr lang="zh-CN" altLang="en-US" sz="2800" dirty="0" smtClean="0"/>
              <a:t>。</a:t>
            </a:r>
            <a:endParaRPr lang="zh-CN" altLang="en-US" sz="2800" dirty="0"/>
          </a:p>
          <a:p>
            <a:pPr>
              <a:spcBef>
                <a:spcPts val="3000"/>
              </a:spcBef>
              <a:buFontTx/>
              <a:buNone/>
            </a:pPr>
            <a:r>
              <a:rPr lang="en-US" altLang="zh-CN" sz="2800" dirty="0"/>
              <a:t>2</a:t>
            </a:r>
            <a:r>
              <a:rPr lang="zh-CN" altLang="en-US" sz="2800" dirty="0"/>
              <a:t>、给定初始条件</a:t>
            </a:r>
          </a:p>
          <a:p>
            <a:pPr lvl="1"/>
            <a:r>
              <a:rPr lang="zh-CN" altLang="en-US" sz="2800" dirty="0"/>
              <a:t>运动方程的求解需要知道粒子的初始位置和速度，不同的算法要求不同的初始条件。</a:t>
            </a:r>
          </a:p>
          <a:p>
            <a:pPr lvl="1"/>
            <a:r>
              <a:rPr lang="zh-CN" altLang="en-US" sz="2800" dirty="0"/>
              <a:t>如：</a:t>
            </a:r>
            <a:r>
              <a:rPr lang="en-US" altLang="zh-CN" sz="2800" dirty="0" err="1"/>
              <a:t>verlet</a:t>
            </a:r>
            <a:r>
              <a:rPr lang="zh-CN" altLang="en-US" sz="2800" dirty="0"/>
              <a:t>算法需要两组坐标来启动计算，一组零时刻的坐标，一组是前进一个时间步的坐标或者一组零时刻的速度值</a:t>
            </a:r>
            <a:r>
              <a:rPr lang="zh-CN" altLang="en-US" sz="2400" dirty="0"/>
              <a:t>。 </a:t>
            </a:r>
          </a:p>
        </p:txBody>
      </p:sp>
      <p:sp>
        <p:nvSpPr>
          <p:cNvPr id="2" name="Date Placeholder 1"/>
          <p:cNvSpPr>
            <a:spLocks noGrp="1"/>
          </p:cNvSpPr>
          <p:nvPr>
            <p:ph type="dt" sz="half" idx="10"/>
          </p:nvPr>
        </p:nvSpPr>
        <p:spPr/>
        <p:txBody>
          <a:bodyPr/>
          <a:lstStyle/>
          <a:p>
            <a:fld id="{4381CC1C-E755-423C-BE49-A3617B06859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35</a:t>
            </a:fld>
            <a:endParaRPr lang="zh-CN" altLang="en-US"/>
          </a:p>
        </p:txBody>
      </p:sp>
    </p:spTree>
    <p:extLst>
      <p:ext uri="{BB962C8B-B14F-4D97-AF65-F5344CB8AC3E}">
        <p14:creationId xmlns:p14="http://schemas.microsoft.com/office/powerpoint/2010/main" val="2517869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animEffect transition="in" filter="fade">
                                      <p:cBhvr>
                                        <p:cTn id="7" dur="500"/>
                                        <p:tgtEl>
                                          <p:spTgt spid="1198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fade">
                                      <p:cBhvr>
                                        <p:cTn id="12" dur="500"/>
                                        <p:tgtEl>
                                          <p:spTgt spid="1198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Effect transition="in" filter="fade">
                                      <p:cBhvr>
                                        <p:cTn id="17" dur="500"/>
                                        <p:tgtEl>
                                          <p:spTgt spid="1198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fade">
                                      <p:cBhvr>
                                        <p:cTn id="22" dur="500"/>
                                        <p:tgtEl>
                                          <p:spTgt spid="119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Effect transition="in" filter="fade">
                                      <p:cBhvr>
                                        <p:cTn id="27" dur="500"/>
                                        <p:tgtEl>
                                          <p:spTgt spid="119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76225" y="228601"/>
            <a:ext cx="8591550" cy="824136"/>
          </a:xfrm>
        </p:spPr>
        <p:txBody>
          <a:bodyPr/>
          <a:lstStyle/>
          <a:p>
            <a:r>
              <a:rPr lang="zh-CN" altLang="en-US" dirty="0" smtClean="0"/>
              <a:t>分子</a:t>
            </a:r>
            <a:r>
              <a:rPr lang="zh-CN" altLang="en-US" dirty="0"/>
              <a:t>动力学模拟的基本步骤</a:t>
            </a:r>
          </a:p>
        </p:txBody>
      </p:sp>
      <p:sp>
        <p:nvSpPr>
          <p:cNvPr id="196611" name="Rectangle 3"/>
          <p:cNvSpPr>
            <a:spLocks noGrp="1" noChangeArrowheads="1"/>
          </p:cNvSpPr>
          <p:nvPr>
            <p:ph type="body" idx="4294967295"/>
          </p:nvPr>
        </p:nvSpPr>
        <p:spPr>
          <a:xfrm>
            <a:off x="457200" y="1196975"/>
            <a:ext cx="8229600" cy="4929188"/>
          </a:xfrm>
          <a:prstGeom prst="rect">
            <a:avLst/>
          </a:prstGeom>
        </p:spPr>
        <p:txBody>
          <a:bodyPr>
            <a:noAutofit/>
          </a:bodyPr>
          <a:lstStyle/>
          <a:p>
            <a:pPr>
              <a:spcBef>
                <a:spcPts val="1200"/>
              </a:spcBef>
              <a:buFontTx/>
              <a:buNone/>
            </a:pPr>
            <a:r>
              <a:rPr lang="en-US" altLang="zh-CN" sz="2800" dirty="0"/>
              <a:t>3</a:t>
            </a:r>
            <a:r>
              <a:rPr lang="zh-CN" altLang="en-US" sz="2800" dirty="0"/>
              <a:t>、趋于平衡的计算过</a:t>
            </a:r>
            <a:r>
              <a:rPr lang="zh-CN" altLang="en-US" sz="2800" dirty="0" smtClean="0"/>
              <a:t>程</a:t>
            </a:r>
            <a:endParaRPr lang="zh-CN" altLang="en-US" sz="2800" dirty="0"/>
          </a:p>
          <a:p>
            <a:pPr lvl="1">
              <a:spcBef>
                <a:spcPts val="1200"/>
              </a:spcBef>
            </a:pPr>
            <a:r>
              <a:rPr lang="zh-CN" altLang="en-US" sz="2800" dirty="0"/>
              <a:t>为使得系统平衡，模拟中设计一个趋衡过程，即在这个过程中，增加或者从系统中移出能量，直到持续给出确定的能量值。</a:t>
            </a:r>
          </a:p>
          <a:p>
            <a:pPr lvl="1">
              <a:spcBef>
                <a:spcPts val="1200"/>
              </a:spcBef>
            </a:pPr>
            <a:r>
              <a:rPr lang="zh-CN" altLang="en-US" sz="2800" dirty="0"/>
              <a:t>称这时的系统已经达到平衡。 </a:t>
            </a:r>
          </a:p>
          <a:p>
            <a:pPr>
              <a:spcBef>
                <a:spcPts val="3000"/>
              </a:spcBef>
              <a:buFontTx/>
              <a:buNone/>
            </a:pPr>
            <a:r>
              <a:rPr lang="en-US" altLang="zh-CN" sz="2800" dirty="0" smtClean="0"/>
              <a:t>4</a:t>
            </a:r>
            <a:r>
              <a:rPr lang="zh-CN" altLang="en-US" sz="2800" dirty="0"/>
              <a:t>、宏观物理量的计</a:t>
            </a:r>
            <a:r>
              <a:rPr lang="zh-CN" altLang="en-US" sz="2800" dirty="0" smtClean="0"/>
              <a:t>算</a:t>
            </a:r>
            <a:endParaRPr lang="zh-CN" altLang="en-US" sz="2800" dirty="0"/>
          </a:p>
          <a:p>
            <a:pPr lvl="1" algn="just">
              <a:spcBef>
                <a:spcPts val="1200"/>
              </a:spcBef>
            </a:pPr>
            <a:r>
              <a:rPr lang="zh-CN" altLang="en-US" sz="2800" dirty="0"/>
              <a:t>实际计算宏观物理量往往是在分子动力学模拟的最后阶段进行的。</a:t>
            </a:r>
          </a:p>
          <a:p>
            <a:pPr lvl="1" algn="just">
              <a:spcBef>
                <a:spcPts val="1200"/>
              </a:spcBef>
            </a:pPr>
            <a:r>
              <a:rPr lang="zh-CN" altLang="en-US" sz="2800" dirty="0"/>
              <a:t>它是沿着相空间轨迹求平均来计算得到的。</a:t>
            </a:r>
          </a:p>
        </p:txBody>
      </p:sp>
      <p:sp>
        <p:nvSpPr>
          <p:cNvPr id="2" name="Date Placeholder 1"/>
          <p:cNvSpPr>
            <a:spLocks noGrp="1"/>
          </p:cNvSpPr>
          <p:nvPr>
            <p:ph type="dt" sz="half" idx="10"/>
          </p:nvPr>
        </p:nvSpPr>
        <p:spPr/>
        <p:txBody>
          <a:bodyPr/>
          <a:lstStyle/>
          <a:p>
            <a:fld id="{CA131ACB-79FB-49D9-9D81-28C533548BE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36</a:t>
            </a:fld>
            <a:endParaRPr lang="zh-CN" altLang="en-US"/>
          </a:p>
        </p:txBody>
      </p:sp>
    </p:spTree>
    <p:extLst>
      <p:ext uri="{BB962C8B-B14F-4D97-AF65-F5344CB8AC3E}">
        <p14:creationId xmlns:p14="http://schemas.microsoft.com/office/powerpoint/2010/main" val="36716344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fade">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fade">
                                      <p:cBhvr>
                                        <p:cTn id="22" dur="500"/>
                                        <p:tgtEl>
                                          <p:spTgt spid="196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6611">
                                            <p:txEl>
                                              <p:pRg st="4" end="4"/>
                                            </p:txEl>
                                          </p:spTgt>
                                        </p:tgtEl>
                                        <p:attrNameLst>
                                          <p:attrName>style.visibility</p:attrName>
                                        </p:attrNameLst>
                                      </p:cBhvr>
                                      <p:to>
                                        <p:strVal val="visible"/>
                                      </p:to>
                                    </p:set>
                                    <p:animEffect transition="in" filter="fade">
                                      <p:cBhvr>
                                        <p:cTn id="27" dur="500"/>
                                        <p:tgtEl>
                                          <p:spTgt spid="196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6611">
                                            <p:txEl>
                                              <p:pRg st="5" end="5"/>
                                            </p:txEl>
                                          </p:spTgt>
                                        </p:tgtEl>
                                        <p:attrNameLst>
                                          <p:attrName>style.visibility</p:attrName>
                                        </p:attrNameLst>
                                      </p:cBhvr>
                                      <p:to>
                                        <p:strVal val="visible"/>
                                      </p:to>
                                    </p:set>
                                    <p:animEffect transition="in" filter="fade">
                                      <p:cBhvr>
                                        <p:cTn id="32" dur="500"/>
                                        <p:tgtEl>
                                          <p:spTgt spid="196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Autofit/>
          </a:bodyPr>
          <a:lstStyle/>
          <a:p>
            <a:r>
              <a:rPr lang="en-US" altLang="zh-CN" sz="4000" dirty="0" smtClean="0"/>
              <a:t>1</a:t>
            </a:r>
            <a:r>
              <a:rPr lang="zh-CN" altLang="en-US" sz="4000" dirty="0" smtClean="0"/>
              <a:t>、设</a:t>
            </a:r>
            <a:r>
              <a:rPr lang="zh-CN" altLang="en-US" sz="4000" dirty="0"/>
              <a:t>定模拟模型</a:t>
            </a:r>
          </a:p>
        </p:txBody>
      </p:sp>
      <p:sp>
        <p:nvSpPr>
          <p:cNvPr id="120835" name="Rectangle 3"/>
          <p:cNvSpPr>
            <a:spLocks noGrp="1" noChangeArrowheads="1"/>
          </p:cNvSpPr>
          <p:nvPr>
            <p:ph type="body" sz="half" idx="1"/>
          </p:nvPr>
        </p:nvSpPr>
        <p:spPr>
          <a:xfrm>
            <a:off x="323528" y="1052736"/>
            <a:ext cx="8291513" cy="4713288"/>
          </a:xfrm>
        </p:spPr>
        <p:txBody>
          <a:bodyPr>
            <a:noAutofit/>
          </a:bodyPr>
          <a:lstStyle/>
          <a:p>
            <a:pPr algn="just">
              <a:spcBef>
                <a:spcPct val="0"/>
              </a:spcBef>
            </a:pPr>
            <a:r>
              <a:rPr lang="zh-CN" altLang="en-US" sz="2800" dirty="0"/>
              <a:t>设定模型是分子动力学模拟的第一步工作。</a:t>
            </a:r>
          </a:p>
          <a:p>
            <a:pPr algn="just">
              <a:spcBef>
                <a:spcPct val="0"/>
              </a:spcBef>
            </a:pPr>
            <a:endParaRPr lang="zh-CN" altLang="en-US" sz="2800" dirty="0"/>
          </a:p>
          <a:p>
            <a:pPr algn="just">
              <a:spcBef>
                <a:spcPct val="0"/>
              </a:spcBef>
            </a:pPr>
            <a:r>
              <a:rPr lang="zh-CN" altLang="en-US" sz="2800" dirty="0"/>
              <a:t>例如在一个分子系统中，假定两个分子间的相互作用势为硬球势，其势函数表示为 </a:t>
            </a:r>
          </a:p>
          <a:p>
            <a:pPr algn="just">
              <a:spcBef>
                <a:spcPct val="0"/>
              </a:spcBef>
            </a:pPr>
            <a:endParaRPr lang="zh-CN" altLang="en-US" sz="2800" dirty="0"/>
          </a:p>
          <a:p>
            <a:pPr algn="just">
              <a:spcBef>
                <a:spcPct val="0"/>
              </a:spcBef>
            </a:pPr>
            <a:endParaRPr lang="zh-CN" altLang="en-US" sz="2800" dirty="0"/>
          </a:p>
          <a:p>
            <a:pPr algn="just">
              <a:spcBef>
                <a:spcPct val="0"/>
              </a:spcBef>
            </a:pPr>
            <a:endParaRPr lang="zh-CN" altLang="en-US" sz="2800" dirty="0"/>
          </a:p>
          <a:p>
            <a:pPr algn="just">
              <a:spcBef>
                <a:spcPct val="0"/>
              </a:spcBef>
            </a:pPr>
            <a:endParaRPr lang="zh-CN" altLang="en-US" sz="2800" dirty="0"/>
          </a:p>
          <a:p>
            <a:pPr algn="just">
              <a:spcBef>
                <a:spcPct val="0"/>
              </a:spcBef>
            </a:pPr>
            <a:endParaRPr lang="zh-CN" altLang="en-US" sz="2800" dirty="0"/>
          </a:p>
          <a:p>
            <a:pPr algn="just">
              <a:spcBef>
                <a:spcPct val="0"/>
              </a:spcBef>
            </a:pPr>
            <a:endParaRPr lang="zh-CN" altLang="en-US" sz="2800" dirty="0"/>
          </a:p>
          <a:p>
            <a:pPr algn="just">
              <a:spcBef>
                <a:spcPct val="0"/>
              </a:spcBef>
            </a:pPr>
            <a:r>
              <a:rPr lang="zh-CN" altLang="en-US" sz="2800" dirty="0"/>
              <a:t>常用的是</a:t>
            </a:r>
            <a:r>
              <a:rPr lang="en-US" altLang="zh-CN" sz="2800" dirty="0" err="1"/>
              <a:t>Lennard</a:t>
            </a:r>
            <a:r>
              <a:rPr lang="en-US" altLang="zh-CN" sz="2800" dirty="0"/>
              <a:t>-Jones </a:t>
            </a:r>
            <a:r>
              <a:rPr lang="zh-CN" altLang="en-US" sz="2800" dirty="0"/>
              <a:t>势函数、</a:t>
            </a:r>
            <a:r>
              <a:rPr lang="en-US" altLang="zh-CN" sz="2800" dirty="0"/>
              <a:t>EAM</a:t>
            </a:r>
            <a:r>
              <a:rPr lang="zh-CN" altLang="en-US" sz="2800" dirty="0"/>
              <a:t>势函数等，不同的物质状态描述用不同的势函数。 </a:t>
            </a:r>
          </a:p>
        </p:txBody>
      </p:sp>
      <p:graphicFrame>
        <p:nvGraphicFramePr>
          <p:cNvPr id="120836" name="Object 4"/>
          <p:cNvGraphicFramePr>
            <a:graphicFrameLocks noGrp="1" noChangeAspect="1"/>
          </p:cNvGraphicFramePr>
          <p:nvPr>
            <p:ph sz="half" idx="2"/>
            <p:extLst>
              <p:ext uri="{D42A27DB-BD31-4B8C-83A1-F6EECF244321}">
                <p14:modId xmlns:p14="http://schemas.microsoft.com/office/powerpoint/2010/main" val="1883613927"/>
              </p:ext>
            </p:extLst>
          </p:nvPr>
        </p:nvGraphicFramePr>
        <p:xfrm>
          <a:off x="2483768" y="3284984"/>
          <a:ext cx="4032250" cy="1343025"/>
        </p:xfrm>
        <a:graphic>
          <a:graphicData uri="http://schemas.openxmlformats.org/presentationml/2006/ole">
            <mc:AlternateContent xmlns:mc="http://schemas.openxmlformats.org/markup-compatibility/2006">
              <mc:Choice xmlns:v="urn:schemas-microsoft-com:vml" Requires="v">
                <p:oleObj spid="_x0000_s9224" name="公式" r:id="rId3" imgW="1371600" imgH="457200" progId="Equation.3">
                  <p:embed/>
                </p:oleObj>
              </mc:Choice>
              <mc:Fallback>
                <p:oleObj name="公式" r:id="rId3" imgW="1371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284984"/>
                        <a:ext cx="4032250"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65AE990C-DA19-45E7-A0CC-8D17B5EBD4E8}"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37</a:t>
            </a:fld>
            <a:endParaRPr lang="en-US" altLang="zh-CN"/>
          </a:p>
        </p:txBody>
      </p:sp>
    </p:spTree>
    <p:extLst>
      <p:ext uri="{BB962C8B-B14F-4D97-AF65-F5344CB8AC3E}">
        <p14:creationId xmlns:p14="http://schemas.microsoft.com/office/powerpoint/2010/main" val="29774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fade">
                                      <p:cBhvr>
                                        <p:cTn id="12" dur="500"/>
                                        <p:tgtEl>
                                          <p:spTgt spid="120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fade">
                                      <p:cBhvr>
                                        <p:cTn id="17" dur="500"/>
                                        <p:tgtEl>
                                          <p:spTgt spid="1208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835">
                                            <p:txEl>
                                              <p:pRg st="9" end="9"/>
                                            </p:txEl>
                                          </p:spTgt>
                                        </p:tgtEl>
                                        <p:attrNameLst>
                                          <p:attrName>style.visibility</p:attrName>
                                        </p:attrNameLst>
                                      </p:cBhvr>
                                      <p:to>
                                        <p:strVal val="visible"/>
                                      </p:to>
                                    </p:set>
                                    <p:animEffect transition="in" filter="fade">
                                      <p:cBhvr>
                                        <p:cTn id="22" dur="500"/>
                                        <p:tgtEl>
                                          <p:spTgt spid="1208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Autofit/>
          </a:bodyPr>
          <a:lstStyle/>
          <a:p>
            <a:r>
              <a:rPr lang="zh-CN" altLang="en-US" sz="4000" dirty="0" smtClean="0">
                <a:latin typeface="宋体" charset="-122"/>
              </a:rPr>
              <a:t>设</a:t>
            </a:r>
            <a:r>
              <a:rPr lang="zh-CN" altLang="en-US" sz="4000" dirty="0">
                <a:latin typeface="宋体" charset="-122"/>
              </a:rPr>
              <a:t>定模拟模型</a:t>
            </a:r>
          </a:p>
        </p:txBody>
      </p:sp>
      <p:sp>
        <p:nvSpPr>
          <p:cNvPr id="197635" name="Rectangle 3"/>
          <p:cNvSpPr>
            <a:spLocks noGrp="1" noChangeArrowheads="1"/>
          </p:cNvSpPr>
          <p:nvPr>
            <p:ph type="body" sz="half" idx="1"/>
          </p:nvPr>
        </p:nvSpPr>
        <p:spPr>
          <a:xfrm>
            <a:off x="457200" y="1268413"/>
            <a:ext cx="8291513" cy="4857750"/>
          </a:xfrm>
        </p:spPr>
        <p:txBody>
          <a:bodyPr>
            <a:normAutofit/>
          </a:bodyPr>
          <a:lstStyle/>
          <a:p>
            <a:pPr algn="just">
              <a:spcBef>
                <a:spcPct val="0"/>
              </a:spcBef>
            </a:pPr>
            <a:r>
              <a:rPr lang="zh-CN" altLang="en-US" sz="2400" dirty="0"/>
              <a:t>为了计算方便，取分子动力学元胞为立方形，元胞的线度大小为</a:t>
            </a:r>
            <a:r>
              <a:rPr lang="en-US" altLang="zh-CN" sz="2400" i="1" dirty="0"/>
              <a:t>L</a:t>
            </a:r>
            <a:r>
              <a:rPr lang="zh-CN" altLang="en-US" sz="2400" dirty="0"/>
              <a:t>，则其体积为</a:t>
            </a:r>
            <a:r>
              <a:rPr lang="en-US" altLang="zh-CN" sz="2400" i="1" dirty="0"/>
              <a:t>L</a:t>
            </a:r>
            <a:r>
              <a:rPr lang="en-US" altLang="zh-CN" sz="2400" baseline="30000" dirty="0"/>
              <a:t>3</a:t>
            </a:r>
            <a:r>
              <a:rPr lang="zh-CN" altLang="en-US" sz="2400" dirty="0"/>
              <a:t>。</a:t>
            </a:r>
          </a:p>
          <a:p>
            <a:pPr algn="just">
              <a:spcBef>
                <a:spcPct val="0"/>
              </a:spcBef>
            </a:pPr>
            <a:endParaRPr lang="zh-CN" altLang="en-US" sz="2400" dirty="0"/>
          </a:p>
          <a:p>
            <a:pPr algn="just">
              <a:spcBef>
                <a:spcPct val="0"/>
              </a:spcBef>
            </a:pPr>
            <a:r>
              <a:rPr lang="zh-CN" altLang="en-US" sz="2400" dirty="0"/>
              <a:t>根据给定密度</a:t>
            </a:r>
            <a:r>
              <a:rPr lang="en-US" altLang="zh-CN" sz="2400" i="1" dirty="0"/>
              <a:t>ρ</a:t>
            </a:r>
            <a:r>
              <a:rPr lang="zh-CN" altLang="en-US" sz="2400" dirty="0"/>
              <a:t>和指定的单个元胞中的</a:t>
            </a:r>
            <a:r>
              <a:rPr lang="zh-CN" altLang="en-US" sz="2400" b="1" dirty="0"/>
              <a:t>粒子数</a:t>
            </a:r>
            <a:r>
              <a:rPr lang="en-US" altLang="zh-CN" sz="2400" b="1" i="1" dirty="0"/>
              <a:t>N</a:t>
            </a:r>
            <a:r>
              <a:rPr lang="zh-CN" altLang="en-US" sz="2400" dirty="0"/>
              <a:t>，</a:t>
            </a:r>
            <a:r>
              <a:rPr lang="zh-CN" altLang="en-US" sz="2400" b="1" dirty="0"/>
              <a:t>确定出元胞的</a:t>
            </a:r>
            <a:r>
              <a:rPr lang="en-US" altLang="zh-CN" sz="2400" b="1" i="1" dirty="0"/>
              <a:t>L</a:t>
            </a:r>
            <a:r>
              <a:rPr lang="zh-CN" altLang="en-US" sz="2400" b="1" dirty="0"/>
              <a:t>值</a:t>
            </a:r>
            <a:r>
              <a:rPr lang="zh-CN" altLang="en-US" sz="2400" dirty="0"/>
              <a:t>。采用</a:t>
            </a:r>
            <a:r>
              <a:rPr lang="zh-CN" altLang="en-US" sz="2400" b="1" dirty="0"/>
              <a:t>周期性边界条件</a:t>
            </a:r>
            <a:r>
              <a:rPr lang="zh-CN" altLang="en-US" sz="2400" dirty="0"/>
              <a:t>和</a:t>
            </a:r>
            <a:r>
              <a:rPr lang="zh-CN" altLang="en-US" sz="2400" b="1" dirty="0"/>
              <a:t>最小像力约定</a:t>
            </a:r>
            <a:r>
              <a:rPr lang="zh-CN" altLang="en-US" sz="2400" dirty="0"/>
              <a:t>。</a:t>
            </a:r>
          </a:p>
          <a:p>
            <a:endParaRPr lang="zh-CN" altLang="en-US" sz="2400" dirty="0"/>
          </a:p>
          <a:p>
            <a:r>
              <a:rPr lang="zh-CN" altLang="en-US" sz="2400" dirty="0"/>
              <a:t>根据实际需要解决的问题，构造初始原胞中粒</a:t>
            </a:r>
            <a:r>
              <a:rPr lang="zh-CN" altLang="en-US" sz="2400" dirty="0" smtClean="0"/>
              <a:t>子</a:t>
            </a:r>
            <a:r>
              <a:rPr lang="zh-CN" altLang="en-US" sz="2400" dirty="0"/>
              <a:t>的</a:t>
            </a:r>
            <a:r>
              <a:rPr lang="zh-CN" altLang="en-US" sz="2400" dirty="0" smtClean="0"/>
              <a:t>物</a:t>
            </a:r>
            <a:r>
              <a:rPr lang="zh-CN" altLang="en-US" sz="2400" dirty="0"/>
              <a:t>理结构模型。</a:t>
            </a:r>
          </a:p>
          <a:p>
            <a:endParaRPr lang="zh-CN" altLang="en-US" sz="2400" dirty="0"/>
          </a:p>
          <a:p>
            <a:r>
              <a:rPr lang="zh-CN" altLang="en-US" sz="2400" b="1" dirty="0"/>
              <a:t>模型势函数</a:t>
            </a:r>
            <a:r>
              <a:rPr lang="zh-CN" altLang="en-US" sz="2400" dirty="0"/>
              <a:t>一旦确定，就可以根据经典物理学规律求得模拟中的守恒量。例如对在微正则系综的模拟中能量、动量和角动量均为守恒量。</a:t>
            </a:r>
          </a:p>
        </p:txBody>
      </p:sp>
      <p:sp>
        <p:nvSpPr>
          <p:cNvPr id="2" name="Date Placeholder 1"/>
          <p:cNvSpPr>
            <a:spLocks noGrp="1"/>
          </p:cNvSpPr>
          <p:nvPr>
            <p:ph type="dt" sz="half" idx="10"/>
          </p:nvPr>
        </p:nvSpPr>
        <p:spPr/>
        <p:txBody>
          <a:bodyPr/>
          <a:lstStyle/>
          <a:p>
            <a:fld id="{EA073BBD-05C8-4D5F-A0BA-0F098E588AF5}"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50F8583-23D3-4586-B01D-22C0CFA9D7CF}" type="slidenum">
              <a:rPr lang="en-US" altLang="zh-CN" smtClean="0"/>
              <a:pPr/>
              <a:t>38</a:t>
            </a:fld>
            <a:endParaRPr lang="en-US" altLang="zh-CN"/>
          </a:p>
        </p:txBody>
      </p:sp>
    </p:spTree>
    <p:extLst>
      <p:ext uri="{BB962C8B-B14F-4D97-AF65-F5344CB8AC3E}">
        <p14:creationId xmlns:p14="http://schemas.microsoft.com/office/powerpoint/2010/main" val="364299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500"/>
                                        <p:tgtEl>
                                          <p:spTgt spid="197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635">
                                            <p:txEl>
                                              <p:pRg st="2" end="2"/>
                                            </p:txEl>
                                          </p:spTgt>
                                        </p:tgtEl>
                                        <p:attrNameLst>
                                          <p:attrName>style.visibility</p:attrName>
                                        </p:attrNameLst>
                                      </p:cBhvr>
                                      <p:to>
                                        <p:strVal val="visible"/>
                                      </p:to>
                                    </p:set>
                                    <p:animEffect transition="in" filter="fade">
                                      <p:cBhvr>
                                        <p:cTn id="12" dur="500"/>
                                        <p:tgtEl>
                                          <p:spTgt spid="197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635">
                                            <p:txEl>
                                              <p:pRg st="4" end="4"/>
                                            </p:txEl>
                                          </p:spTgt>
                                        </p:tgtEl>
                                        <p:attrNameLst>
                                          <p:attrName>style.visibility</p:attrName>
                                        </p:attrNameLst>
                                      </p:cBhvr>
                                      <p:to>
                                        <p:strVal val="visible"/>
                                      </p:to>
                                    </p:set>
                                    <p:animEffect transition="in" filter="fade">
                                      <p:cBhvr>
                                        <p:cTn id="17" dur="500"/>
                                        <p:tgtEl>
                                          <p:spTgt spid="197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635">
                                            <p:txEl>
                                              <p:pRg st="6" end="6"/>
                                            </p:txEl>
                                          </p:spTgt>
                                        </p:tgtEl>
                                        <p:attrNameLst>
                                          <p:attrName>style.visibility</p:attrName>
                                        </p:attrNameLst>
                                      </p:cBhvr>
                                      <p:to>
                                        <p:strVal val="visible"/>
                                      </p:to>
                                    </p:set>
                                    <p:animEffect transition="in" filter="fade">
                                      <p:cBhvr>
                                        <p:cTn id="22" dur="500"/>
                                        <p:tgtEl>
                                          <p:spTgt spid="197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1520" y="0"/>
            <a:ext cx="8591550" cy="1066801"/>
          </a:xfrm>
        </p:spPr>
        <p:txBody>
          <a:bodyPr/>
          <a:lstStyle/>
          <a:p>
            <a:r>
              <a:rPr lang="en-US" altLang="zh-CN" dirty="0" smtClean="0"/>
              <a:t>2</a:t>
            </a:r>
            <a:r>
              <a:rPr lang="zh-CN" altLang="en-US" dirty="0" smtClean="0"/>
              <a:t>、给</a:t>
            </a:r>
            <a:r>
              <a:rPr lang="zh-CN" altLang="en-US" dirty="0"/>
              <a:t>定初始条件</a:t>
            </a:r>
          </a:p>
        </p:txBody>
      </p:sp>
      <p:sp>
        <p:nvSpPr>
          <p:cNvPr id="122883" name="Rectangle 3"/>
          <p:cNvSpPr>
            <a:spLocks noGrp="1" noChangeArrowheads="1"/>
          </p:cNvSpPr>
          <p:nvPr>
            <p:ph type="body" idx="4294967295"/>
          </p:nvPr>
        </p:nvSpPr>
        <p:spPr>
          <a:xfrm>
            <a:off x="457200" y="1124744"/>
            <a:ext cx="8229600" cy="5399881"/>
          </a:xfrm>
          <a:prstGeom prst="rect">
            <a:avLst/>
          </a:prstGeom>
        </p:spPr>
        <p:txBody>
          <a:bodyPr>
            <a:noAutofit/>
          </a:bodyPr>
          <a:lstStyle/>
          <a:p>
            <a:pPr algn="just">
              <a:spcBef>
                <a:spcPts val="2400"/>
              </a:spcBef>
            </a:pPr>
            <a:r>
              <a:rPr lang="zh-CN" altLang="en-US" sz="2800" dirty="0"/>
              <a:t>分子动力学模拟的过程进入对系统微分方程组做数值求解时，需要知道粒子的</a:t>
            </a:r>
            <a:r>
              <a:rPr lang="zh-CN" altLang="en-US" sz="2800" b="1" dirty="0"/>
              <a:t>初始位置和速度</a:t>
            </a:r>
            <a:r>
              <a:rPr lang="zh-CN" altLang="en-US" sz="2800" dirty="0"/>
              <a:t>的数值。</a:t>
            </a:r>
          </a:p>
          <a:p>
            <a:pPr algn="just">
              <a:spcBef>
                <a:spcPts val="2400"/>
              </a:spcBef>
            </a:pPr>
            <a:r>
              <a:rPr lang="zh-CN" altLang="en-US" sz="2800" dirty="0" smtClean="0"/>
              <a:t>不</a:t>
            </a:r>
            <a:r>
              <a:rPr lang="zh-CN" altLang="en-US" sz="2800" dirty="0"/>
              <a:t>同的算法要求不同的初始条件。</a:t>
            </a:r>
            <a:r>
              <a:rPr lang="zh-CN" altLang="en-US" sz="2800" b="0" dirty="0"/>
              <a:t> </a:t>
            </a:r>
          </a:p>
          <a:p>
            <a:pPr>
              <a:spcBef>
                <a:spcPts val="2400"/>
              </a:spcBef>
            </a:pPr>
            <a:r>
              <a:rPr lang="zh-CN" altLang="en-US" sz="2800" dirty="0" smtClean="0"/>
              <a:t>一</a:t>
            </a:r>
            <a:r>
              <a:rPr lang="zh-CN" altLang="en-US" sz="2800" dirty="0"/>
              <a:t>般讲，系统的初始条件</a:t>
            </a:r>
            <a:r>
              <a:rPr lang="zh-CN" altLang="en-US" sz="2800" b="1" dirty="0"/>
              <a:t>不可能知道</a:t>
            </a:r>
            <a:r>
              <a:rPr lang="zh-CN" altLang="en-US" sz="2800" dirty="0"/>
              <a:t>，实际上也</a:t>
            </a:r>
            <a:r>
              <a:rPr lang="zh-CN" altLang="en-US" sz="2800" b="1" dirty="0"/>
              <a:t>不需要精确选择代求系统的初始条件</a:t>
            </a:r>
            <a:r>
              <a:rPr lang="zh-CN" altLang="en-US" sz="2800" dirty="0"/>
              <a:t>，因为模</a:t>
            </a:r>
            <a:r>
              <a:rPr lang="zh-CN" altLang="en-US" sz="2800" dirty="0" smtClean="0"/>
              <a:t>拟</a:t>
            </a:r>
            <a:r>
              <a:rPr lang="zh-CN" altLang="en-US" sz="2800" dirty="0"/>
              <a:t>时间</a:t>
            </a:r>
            <a:r>
              <a:rPr lang="zh-CN" altLang="en-US" sz="2800" dirty="0" smtClean="0"/>
              <a:t>足</a:t>
            </a:r>
            <a:r>
              <a:rPr lang="zh-CN" altLang="en-US" sz="2800" dirty="0"/>
              <a:t>够长时，系统就会</a:t>
            </a:r>
            <a:r>
              <a:rPr lang="zh-CN" altLang="en-US" sz="2800" b="1" dirty="0"/>
              <a:t>忘掉</a:t>
            </a:r>
            <a:r>
              <a:rPr lang="zh-CN" altLang="en-US" sz="2800" dirty="0"/>
              <a:t>初始条件。</a:t>
            </a:r>
          </a:p>
          <a:p>
            <a:pPr>
              <a:spcBef>
                <a:spcPts val="2400"/>
              </a:spcBef>
            </a:pPr>
            <a:r>
              <a:rPr lang="zh-CN" altLang="en-US" sz="2800" dirty="0" smtClean="0"/>
              <a:t>当</a:t>
            </a:r>
            <a:r>
              <a:rPr lang="zh-CN" altLang="en-US" sz="2800" dirty="0"/>
              <a:t>然，</a:t>
            </a:r>
            <a:r>
              <a:rPr lang="zh-CN" altLang="en-US" sz="2800" b="1" dirty="0"/>
              <a:t>合理的初始条件</a:t>
            </a:r>
            <a:r>
              <a:rPr lang="zh-CN" altLang="en-US" sz="2800" dirty="0"/>
              <a:t>可以</a:t>
            </a:r>
            <a:r>
              <a:rPr lang="zh-CN" altLang="en-US" sz="2800" b="1" dirty="0"/>
              <a:t>加快</a:t>
            </a:r>
            <a:r>
              <a:rPr lang="zh-CN" altLang="en-US" sz="2800" dirty="0"/>
              <a:t>系统趋于平衡的</a:t>
            </a:r>
            <a:r>
              <a:rPr lang="zh-CN" altLang="en-US" sz="2800" b="1" dirty="0"/>
              <a:t>时间和步伐</a:t>
            </a:r>
            <a:r>
              <a:rPr lang="zh-CN" altLang="en-US" sz="2800" dirty="0"/>
              <a:t>，获得好的精度。</a:t>
            </a:r>
            <a:endParaRPr lang="zh-CN" altLang="en-US" sz="1000" dirty="0"/>
          </a:p>
        </p:txBody>
      </p:sp>
      <p:sp>
        <p:nvSpPr>
          <p:cNvPr id="2" name="Date Placeholder 1"/>
          <p:cNvSpPr>
            <a:spLocks noGrp="1"/>
          </p:cNvSpPr>
          <p:nvPr>
            <p:ph type="dt" sz="half" idx="10"/>
          </p:nvPr>
        </p:nvSpPr>
        <p:spPr/>
        <p:txBody>
          <a:bodyPr/>
          <a:lstStyle/>
          <a:p>
            <a:fld id="{85CF2FE0-FBBF-42D0-B3BD-8520FAAAA65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39</a:t>
            </a:fld>
            <a:endParaRPr lang="zh-CN" altLang="en-US"/>
          </a:p>
        </p:txBody>
      </p:sp>
    </p:spTree>
    <p:extLst>
      <p:ext uri="{BB962C8B-B14F-4D97-AF65-F5344CB8AC3E}">
        <p14:creationId xmlns:p14="http://schemas.microsoft.com/office/powerpoint/2010/main" val="3327462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fad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fade">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fade">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528" y="84584"/>
            <a:ext cx="8591550" cy="752128"/>
          </a:xfrm>
        </p:spPr>
        <p:txBody>
          <a:bodyPr>
            <a:normAutofit fontScale="90000"/>
          </a:bodyPr>
          <a:lstStyle/>
          <a:p>
            <a:r>
              <a:rPr lang="zh-CN" altLang="en-US" dirty="0" smtClean="0"/>
              <a:t>引</a:t>
            </a:r>
            <a:r>
              <a:rPr lang="zh-CN" altLang="en-US" dirty="0"/>
              <a:t>言</a:t>
            </a:r>
          </a:p>
        </p:txBody>
      </p:sp>
      <p:sp>
        <p:nvSpPr>
          <p:cNvPr id="24579" name="Rectangle 3"/>
          <p:cNvSpPr>
            <a:spLocks noGrp="1" noChangeArrowheads="1"/>
          </p:cNvSpPr>
          <p:nvPr>
            <p:ph type="body" idx="4294967295"/>
          </p:nvPr>
        </p:nvSpPr>
        <p:spPr>
          <a:xfrm>
            <a:off x="323528" y="1091654"/>
            <a:ext cx="8568952" cy="5289674"/>
          </a:xfrm>
          <a:prstGeom prst="rect">
            <a:avLst/>
          </a:prstGeom>
        </p:spPr>
        <p:txBody>
          <a:bodyPr>
            <a:normAutofit lnSpcReduction="10000"/>
          </a:bodyPr>
          <a:lstStyle/>
          <a:p>
            <a:pPr>
              <a:lnSpc>
                <a:spcPct val="110000"/>
              </a:lnSpc>
            </a:pPr>
            <a:r>
              <a:rPr lang="zh-CN" altLang="en-US" dirty="0"/>
              <a:t>分子动力学（</a:t>
            </a:r>
            <a:r>
              <a:rPr lang="en-US" altLang="zh-CN" dirty="0"/>
              <a:t>Molecular Dynamics</a:t>
            </a:r>
            <a:r>
              <a:rPr lang="zh-CN" altLang="en-US" dirty="0"/>
              <a:t>，简称</a:t>
            </a:r>
            <a:r>
              <a:rPr lang="en-US" altLang="zh-CN" dirty="0"/>
              <a:t>MD</a:t>
            </a:r>
            <a:r>
              <a:rPr lang="zh-CN" altLang="en-US" dirty="0"/>
              <a:t>）</a:t>
            </a:r>
          </a:p>
          <a:p>
            <a:pPr lvl="1">
              <a:lnSpc>
                <a:spcPct val="110000"/>
              </a:lnSpc>
            </a:pPr>
            <a:r>
              <a:rPr lang="en-US" altLang="zh-CN" sz="2200" dirty="0"/>
              <a:t>Alder</a:t>
            </a:r>
            <a:r>
              <a:rPr lang="zh-CN" altLang="en-US" sz="2200" dirty="0"/>
              <a:t>和</a:t>
            </a:r>
            <a:r>
              <a:rPr lang="en-US" altLang="zh-CN" sz="2200" dirty="0" err="1"/>
              <a:t>Wainght</a:t>
            </a:r>
            <a:r>
              <a:rPr lang="zh-CN" altLang="en-US" sz="2200" dirty="0"/>
              <a:t>在</a:t>
            </a:r>
            <a:r>
              <a:rPr lang="en-US" altLang="zh-CN" sz="2200" dirty="0"/>
              <a:t>1957</a:t>
            </a:r>
            <a:r>
              <a:rPr lang="zh-CN" altLang="en-US" sz="2200" dirty="0"/>
              <a:t>年至</a:t>
            </a:r>
            <a:r>
              <a:rPr lang="en-US" altLang="zh-CN" sz="2200" dirty="0"/>
              <a:t>1959</a:t>
            </a:r>
            <a:r>
              <a:rPr lang="zh-CN" altLang="en-US" sz="2200" dirty="0"/>
              <a:t>年间应用于理想“硬球”液体模型，很多简单液体中分子之间的相互作用的重要性质在两人的研究中被发现 ；</a:t>
            </a:r>
          </a:p>
          <a:p>
            <a:pPr lvl="1">
              <a:lnSpc>
                <a:spcPct val="110000"/>
              </a:lnSpc>
              <a:spcBef>
                <a:spcPts val="1800"/>
              </a:spcBef>
            </a:pPr>
            <a:r>
              <a:rPr lang="en-US" altLang="zh-CN" sz="2200" dirty="0" err="1"/>
              <a:t>Rahman</a:t>
            </a:r>
            <a:r>
              <a:rPr lang="zh-CN" altLang="en-US" sz="2200" dirty="0"/>
              <a:t>于</a:t>
            </a:r>
            <a:r>
              <a:rPr lang="en-US" altLang="zh-CN" sz="2200" dirty="0"/>
              <a:t>1964</a:t>
            </a:r>
            <a:r>
              <a:rPr lang="zh-CN" altLang="en-US" sz="2200" dirty="0"/>
              <a:t>年应用一种更接近的液体模型模拟了液氦；</a:t>
            </a:r>
          </a:p>
          <a:p>
            <a:pPr lvl="1">
              <a:lnSpc>
                <a:spcPct val="110000"/>
              </a:lnSpc>
              <a:spcBef>
                <a:spcPts val="1800"/>
              </a:spcBef>
            </a:pPr>
            <a:r>
              <a:rPr lang="en-US" altLang="zh-CN" sz="2200" dirty="0" err="1"/>
              <a:t>Verlet</a:t>
            </a:r>
            <a:r>
              <a:rPr lang="zh-CN" altLang="en-US" sz="2200" dirty="0"/>
              <a:t>于</a:t>
            </a:r>
            <a:r>
              <a:rPr lang="en-US" altLang="zh-CN" sz="2200" dirty="0"/>
              <a:t>1967~1971</a:t>
            </a:r>
            <a:r>
              <a:rPr lang="zh-CN" altLang="en-US" sz="2200" dirty="0"/>
              <a:t>年，</a:t>
            </a:r>
            <a:r>
              <a:rPr lang="en-US" altLang="zh-CN" sz="2200" dirty="0"/>
              <a:t>Levesque</a:t>
            </a:r>
            <a:r>
              <a:rPr lang="zh-CN" altLang="en-US" sz="2200" dirty="0"/>
              <a:t>于</a:t>
            </a:r>
            <a:r>
              <a:rPr lang="en-US" altLang="zh-CN" sz="2200" dirty="0"/>
              <a:t>1983</a:t>
            </a:r>
            <a:r>
              <a:rPr lang="zh-CN" altLang="en-US" sz="2200" dirty="0"/>
              <a:t>年做了进一步的研究，模拟了更复杂的液体</a:t>
            </a:r>
            <a:r>
              <a:rPr lang="en-US" altLang="zh-CN" sz="2200" dirty="0"/>
              <a:t>——</a:t>
            </a:r>
            <a:r>
              <a:rPr lang="zh-CN" altLang="en-US" sz="2200" dirty="0"/>
              <a:t>水、溶盐、聚合物和蛋白质等；</a:t>
            </a:r>
          </a:p>
          <a:p>
            <a:pPr lvl="1">
              <a:lnSpc>
                <a:spcPct val="110000"/>
              </a:lnSpc>
              <a:spcBef>
                <a:spcPts val="1800"/>
              </a:spcBef>
            </a:pPr>
            <a:r>
              <a:rPr lang="zh-CN" altLang="en-US" sz="2200" dirty="0"/>
              <a:t>使用分子动力学模拟研究真实系统在</a:t>
            </a:r>
            <a:r>
              <a:rPr lang="en-US" altLang="zh-CN" sz="2200" dirty="0"/>
              <a:t>1974</a:t>
            </a:r>
            <a:r>
              <a:rPr lang="zh-CN" altLang="en-US" sz="2200" dirty="0"/>
              <a:t>年由</a:t>
            </a:r>
            <a:r>
              <a:rPr lang="en-US" altLang="zh-CN" sz="2200" dirty="0" err="1"/>
              <a:t>Rahman</a:t>
            </a:r>
            <a:r>
              <a:rPr lang="zh-CN" altLang="en-US" sz="2200" dirty="0"/>
              <a:t>和</a:t>
            </a:r>
            <a:r>
              <a:rPr lang="en-US" altLang="zh-CN" sz="2200" dirty="0" err="1"/>
              <a:t>Stilliger</a:t>
            </a:r>
            <a:r>
              <a:rPr lang="zh-CN" altLang="en-US" sz="2200" dirty="0"/>
              <a:t>完成，研究对象为液体水；</a:t>
            </a:r>
          </a:p>
          <a:p>
            <a:pPr lvl="1">
              <a:lnSpc>
                <a:spcPct val="110000"/>
              </a:lnSpc>
              <a:spcBef>
                <a:spcPts val="1800"/>
              </a:spcBef>
            </a:pPr>
            <a:r>
              <a:rPr lang="zh-CN" altLang="en-US" sz="2200" dirty="0"/>
              <a:t>第一个蛋白质的分子动力学研究报道是</a:t>
            </a:r>
            <a:r>
              <a:rPr lang="en-US" altLang="zh-CN" sz="2200" dirty="0" err="1"/>
              <a:t>McCammon</a:t>
            </a:r>
            <a:r>
              <a:rPr lang="zh-CN" altLang="en-US" sz="2200" dirty="0"/>
              <a:t>在</a:t>
            </a:r>
            <a:r>
              <a:rPr lang="en-US" altLang="zh-CN" sz="2200" dirty="0"/>
              <a:t>1977</a:t>
            </a:r>
            <a:r>
              <a:rPr lang="zh-CN" altLang="en-US" sz="2200" dirty="0"/>
              <a:t>年，研究对象是牛胰岛素抑制剂。</a:t>
            </a:r>
          </a:p>
        </p:txBody>
      </p:sp>
      <p:sp>
        <p:nvSpPr>
          <p:cNvPr id="2" name="Date Placeholder 1"/>
          <p:cNvSpPr>
            <a:spLocks noGrp="1"/>
          </p:cNvSpPr>
          <p:nvPr>
            <p:ph type="dt" sz="half" idx="10"/>
          </p:nvPr>
        </p:nvSpPr>
        <p:spPr/>
        <p:txBody>
          <a:bodyPr/>
          <a:lstStyle/>
          <a:p>
            <a:fld id="{3D8E2CFF-104E-4A96-AD9B-47A31B4C24E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a:t>
            </a:fld>
            <a:endParaRPr lang="zh-CN" altLang="en-US"/>
          </a:p>
        </p:txBody>
      </p:sp>
    </p:spTree>
    <p:extLst>
      <p:ext uri="{BB962C8B-B14F-4D97-AF65-F5344CB8AC3E}">
        <p14:creationId xmlns:p14="http://schemas.microsoft.com/office/powerpoint/2010/main" val="4234487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76225" y="228601"/>
            <a:ext cx="8591550" cy="896144"/>
          </a:xfrm>
        </p:spPr>
        <p:txBody>
          <a:bodyPr/>
          <a:lstStyle/>
          <a:p>
            <a:r>
              <a:rPr lang="zh-CN" altLang="en-US" dirty="0" smtClean="0"/>
              <a:t>三种初始条件</a:t>
            </a:r>
            <a:endParaRPr lang="zh-CN" altLang="en-US" dirty="0"/>
          </a:p>
        </p:txBody>
      </p:sp>
      <p:sp>
        <p:nvSpPr>
          <p:cNvPr id="198659" name="Rectangle 3"/>
          <p:cNvSpPr>
            <a:spLocks noGrp="1" noChangeArrowheads="1"/>
          </p:cNvSpPr>
          <p:nvPr>
            <p:ph type="body" idx="4294967295"/>
          </p:nvPr>
        </p:nvSpPr>
        <p:spPr>
          <a:xfrm>
            <a:off x="467544" y="1340768"/>
            <a:ext cx="8229600" cy="4824437"/>
          </a:xfrm>
          <a:prstGeom prst="rect">
            <a:avLst/>
          </a:prstGeom>
        </p:spPr>
        <p:txBody>
          <a:bodyPr>
            <a:normAutofit lnSpcReduction="10000"/>
          </a:bodyPr>
          <a:lstStyle/>
          <a:p>
            <a:r>
              <a:rPr lang="zh-CN" altLang="en-US" sz="3000" dirty="0"/>
              <a:t>常用的初始条件可以选择为：</a:t>
            </a:r>
          </a:p>
          <a:p>
            <a:pPr lvl="1">
              <a:spcBef>
                <a:spcPts val="2400"/>
              </a:spcBef>
            </a:pPr>
            <a:r>
              <a:rPr lang="zh-CN" altLang="en-US" sz="3000" dirty="0" smtClean="0"/>
              <a:t>令</a:t>
            </a:r>
            <a:r>
              <a:rPr lang="zh-CN" altLang="en-US" sz="3000" dirty="0"/>
              <a:t>初始位置在差分划分网格的格子上，初始速度则从玻尔兹曼分布随机抽样得</a:t>
            </a:r>
            <a:r>
              <a:rPr lang="zh-CN" altLang="en-US" sz="3000" dirty="0" smtClean="0"/>
              <a:t>到（速度随机）</a:t>
            </a:r>
            <a:endParaRPr lang="zh-CN" altLang="en-US" sz="3000" dirty="0"/>
          </a:p>
          <a:p>
            <a:pPr lvl="1">
              <a:spcBef>
                <a:spcPts val="2400"/>
              </a:spcBef>
            </a:pPr>
            <a:r>
              <a:rPr lang="zh-CN" altLang="en-US" sz="3000" dirty="0" smtClean="0"/>
              <a:t>令</a:t>
            </a:r>
            <a:r>
              <a:rPr lang="zh-CN" altLang="en-US" sz="3000" dirty="0"/>
              <a:t>初始位置随机的偏离差分划分网格的格子上，初始速度为</a:t>
            </a:r>
            <a:r>
              <a:rPr lang="zh-CN" altLang="en-US" sz="3000" dirty="0" smtClean="0"/>
              <a:t>零（位置随机）</a:t>
            </a:r>
            <a:endParaRPr lang="zh-CN" altLang="en-US" sz="3000" dirty="0"/>
          </a:p>
          <a:p>
            <a:pPr lvl="1">
              <a:spcBef>
                <a:spcPts val="2400"/>
              </a:spcBef>
            </a:pPr>
            <a:r>
              <a:rPr lang="zh-CN" altLang="en-US" sz="3000" dirty="0" smtClean="0"/>
              <a:t>令</a:t>
            </a:r>
            <a:r>
              <a:rPr lang="zh-CN" altLang="en-US" sz="3000" dirty="0"/>
              <a:t>初始位置随机的偏离差分划分网格的格子上，初始速度也是从玻尔兹曼分布随机抽样</a:t>
            </a:r>
            <a:r>
              <a:rPr lang="zh-CN" altLang="en-US" sz="3000" dirty="0" smtClean="0"/>
              <a:t>得。</a:t>
            </a:r>
            <a:r>
              <a:rPr lang="zh-CN" altLang="en-US" sz="3000" dirty="0"/>
              <a:t>（位置、速度均随机）</a:t>
            </a:r>
          </a:p>
        </p:txBody>
      </p:sp>
      <p:sp>
        <p:nvSpPr>
          <p:cNvPr id="2" name="Date Placeholder 1"/>
          <p:cNvSpPr>
            <a:spLocks noGrp="1"/>
          </p:cNvSpPr>
          <p:nvPr>
            <p:ph type="dt" sz="half" idx="10"/>
          </p:nvPr>
        </p:nvSpPr>
        <p:spPr/>
        <p:txBody>
          <a:bodyPr/>
          <a:lstStyle/>
          <a:p>
            <a:fld id="{685DCD8B-1740-449E-A556-96097C2C5E4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40</a:t>
            </a:fld>
            <a:endParaRPr lang="zh-CN" altLang="en-US"/>
          </a:p>
        </p:txBody>
      </p:sp>
    </p:spTree>
    <p:extLst>
      <p:ext uri="{BB962C8B-B14F-4D97-AF65-F5344CB8AC3E}">
        <p14:creationId xmlns:p14="http://schemas.microsoft.com/office/powerpoint/2010/main" val="3928075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fade">
                                      <p:cBhvr>
                                        <p:cTn id="12" dur="500"/>
                                        <p:tgtEl>
                                          <p:spTgt spid="198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fade">
                                      <p:cBhvr>
                                        <p:cTn id="17" dur="500"/>
                                        <p:tgtEl>
                                          <p:spTgt spid="198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fade">
                                      <p:cBhvr>
                                        <p:cTn id="22" dur="500"/>
                                        <p:tgtEl>
                                          <p:spTgt spid="198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23528" y="35017"/>
            <a:ext cx="8591550" cy="824136"/>
          </a:xfrm>
        </p:spPr>
        <p:txBody>
          <a:bodyPr/>
          <a:lstStyle/>
          <a:p>
            <a:r>
              <a:rPr lang="en-US" altLang="zh-CN" dirty="0" smtClean="0"/>
              <a:t>3</a:t>
            </a:r>
            <a:r>
              <a:rPr lang="zh-CN" altLang="en-US" dirty="0" smtClean="0"/>
              <a:t>、趋</a:t>
            </a:r>
            <a:r>
              <a:rPr lang="zh-CN" altLang="en-US" dirty="0"/>
              <a:t>于平衡计算</a:t>
            </a:r>
          </a:p>
        </p:txBody>
      </p:sp>
      <p:sp>
        <p:nvSpPr>
          <p:cNvPr id="123907" name="Rectangle 3"/>
          <p:cNvSpPr>
            <a:spLocks noGrp="1" noChangeArrowheads="1"/>
          </p:cNvSpPr>
          <p:nvPr>
            <p:ph type="body" idx="4294967295"/>
          </p:nvPr>
        </p:nvSpPr>
        <p:spPr>
          <a:xfrm>
            <a:off x="395536" y="836712"/>
            <a:ext cx="8229600" cy="5616624"/>
          </a:xfrm>
          <a:prstGeom prst="rect">
            <a:avLst/>
          </a:prstGeom>
        </p:spPr>
        <p:txBody>
          <a:bodyPr>
            <a:noAutofit/>
          </a:bodyPr>
          <a:lstStyle/>
          <a:p>
            <a:r>
              <a:rPr lang="zh-CN" altLang="en-US" sz="2800" dirty="0"/>
              <a:t>按照给出的</a:t>
            </a:r>
            <a:r>
              <a:rPr lang="zh-CN" altLang="en-US" sz="2800" b="1" dirty="0"/>
              <a:t>运动方程</a:t>
            </a:r>
            <a:r>
              <a:rPr lang="zh-CN" altLang="en-US" sz="2800" dirty="0"/>
              <a:t>、</a:t>
            </a:r>
            <a:r>
              <a:rPr lang="zh-CN" altLang="en-US" sz="2800" b="1" dirty="0"/>
              <a:t>边界条件和初始条件</a:t>
            </a:r>
            <a:r>
              <a:rPr lang="zh-CN" altLang="en-US" sz="2800" dirty="0"/>
              <a:t>，就可以进行分子动力学模拟计算。</a:t>
            </a:r>
          </a:p>
          <a:p>
            <a:r>
              <a:rPr lang="zh-CN" altLang="en-US" sz="2800" dirty="0"/>
              <a:t>但是，这样计算出的系统不会具有所要求的系统能量，并且这个状态本身也还</a:t>
            </a:r>
            <a:r>
              <a:rPr lang="zh-CN" altLang="en-US" sz="2800" b="1" dirty="0">
                <a:solidFill>
                  <a:srgbClr val="FF0000"/>
                </a:solidFill>
              </a:rPr>
              <a:t>不是</a:t>
            </a:r>
            <a:r>
              <a:rPr lang="zh-CN" altLang="en-US" sz="2800" dirty="0"/>
              <a:t>一个</a:t>
            </a:r>
            <a:r>
              <a:rPr lang="zh-CN" altLang="en-US" sz="2800" b="1" dirty="0"/>
              <a:t>平衡态</a:t>
            </a:r>
            <a:r>
              <a:rPr lang="zh-CN" altLang="en-US" sz="2800" dirty="0" smtClean="0"/>
              <a:t>。</a:t>
            </a:r>
            <a:endParaRPr lang="zh-CN" altLang="en-US" sz="2800" dirty="0"/>
          </a:p>
          <a:p>
            <a:pPr>
              <a:spcBef>
                <a:spcPts val="1800"/>
              </a:spcBef>
            </a:pPr>
            <a:r>
              <a:rPr lang="zh-CN" altLang="en-US" sz="2800" dirty="0" smtClean="0"/>
              <a:t>为</a:t>
            </a:r>
            <a:r>
              <a:rPr lang="zh-CN" altLang="en-US" sz="2800" dirty="0"/>
              <a:t>了使系统达到平衡，模拟中</a:t>
            </a:r>
            <a:r>
              <a:rPr lang="zh-CN" altLang="en-US" sz="2800" b="1" dirty="0"/>
              <a:t>需要一个趋衡过程</a:t>
            </a:r>
            <a:r>
              <a:rPr lang="zh-CN" altLang="en-US" sz="2800" dirty="0"/>
              <a:t>。在这个过程中，</a:t>
            </a:r>
            <a:r>
              <a:rPr lang="zh-CN" altLang="en-US" sz="2800" b="1" dirty="0"/>
              <a:t>增加或从系统中移出能量，直到系统具有所要求的能量</a:t>
            </a:r>
            <a:r>
              <a:rPr lang="zh-CN" altLang="en-US" sz="2800" dirty="0" smtClean="0"/>
              <a:t>。</a:t>
            </a:r>
            <a:endParaRPr lang="zh-CN" altLang="en-US" sz="2800" dirty="0"/>
          </a:p>
          <a:p>
            <a:pPr>
              <a:spcBef>
                <a:spcPts val="1800"/>
              </a:spcBef>
            </a:pPr>
            <a:r>
              <a:rPr lang="zh-CN" altLang="en-US" sz="2800" dirty="0" smtClean="0"/>
              <a:t>然</a:t>
            </a:r>
            <a:r>
              <a:rPr lang="zh-CN" altLang="en-US" sz="2800" dirty="0"/>
              <a:t>后，再对运动方程中的时间向前积分若干步，使系统</a:t>
            </a:r>
            <a:r>
              <a:rPr lang="zh-CN" altLang="en-US" sz="2800" b="1" dirty="0"/>
              <a:t>持续给出确定能量值</a:t>
            </a:r>
            <a:r>
              <a:rPr lang="zh-CN" altLang="en-US" sz="2800" dirty="0"/>
              <a:t>。</a:t>
            </a:r>
          </a:p>
          <a:p>
            <a:pPr>
              <a:spcBef>
                <a:spcPts val="1800"/>
              </a:spcBef>
            </a:pPr>
            <a:r>
              <a:rPr lang="zh-CN" altLang="en-US" sz="2800" dirty="0"/>
              <a:t>称这时系统已经</a:t>
            </a:r>
            <a:r>
              <a:rPr lang="zh-CN" altLang="en-US" sz="2800" b="1" dirty="0"/>
              <a:t>达到平衡态</a:t>
            </a:r>
            <a:r>
              <a:rPr lang="zh-CN" altLang="en-US" sz="2800" dirty="0"/>
              <a:t>。这段达到平衡所需的时间称为</a:t>
            </a:r>
            <a:r>
              <a:rPr lang="zh-CN" altLang="en-US" sz="2800" b="1" dirty="0"/>
              <a:t>弛豫时间</a:t>
            </a:r>
            <a:r>
              <a:rPr lang="zh-CN" altLang="en-US" sz="2800" dirty="0"/>
              <a:t>。 </a:t>
            </a:r>
          </a:p>
        </p:txBody>
      </p:sp>
      <p:sp>
        <p:nvSpPr>
          <p:cNvPr id="2" name="Date Placeholder 1"/>
          <p:cNvSpPr>
            <a:spLocks noGrp="1"/>
          </p:cNvSpPr>
          <p:nvPr>
            <p:ph type="dt" sz="half" idx="10"/>
          </p:nvPr>
        </p:nvSpPr>
        <p:spPr/>
        <p:txBody>
          <a:bodyPr/>
          <a:lstStyle/>
          <a:p>
            <a:fld id="{3652580A-8EF5-4D99-8DB4-EFDED752156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41</a:t>
            </a:fld>
            <a:endParaRPr lang="zh-CN" altLang="en-US"/>
          </a:p>
        </p:txBody>
      </p:sp>
    </p:spTree>
    <p:extLst>
      <p:ext uri="{BB962C8B-B14F-4D97-AF65-F5344CB8AC3E}">
        <p14:creationId xmlns:p14="http://schemas.microsoft.com/office/powerpoint/2010/main" val="776842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fade">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fade">
                                      <p:cBhvr>
                                        <p:cTn id="12" dur="500"/>
                                        <p:tgtEl>
                                          <p:spTgt spid="123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fade">
                                      <p:cBhvr>
                                        <p:cTn id="17" dur="500"/>
                                        <p:tgtEl>
                                          <p:spTgt spid="12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fade">
                                      <p:cBhvr>
                                        <p:cTn id="22" dur="500"/>
                                        <p:tgtEl>
                                          <p:spTgt spid="1239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7">
                                            <p:txEl>
                                              <p:pRg st="4" end="4"/>
                                            </p:txEl>
                                          </p:spTgt>
                                        </p:tgtEl>
                                        <p:attrNameLst>
                                          <p:attrName>style.visibility</p:attrName>
                                        </p:attrNameLst>
                                      </p:cBhvr>
                                      <p:to>
                                        <p:strVal val="visible"/>
                                      </p:to>
                                    </p:set>
                                    <p:animEffect transition="in" filter="fade">
                                      <p:cBhvr>
                                        <p:cTn id="27" dur="500"/>
                                        <p:tgtEl>
                                          <p:spTgt spid="123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51520" y="116632"/>
            <a:ext cx="8591550" cy="752128"/>
          </a:xfrm>
        </p:spPr>
        <p:txBody>
          <a:bodyPr>
            <a:normAutofit fontScale="90000"/>
          </a:bodyPr>
          <a:lstStyle/>
          <a:p>
            <a:r>
              <a:rPr lang="zh-CN" altLang="en-US" dirty="0" smtClean="0"/>
              <a:t>步长选取</a:t>
            </a:r>
            <a:endParaRPr lang="zh-CN" altLang="en-US" dirty="0"/>
          </a:p>
        </p:txBody>
      </p:sp>
      <p:sp>
        <p:nvSpPr>
          <p:cNvPr id="199683" name="Rectangle 3"/>
          <p:cNvSpPr>
            <a:spLocks noGrp="1" noChangeArrowheads="1"/>
          </p:cNvSpPr>
          <p:nvPr>
            <p:ph type="body" idx="4294967295"/>
          </p:nvPr>
        </p:nvSpPr>
        <p:spPr>
          <a:xfrm>
            <a:off x="457200" y="1052736"/>
            <a:ext cx="8229600" cy="5616624"/>
          </a:xfrm>
          <a:prstGeom prst="rect">
            <a:avLst/>
          </a:prstGeom>
        </p:spPr>
        <p:txBody>
          <a:bodyPr>
            <a:normAutofit fontScale="85000" lnSpcReduction="10000"/>
          </a:bodyPr>
          <a:lstStyle/>
          <a:p>
            <a:pPr>
              <a:spcBef>
                <a:spcPts val="2400"/>
              </a:spcBef>
            </a:pPr>
            <a:r>
              <a:rPr lang="zh-CN" altLang="en-US" sz="2800" dirty="0"/>
              <a:t>分子动力学计算的基本思想是：赋予分子体系初始运动状态之后，利用分子的</a:t>
            </a:r>
            <a:r>
              <a:rPr lang="zh-CN" altLang="en-US" sz="2800" b="1" dirty="0"/>
              <a:t>自然运动在相空间中抽取样本进行统计分子动力学计算</a:t>
            </a:r>
            <a:r>
              <a:rPr lang="zh-CN" altLang="en-US" sz="2800" dirty="0"/>
              <a:t>，</a:t>
            </a:r>
            <a:r>
              <a:rPr lang="zh-CN" altLang="en-US" sz="2800" b="1" dirty="0"/>
              <a:t>时间步长</a:t>
            </a:r>
            <a:r>
              <a:rPr lang="zh-CN" altLang="en-US" sz="2800" dirty="0"/>
              <a:t>就是</a:t>
            </a:r>
            <a:r>
              <a:rPr lang="zh-CN" altLang="en-US" sz="2800" b="1" dirty="0"/>
              <a:t>抽样的间隔</a:t>
            </a:r>
            <a:r>
              <a:rPr lang="zh-CN" altLang="en-US" sz="2800" dirty="0"/>
              <a:t>，因而时间步长的选取对动力学模拟非常重要。它决定了模拟所需要的时间。</a:t>
            </a:r>
          </a:p>
          <a:p>
            <a:pPr>
              <a:spcBef>
                <a:spcPts val="2400"/>
              </a:spcBef>
            </a:pPr>
            <a:r>
              <a:rPr lang="zh-CN" altLang="en-US" sz="2800" dirty="0"/>
              <a:t>时间步长 </a:t>
            </a:r>
            <a:r>
              <a:rPr lang="en-US" altLang="zh-CN" sz="2800" i="1" dirty="0"/>
              <a:t>h</a:t>
            </a:r>
            <a:r>
              <a:rPr lang="zh-CN" altLang="en-US" sz="2800" dirty="0"/>
              <a:t>太长会造成分子间激烈碰撞，体系数据溢出</a:t>
            </a:r>
            <a:r>
              <a:rPr lang="zh-CN" altLang="en-US" sz="2800" dirty="0" smtClean="0"/>
              <a:t>；</a:t>
            </a:r>
            <a:r>
              <a:rPr lang="en-US" altLang="zh-CN" sz="2800" dirty="0" smtClean="0"/>
              <a:t/>
            </a:r>
            <a:br>
              <a:rPr lang="en-US" altLang="zh-CN" sz="2800" dirty="0" smtClean="0"/>
            </a:br>
            <a:r>
              <a:rPr lang="zh-CN" altLang="en-US" sz="2800" dirty="0" smtClean="0"/>
              <a:t>为</a:t>
            </a:r>
            <a:r>
              <a:rPr lang="zh-CN" altLang="en-US" sz="2800" dirty="0"/>
              <a:t>了减小误差，步长 </a:t>
            </a:r>
            <a:r>
              <a:rPr lang="en-US" altLang="zh-CN" sz="2800" i="1" dirty="0"/>
              <a:t>h </a:t>
            </a:r>
            <a:r>
              <a:rPr lang="zh-CN" altLang="en-US" sz="2800" dirty="0"/>
              <a:t>必须取得小一些；</a:t>
            </a:r>
          </a:p>
          <a:p>
            <a:pPr>
              <a:spcBef>
                <a:spcPts val="2400"/>
              </a:spcBef>
            </a:pPr>
            <a:r>
              <a:rPr lang="zh-CN" altLang="en-US" sz="2800" dirty="0"/>
              <a:t>但是取得太小，系统模拟的弛豫时间就很长，太短的时间步长还会降低模拟过程搜索相空间的能力。</a:t>
            </a:r>
          </a:p>
          <a:p>
            <a:pPr>
              <a:spcBef>
                <a:spcPts val="2400"/>
              </a:spcBef>
            </a:pPr>
            <a:r>
              <a:rPr lang="zh-CN" altLang="en-US" sz="2800" dirty="0"/>
              <a:t>因此一般选取的时间步长为</a:t>
            </a:r>
            <a:r>
              <a:rPr lang="zh-CN" altLang="en-US" sz="2800" b="1" dirty="0"/>
              <a:t>体系各个自由度中最短运动周期的十分之一</a:t>
            </a:r>
            <a:r>
              <a:rPr lang="zh-CN" altLang="en-US" sz="2800" dirty="0"/>
              <a:t>。</a:t>
            </a:r>
          </a:p>
          <a:p>
            <a:pPr>
              <a:spcBef>
                <a:spcPts val="2400"/>
              </a:spcBef>
            </a:pPr>
            <a:r>
              <a:rPr lang="zh-CN" altLang="en-US" sz="2800" dirty="0"/>
              <a:t>这里需要积累一定的模拟经验，选择适当的时间步长</a:t>
            </a:r>
            <a:r>
              <a:rPr lang="en-US" altLang="zh-CN" sz="2800" i="1" dirty="0"/>
              <a:t>h</a:t>
            </a:r>
            <a:r>
              <a:rPr lang="en-US" altLang="zh-CN" sz="2800" dirty="0"/>
              <a:t> </a:t>
            </a:r>
            <a:r>
              <a:rPr lang="zh-CN" altLang="en-US" dirty="0"/>
              <a:t>。</a:t>
            </a:r>
          </a:p>
        </p:txBody>
      </p:sp>
      <p:sp>
        <p:nvSpPr>
          <p:cNvPr id="2" name="Date Placeholder 1"/>
          <p:cNvSpPr>
            <a:spLocks noGrp="1"/>
          </p:cNvSpPr>
          <p:nvPr>
            <p:ph type="dt" sz="half" idx="10"/>
          </p:nvPr>
        </p:nvSpPr>
        <p:spPr/>
        <p:txBody>
          <a:bodyPr/>
          <a:lstStyle/>
          <a:p>
            <a:fld id="{EC9C4024-7416-441F-A912-9090B942EC41}"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42</a:t>
            </a:fld>
            <a:endParaRPr lang="zh-CN" altLang="en-US"/>
          </a:p>
        </p:txBody>
      </p:sp>
    </p:spTree>
    <p:extLst>
      <p:ext uri="{BB962C8B-B14F-4D97-AF65-F5344CB8AC3E}">
        <p14:creationId xmlns:p14="http://schemas.microsoft.com/office/powerpoint/2010/main" val="2115391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fade">
                                      <p:cBhvr>
                                        <p:cTn id="7" dur="500"/>
                                        <p:tgtEl>
                                          <p:spTgt spid="199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fade">
                                      <p:cBhvr>
                                        <p:cTn id="12" dur="500"/>
                                        <p:tgtEl>
                                          <p:spTgt spid="199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683">
                                            <p:txEl>
                                              <p:pRg st="2" end="2"/>
                                            </p:txEl>
                                          </p:spTgt>
                                        </p:tgtEl>
                                        <p:attrNameLst>
                                          <p:attrName>style.visibility</p:attrName>
                                        </p:attrNameLst>
                                      </p:cBhvr>
                                      <p:to>
                                        <p:strVal val="visible"/>
                                      </p:to>
                                    </p:set>
                                    <p:animEffect transition="in" filter="fade">
                                      <p:cBhvr>
                                        <p:cTn id="17" dur="500"/>
                                        <p:tgtEl>
                                          <p:spTgt spid="199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683">
                                            <p:txEl>
                                              <p:pRg st="3" end="3"/>
                                            </p:txEl>
                                          </p:spTgt>
                                        </p:tgtEl>
                                        <p:attrNameLst>
                                          <p:attrName>style.visibility</p:attrName>
                                        </p:attrNameLst>
                                      </p:cBhvr>
                                      <p:to>
                                        <p:strVal val="visible"/>
                                      </p:to>
                                    </p:set>
                                    <p:animEffect transition="in" filter="fade">
                                      <p:cBhvr>
                                        <p:cTn id="22" dur="500"/>
                                        <p:tgtEl>
                                          <p:spTgt spid="199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683">
                                            <p:txEl>
                                              <p:pRg st="4" end="4"/>
                                            </p:txEl>
                                          </p:spTgt>
                                        </p:tgtEl>
                                        <p:attrNameLst>
                                          <p:attrName>style.visibility</p:attrName>
                                        </p:attrNameLst>
                                      </p:cBhvr>
                                      <p:to>
                                        <p:strVal val="visible"/>
                                      </p:to>
                                    </p:set>
                                    <p:animEffect transition="in" filter="fade">
                                      <p:cBhvr>
                                        <p:cTn id="27" dur="500"/>
                                        <p:tgtEl>
                                          <p:spTgt spid="199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76225" y="228601"/>
            <a:ext cx="8591550" cy="752128"/>
          </a:xfrm>
        </p:spPr>
        <p:txBody>
          <a:bodyPr>
            <a:normAutofit fontScale="90000"/>
          </a:bodyPr>
          <a:lstStyle/>
          <a:p>
            <a:r>
              <a:rPr lang="en-US" altLang="zh-CN" dirty="0" smtClean="0"/>
              <a:t>4</a:t>
            </a:r>
            <a:r>
              <a:rPr lang="zh-CN" altLang="en-US" dirty="0" smtClean="0"/>
              <a:t>、宏</a:t>
            </a:r>
            <a:r>
              <a:rPr lang="zh-CN" altLang="en-US" dirty="0"/>
              <a:t>观物理量的计</a:t>
            </a:r>
            <a:r>
              <a:rPr lang="zh-CN" altLang="en-US" dirty="0" smtClean="0"/>
              <a:t>算</a:t>
            </a:r>
            <a:r>
              <a:rPr lang="en-US" altLang="zh-CN" dirty="0" smtClean="0"/>
              <a:t>—</a:t>
            </a:r>
            <a:r>
              <a:rPr lang="zh-CN" altLang="en-US" dirty="0" smtClean="0"/>
              <a:t>动能</a:t>
            </a:r>
            <a:endParaRPr lang="zh-CN" altLang="en-US" dirty="0"/>
          </a:p>
        </p:txBody>
      </p:sp>
      <p:sp>
        <p:nvSpPr>
          <p:cNvPr id="124931" name="Rectangle 3"/>
          <p:cNvSpPr>
            <a:spLocks noGrp="1" noChangeArrowheads="1"/>
          </p:cNvSpPr>
          <p:nvPr>
            <p:ph type="body" idx="4294967295"/>
          </p:nvPr>
        </p:nvSpPr>
        <p:spPr>
          <a:xfrm>
            <a:off x="457200" y="1052512"/>
            <a:ext cx="8229600" cy="5256807"/>
          </a:xfrm>
          <a:prstGeom prst="rect">
            <a:avLst/>
          </a:prstGeom>
        </p:spPr>
        <p:txBody>
          <a:bodyPr>
            <a:normAutofit/>
          </a:bodyPr>
          <a:lstStyle/>
          <a:p>
            <a:r>
              <a:rPr lang="zh-CN" altLang="en-US" sz="2400" dirty="0"/>
              <a:t>在模拟过程中计算出的动能值是在不连续的路径上的值，在时间的各个间断点</a:t>
            </a:r>
            <a:r>
              <a:rPr lang="en-US" altLang="zh-CN" sz="2400" dirty="0"/>
              <a:t>μ</a:t>
            </a:r>
            <a:r>
              <a:rPr lang="zh-CN" altLang="en-US" sz="2400" dirty="0"/>
              <a:t>上计算动能的平均值</a:t>
            </a:r>
          </a:p>
          <a:p>
            <a:endParaRPr lang="zh-CN" altLang="en-US" sz="2400" dirty="0"/>
          </a:p>
          <a:p>
            <a:endParaRPr lang="zh-CN" altLang="en-US" sz="2400" dirty="0"/>
          </a:p>
          <a:p>
            <a:r>
              <a:rPr lang="zh-CN" altLang="en-US" sz="2400" dirty="0"/>
              <a:t>在分子动力学模拟过程中，温度是需要加以监测的物理量，特别是在模拟的起始阶段。根据能量均分定理，我们可以从平均动能值计算得到温度值，</a:t>
            </a:r>
          </a:p>
          <a:p>
            <a:endParaRPr lang="zh-CN" altLang="en-US" sz="2400" dirty="0"/>
          </a:p>
          <a:p>
            <a:endParaRPr lang="zh-CN" altLang="en-US" sz="2400" dirty="0"/>
          </a:p>
          <a:p>
            <a:endParaRPr lang="zh-CN" altLang="en-US" sz="2400" dirty="0"/>
          </a:p>
          <a:p>
            <a:pPr>
              <a:buFontTx/>
              <a:buNone/>
            </a:pPr>
            <a:r>
              <a:rPr lang="zh-CN" altLang="en-US" sz="2400" dirty="0"/>
              <a:t>     其中</a:t>
            </a:r>
            <a:r>
              <a:rPr lang="en-US" altLang="zh-CN" sz="2400" i="1" dirty="0"/>
              <a:t>d</a:t>
            </a:r>
            <a:r>
              <a:rPr lang="zh-CN" altLang="en-US" sz="2400" dirty="0"/>
              <a:t>为每个粒子的自由度，如果不考虑系统所受的约束，则</a:t>
            </a:r>
            <a:r>
              <a:rPr lang="en-US" altLang="zh-CN" sz="2400" i="1" dirty="0"/>
              <a:t>d</a:t>
            </a:r>
            <a:r>
              <a:rPr lang="zh-CN" altLang="en-US" sz="2400" dirty="0"/>
              <a:t>＝</a:t>
            </a:r>
            <a:r>
              <a:rPr lang="en-US" altLang="zh-CN" sz="2400" dirty="0"/>
              <a:t>3</a:t>
            </a:r>
            <a:r>
              <a:rPr lang="zh-CN" altLang="en-US" sz="2400" dirty="0"/>
              <a:t>。</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916113"/>
            <a:ext cx="30257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076700"/>
            <a:ext cx="13208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86A4D7A-2897-4A58-947C-BB974DEA83C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43</a:t>
            </a:fld>
            <a:endParaRPr lang="zh-CN" altLang="en-US"/>
          </a:p>
        </p:txBody>
      </p:sp>
    </p:spTree>
    <p:extLst>
      <p:ext uri="{BB962C8B-B14F-4D97-AF65-F5344CB8AC3E}">
        <p14:creationId xmlns:p14="http://schemas.microsoft.com/office/powerpoint/2010/main" val="1377517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fade">
                                      <p:cBhvr>
                                        <p:cTn id="12" dur="500"/>
                                        <p:tgtEl>
                                          <p:spTgt spid="1249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931">
                                            <p:txEl>
                                              <p:pRg st="3" end="3"/>
                                            </p:txEl>
                                          </p:spTgt>
                                        </p:tgtEl>
                                        <p:attrNameLst>
                                          <p:attrName>style.visibility</p:attrName>
                                        </p:attrNameLst>
                                      </p:cBhvr>
                                      <p:to>
                                        <p:strVal val="visible"/>
                                      </p:to>
                                    </p:set>
                                    <p:animEffect transition="in" filter="fade">
                                      <p:cBhvr>
                                        <p:cTn id="17" dur="500"/>
                                        <p:tgtEl>
                                          <p:spTgt spid="1249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933"/>
                                        </p:tgtEl>
                                        <p:attrNameLst>
                                          <p:attrName>style.visibility</p:attrName>
                                        </p:attrNameLst>
                                      </p:cBhvr>
                                      <p:to>
                                        <p:strVal val="visible"/>
                                      </p:to>
                                    </p:set>
                                    <p:animEffect transition="in" filter="fade">
                                      <p:cBhvr>
                                        <p:cTn id="22" dur="500"/>
                                        <p:tgtEl>
                                          <p:spTgt spid="1249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931">
                                            <p:txEl>
                                              <p:pRg st="7" end="7"/>
                                            </p:txEl>
                                          </p:spTgt>
                                        </p:tgtEl>
                                        <p:attrNameLst>
                                          <p:attrName>style.visibility</p:attrName>
                                        </p:attrNameLst>
                                      </p:cBhvr>
                                      <p:to>
                                        <p:strVal val="visible"/>
                                      </p:to>
                                    </p:set>
                                    <p:animEffect transition="in" filter="fade">
                                      <p:cBhvr>
                                        <p:cTn id="27" dur="500"/>
                                        <p:tgtEl>
                                          <p:spTgt spid="124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zh-CN" altLang="en-US" dirty="0" smtClean="0"/>
              <a:t>势</a:t>
            </a:r>
            <a:r>
              <a:rPr lang="zh-CN" altLang="en-US" dirty="0"/>
              <a:t>函数</a:t>
            </a:r>
          </a:p>
        </p:txBody>
      </p:sp>
      <p:sp>
        <p:nvSpPr>
          <p:cNvPr id="56323" name="Rectangle 3"/>
          <p:cNvSpPr>
            <a:spLocks noGrp="1" noChangeArrowheads="1"/>
          </p:cNvSpPr>
          <p:nvPr>
            <p:ph type="body" idx="4294967295"/>
          </p:nvPr>
        </p:nvSpPr>
        <p:spPr>
          <a:xfrm>
            <a:off x="323850" y="1484313"/>
            <a:ext cx="8229600" cy="4897437"/>
          </a:xfrm>
          <a:prstGeom prst="rect">
            <a:avLst/>
          </a:prstGeom>
        </p:spPr>
        <p:txBody>
          <a:bodyPr>
            <a:normAutofit/>
          </a:bodyPr>
          <a:lstStyle/>
          <a:p>
            <a:r>
              <a:rPr lang="zh-CN" altLang="en-US" sz="2800" dirty="0"/>
              <a:t>分子动力学模拟的核心问题是求解牛顿运动方程组，而关键问题是原子间作用势的确定。</a:t>
            </a:r>
          </a:p>
          <a:p>
            <a:endParaRPr lang="zh-CN" altLang="en-US" sz="2800" dirty="0"/>
          </a:p>
          <a:p>
            <a:r>
              <a:rPr lang="zh-CN" altLang="en-US" sz="2800" dirty="0"/>
              <a:t>通常是通过实验拟合或半经验解法得到原子间作用势，然后求得系统能量。</a:t>
            </a:r>
          </a:p>
          <a:p>
            <a:endParaRPr lang="zh-CN" altLang="en-US" sz="2800" dirty="0"/>
          </a:p>
          <a:p>
            <a:r>
              <a:rPr lang="zh-CN" altLang="en-US" sz="2800" dirty="0"/>
              <a:t>固体间的性质，依赖于分子的本性与分子间的相互作用或分子间的相互作用力，由统计力学的系统理论可知，只要知道决定分子间作用力的势能函数形态，就可以透过计算求得各种力学性质。</a:t>
            </a:r>
          </a:p>
        </p:txBody>
      </p:sp>
      <p:sp>
        <p:nvSpPr>
          <p:cNvPr id="2" name="Date Placeholder 1"/>
          <p:cNvSpPr>
            <a:spLocks noGrp="1"/>
          </p:cNvSpPr>
          <p:nvPr>
            <p:ph type="dt" sz="half" idx="10"/>
          </p:nvPr>
        </p:nvSpPr>
        <p:spPr/>
        <p:txBody>
          <a:bodyPr/>
          <a:lstStyle/>
          <a:p>
            <a:fld id="{9A41AF0E-A65D-46FD-AD7B-C7BB6300028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44</a:t>
            </a:fld>
            <a:endParaRPr lang="zh-CN" altLang="en-US"/>
          </a:p>
        </p:txBody>
      </p:sp>
    </p:spTree>
    <p:extLst>
      <p:ext uri="{BB962C8B-B14F-4D97-AF65-F5344CB8AC3E}">
        <p14:creationId xmlns:p14="http://schemas.microsoft.com/office/powerpoint/2010/main" val="1782410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51520" y="116632"/>
            <a:ext cx="8591550" cy="824136"/>
          </a:xfrm>
        </p:spPr>
        <p:txBody>
          <a:bodyPr/>
          <a:lstStyle/>
          <a:p>
            <a:r>
              <a:rPr lang="zh-CN" altLang="en-US" dirty="0"/>
              <a:t>分子间的相互作用力</a:t>
            </a:r>
          </a:p>
        </p:txBody>
      </p:sp>
      <p:sp>
        <p:nvSpPr>
          <p:cNvPr id="176131" name="Rectangle 3"/>
          <p:cNvSpPr>
            <a:spLocks noGrp="1" noChangeArrowheads="1"/>
          </p:cNvSpPr>
          <p:nvPr>
            <p:ph type="body" idx="4294967295"/>
          </p:nvPr>
        </p:nvSpPr>
        <p:spPr>
          <a:xfrm>
            <a:off x="323528" y="1124545"/>
            <a:ext cx="8229600" cy="5184775"/>
          </a:xfrm>
          <a:prstGeom prst="rect">
            <a:avLst/>
          </a:prstGeom>
        </p:spPr>
        <p:txBody>
          <a:bodyPr>
            <a:noAutofit/>
          </a:bodyPr>
          <a:lstStyle/>
          <a:p>
            <a:r>
              <a:rPr lang="zh-CN" altLang="en-US" sz="2800" dirty="0"/>
              <a:t>以力的本性来区分有：</a:t>
            </a:r>
            <a:br>
              <a:rPr lang="zh-CN" altLang="en-US" sz="2800" dirty="0"/>
            </a:br>
            <a:r>
              <a:rPr lang="zh-CN" altLang="en-US" sz="2800" dirty="0" smtClean="0"/>
              <a:t>    万</a:t>
            </a:r>
            <a:r>
              <a:rPr lang="zh-CN" altLang="en-US" sz="2800" dirty="0"/>
              <a:t>有引力、强核力、弱核力、电磁力。</a:t>
            </a:r>
            <a:br>
              <a:rPr lang="zh-CN" altLang="en-US" sz="2800" dirty="0"/>
            </a:br>
            <a:endParaRPr lang="zh-CN" altLang="en-US" sz="2800" dirty="0"/>
          </a:p>
          <a:p>
            <a:pPr lvl="1"/>
            <a:r>
              <a:rPr lang="zh-CN" altLang="en-US" sz="2800" dirty="0"/>
              <a:t>其中万有引力太小，例如在典型的分子间几乎接触的距离约</a:t>
            </a:r>
            <a:r>
              <a:rPr lang="en-US" altLang="zh-CN" sz="2800" dirty="0"/>
              <a:t>0.2</a:t>
            </a:r>
            <a:r>
              <a:rPr lang="zh-CN" altLang="en-US" sz="2800" dirty="0"/>
              <a:t>－</a:t>
            </a:r>
            <a:r>
              <a:rPr lang="en-US" altLang="zh-CN" sz="2800" dirty="0"/>
              <a:t>0.3nm</a:t>
            </a:r>
            <a:r>
              <a:rPr lang="zh-CN" altLang="en-US" sz="2800" dirty="0"/>
              <a:t>，对于能量的贡献约为－</a:t>
            </a:r>
            <a:r>
              <a:rPr lang="en-US" altLang="zh-CN" sz="2800" dirty="0"/>
              <a:t>10</a:t>
            </a:r>
            <a:r>
              <a:rPr lang="en-US" altLang="zh-CN" sz="2800" baseline="30000" dirty="0"/>
              <a:t>-30</a:t>
            </a:r>
            <a:r>
              <a:rPr lang="en-US" altLang="zh-CN" sz="2800" i="1" dirty="0"/>
              <a:t>J</a:t>
            </a:r>
            <a:r>
              <a:rPr lang="zh-CN" altLang="en-US" sz="2800" dirty="0"/>
              <a:t>左右；</a:t>
            </a:r>
          </a:p>
          <a:p>
            <a:pPr lvl="1"/>
            <a:endParaRPr lang="zh-CN" altLang="en-US" sz="2800" dirty="0"/>
          </a:p>
          <a:p>
            <a:pPr lvl="1"/>
            <a:r>
              <a:rPr lang="zh-CN" altLang="en-US" sz="2800" dirty="0"/>
              <a:t>强核力和弱核力的作用距离都在</a:t>
            </a:r>
            <a:r>
              <a:rPr lang="en-US" altLang="zh-CN" sz="2800" dirty="0"/>
              <a:t>10</a:t>
            </a:r>
            <a:r>
              <a:rPr lang="en-US" altLang="zh-CN" sz="2800" baseline="30000" dirty="0"/>
              <a:t>-4</a:t>
            </a:r>
            <a:r>
              <a:rPr lang="en-US" altLang="zh-CN" sz="2800" dirty="0"/>
              <a:t>nm</a:t>
            </a:r>
            <a:r>
              <a:rPr lang="zh-CN" altLang="en-US" sz="2800" dirty="0"/>
              <a:t>以内，分子间的距离通常比此值还要大得多；</a:t>
            </a:r>
          </a:p>
          <a:p>
            <a:pPr lvl="1"/>
            <a:endParaRPr lang="zh-CN" altLang="en-US" sz="2800" dirty="0"/>
          </a:p>
          <a:p>
            <a:pPr lvl="1"/>
            <a:r>
              <a:rPr lang="zh-CN" altLang="en-US" sz="2800" b="1" dirty="0"/>
              <a:t>只有电磁力能够正确解释分子间的相互作用</a:t>
            </a:r>
            <a:r>
              <a:rPr lang="zh-CN" altLang="en-US" sz="2800" dirty="0"/>
              <a:t>。</a:t>
            </a:r>
          </a:p>
        </p:txBody>
      </p:sp>
      <p:sp>
        <p:nvSpPr>
          <p:cNvPr id="2" name="Date Placeholder 1"/>
          <p:cNvSpPr>
            <a:spLocks noGrp="1"/>
          </p:cNvSpPr>
          <p:nvPr>
            <p:ph type="dt" sz="half" idx="10"/>
          </p:nvPr>
        </p:nvSpPr>
        <p:spPr/>
        <p:txBody>
          <a:bodyPr/>
          <a:lstStyle/>
          <a:p>
            <a:fld id="{73F1274F-EC04-410B-80E1-222DD2EF759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45</a:t>
            </a:fld>
            <a:endParaRPr lang="zh-CN" altLang="en-US"/>
          </a:p>
        </p:txBody>
      </p:sp>
    </p:spTree>
    <p:extLst>
      <p:ext uri="{BB962C8B-B14F-4D97-AF65-F5344CB8AC3E}">
        <p14:creationId xmlns:p14="http://schemas.microsoft.com/office/powerpoint/2010/main" val="281058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fade">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fade">
                                      <p:cBhvr>
                                        <p:cTn id="12" dur="500"/>
                                        <p:tgtEl>
                                          <p:spTgt spid="176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131">
                                            <p:txEl>
                                              <p:pRg st="3" end="3"/>
                                            </p:txEl>
                                          </p:spTgt>
                                        </p:tgtEl>
                                        <p:attrNameLst>
                                          <p:attrName>style.visibility</p:attrName>
                                        </p:attrNameLst>
                                      </p:cBhvr>
                                      <p:to>
                                        <p:strVal val="visible"/>
                                      </p:to>
                                    </p:set>
                                    <p:animEffect transition="in" filter="fade">
                                      <p:cBhvr>
                                        <p:cTn id="17" dur="500"/>
                                        <p:tgtEl>
                                          <p:spTgt spid="176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131">
                                            <p:txEl>
                                              <p:pRg st="5" end="5"/>
                                            </p:txEl>
                                          </p:spTgt>
                                        </p:tgtEl>
                                        <p:attrNameLst>
                                          <p:attrName>style.visibility</p:attrName>
                                        </p:attrNameLst>
                                      </p:cBhvr>
                                      <p:to>
                                        <p:strVal val="visible"/>
                                      </p:to>
                                    </p:set>
                                    <p:animEffect transition="in" filter="fade">
                                      <p:cBhvr>
                                        <p:cTn id="22"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3681" y="9977"/>
            <a:ext cx="8591550" cy="898744"/>
          </a:xfrm>
        </p:spPr>
        <p:txBody>
          <a:bodyPr/>
          <a:lstStyle/>
          <a:p>
            <a:r>
              <a:rPr lang="zh-CN" altLang="en-US" dirty="0"/>
              <a:t>分子间相互作用与势函数</a:t>
            </a:r>
          </a:p>
        </p:txBody>
      </p:sp>
      <p:sp>
        <p:nvSpPr>
          <p:cNvPr id="57347" name="Rectangle 3"/>
          <p:cNvSpPr>
            <a:spLocks noGrp="1" noChangeArrowheads="1"/>
          </p:cNvSpPr>
          <p:nvPr>
            <p:ph type="body" idx="4294967295"/>
          </p:nvPr>
        </p:nvSpPr>
        <p:spPr>
          <a:xfrm>
            <a:off x="457200" y="1052513"/>
            <a:ext cx="8002588" cy="5329237"/>
          </a:xfrm>
          <a:prstGeom prst="rect">
            <a:avLst/>
          </a:prstGeom>
        </p:spPr>
        <p:txBody>
          <a:bodyPr>
            <a:normAutofit/>
          </a:bodyPr>
          <a:lstStyle/>
          <a:p>
            <a:r>
              <a:rPr lang="zh-CN" altLang="en-US" sz="2400" dirty="0"/>
              <a:t>分子间作用力主要有：</a:t>
            </a:r>
          </a:p>
          <a:p>
            <a:pPr lvl="1"/>
            <a:r>
              <a:rPr lang="zh-CN" altLang="en-US" sz="2400" dirty="0"/>
              <a:t>长程的引力，包括静电作用、诱导作用和色散作用；</a:t>
            </a:r>
          </a:p>
          <a:p>
            <a:pPr lvl="1"/>
            <a:r>
              <a:rPr lang="zh-CN" altLang="en-US" sz="2400" dirty="0"/>
              <a:t>短程的斥力，它是由于电子云重叠所产生的。</a:t>
            </a:r>
          </a:p>
          <a:p>
            <a:r>
              <a:rPr lang="zh-CN" altLang="en-US" sz="2400" dirty="0"/>
              <a:t>将分子间作用力的理论透过量子力学的计算与光谱等实验的方式，求得分子间势能函数。</a:t>
            </a:r>
          </a:p>
          <a:p>
            <a:pPr lvl="1"/>
            <a:r>
              <a:rPr lang="zh-CN" altLang="en-US" sz="2400" dirty="0"/>
              <a:t>两原子核的运动受一个只依赖于两原子核之间距离</a:t>
            </a:r>
            <a:r>
              <a:rPr lang="en-US" altLang="zh-CN" sz="2400" i="1" dirty="0"/>
              <a:t>r</a:t>
            </a:r>
            <a:r>
              <a:rPr lang="zh-CN" altLang="en-US" sz="2400" dirty="0"/>
              <a:t>的位势</a:t>
            </a:r>
            <a:r>
              <a:rPr lang="en-US" altLang="zh-CN" sz="2400" i="1" dirty="0"/>
              <a:t>V</a:t>
            </a:r>
            <a:r>
              <a:rPr lang="en-US" altLang="zh-CN" sz="2400" dirty="0"/>
              <a:t>(</a:t>
            </a:r>
            <a:r>
              <a:rPr lang="en-US" altLang="zh-CN" sz="2400" i="1" dirty="0"/>
              <a:t>r</a:t>
            </a:r>
            <a:r>
              <a:rPr lang="en-US" altLang="zh-CN" sz="2400" dirty="0"/>
              <a:t>)</a:t>
            </a:r>
            <a:r>
              <a:rPr lang="zh-CN" altLang="en-US" sz="2400" dirty="0"/>
              <a:t>支配。</a:t>
            </a:r>
          </a:p>
          <a:p>
            <a:pPr lvl="1"/>
            <a:r>
              <a:rPr lang="zh-CN" altLang="en-US" sz="2400" dirty="0"/>
              <a:t>在远距离处是吸引势（</a:t>
            </a:r>
            <a:r>
              <a:rPr lang="en-US" altLang="zh-CN" sz="2400" dirty="0"/>
              <a:t>Van der Waals</a:t>
            </a:r>
            <a:r>
              <a:rPr lang="zh-CN" altLang="en-US" sz="2400" dirty="0"/>
              <a:t>相互作用），而在近距离处是排斥势（原子核的</a:t>
            </a:r>
            <a:r>
              <a:rPr lang="en-US" altLang="zh-CN" sz="2400" dirty="0"/>
              <a:t>Coulomb</a:t>
            </a:r>
            <a:r>
              <a:rPr lang="zh-CN" altLang="en-US" sz="2400" dirty="0"/>
              <a:t>相互作用和电子的</a:t>
            </a:r>
            <a:r>
              <a:rPr lang="en-US" altLang="zh-CN" sz="2400" dirty="0"/>
              <a:t>Pauli</a:t>
            </a:r>
            <a:r>
              <a:rPr lang="zh-CN" altLang="en-US" sz="2400" dirty="0"/>
              <a:t>斥力）。</a:t>
            </a:r>
          </a:p>
          <a:p>
            <a:r>
              <a:rPr lang="zh-CN" altLang="en-US" sz="2400" dirty="0"/>
              <a:t>势函数</a:t>
            </a:r>
            <a:r>
              <a:rPr lang="en-US" altLang="zh-CN" sz="2400" i="1" dirty="0"/>
              <a:t>U</a:t>
            </a:r>
            <a:r>
              <a:rPr lang="zh-CN" altLang="en-US" sz="2400" dirty="0"/>
              <a:t>看作是原子间相互作用势</a:t>
            </a:r>
            <a:r>
              <a:rPr lang="en-US" altLang="zh-CN" sz="2400" i="1" dirty="0"/>
              <a:t>V</a:t>
            </a:r>
            <a:r>
              <a:rPr lang="zh-CN" altLang="en-US" sz="2400" dirty="0"/>
              <a:t>和外势</a:t>
            </a:r>
            <a:r>
              <a:rPr lang="en-US" altLang="zh-CN" sz="2400" i="1" dirty="0" err="1"/>
              <a:t>U</a:t>
            </a:r>
            <a:r>
              <a:rPr lang="en-US" altLang="zh-CN" sz="2400" baseline="-25000" dirty="0" err="1"/>
              <a:t>e</a:t>
            </a:r>
            <a:r>
              <a:rPr lang="zh-CN" altLang="en-US" sz="2400" dirty="0"/>
              <a:t>之和</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5734050"/>
            <a:ext cx="296068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87B1F203-96CC-4786-BC90-E483E349A7E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46</a:t>
            </a:fld>
            <a:endParaRPr lang="zh-CN" altLang="en-US"/>
          </a:p>
        </p:txBody>
      </p:sp>
    </p:spTree>
    <p:extLst>
      <p:ext uri="{BB962C8B-B14F-4D97-AF65-F5344CB8AC3E}">
        <p14:creationId xmlns:p14="http://schemas.microsoft.com/office/powerpoint/2010/main" val="2103973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fade">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fade">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fade">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348"/>
                                        </p:tgtEl>
                                        <p:attrNameLst>
                                          <p:attrName>style.visibility</p:attrName>
                                        </p:attrNameLst>
                                      </p:cBhvr>
                                      <p:to>
                                        <p:strVal val="visible"/>
                                      </p:to>
                                    </p:set>
                                    <p:animEffect transition="in" filter="fade">
                                      <p:cBhvr>
                                        <p:cTn id="42"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76225" y="228601"/>
            <a:ext cx="8591550" cy="680120"/>
          </a:xfrm>
        </p:spPr>
        <p:txBody>
          <a:bodyPr>
            <a:normAutofit fontScale="90000"/>
          </a:bodyPr>
          <a:lstStyle/>
          <a:p>
            <a:r>
              <a:rPr lang="zh-CN" altLang="en-US" dirty="0"/>
              <a:t>势函数发展简介</a:t>
            </a:r>
          </a:p>
        </p:txBody>
      </p:sp>
      <p:sp>
        <p:nvSpPr>
          <p:cNvPr id="58371" name="Rectangle 3"/>
          <p:cNvSpPr>
            <a:spLocks noGrp="1" noChangeArrowheads="1"/>
          </p:cNvSpPr>
          <p:nvPr>
            <p:ph type="body" idx="4294967295"/>
          </p:nvPr>
        </p:nvSpPr>
        <p:spPr>
          <a:xfrm>
            <a:off x="457200" y="1196975"/>
            <a:ext cx="8229600" cy="5111750"/>
          </a:xfrm>
          <a:prstGeom prst="rect">
            <a:avLst/>
          </a:prstGeom>
        </p:spPr>
        <p:txBody>
          <a:bodyPr>
            <a:normAutofit/>
          </a:bodyPr>
          <a:lstStyle/>
          <a:p>
            <a:r>
              <a:rPr lang="en-US" altLang="zh-CN" sz="2400" dirty="0"/>
              <a:t>1924</a:t>
            </a:r>
            <a:r>
              <a:rPr lang="zh-CN" altLang="en-US" sz="2400" dirty="0"/>
              <a:t>年，</a:t>
            </a:r>
            <a:r>
              <a:rPr lang="en-US" altLang="zh-CN" sz="2400" dirty="0" err="1"/>
              <a:t>Lennard</a:t>
            </a:r>
            <a:r>
              <a:rPr lang="en-US" altLang="zh-CN" sz="2400" dirty="0"/>
              <a:t>-Jones</a:t>
            </a:r>
            <a:r>
              <a:rPr lang="zh-CN" altLang="en-US" sz="2400" dirty="0"/>
              <a:t>发表了著名的负幂函数式的</a:t>
            </a:r>
            <a:r>
              <a:rPr lang="en-US" altLang="zh-CN" sz="2400" dirty="0" err="1"/>
              <a:t>Lennard</a:t>
            </a:r>
            <a:r>
              <a:rPr lang="en-US" altLang="zh-CN" sz="2400" dirty="0"/>
              <a:t>-Jones</a:t>
            </a:r>
            <a:r>
              <a:rPr lang="zh-CN" altLang="en-US" sz="2400" dirty="0"/>
              <a:t>势函数的解析式。 </a:t>
            </a:r>
          </a:p>
          <a:p>
            <a:endParaRPr lang="zh-CN" altLang="en-US" sz="2400" dirty="0"/>
          </a:p>
          <a:p>
            <a:r>
              <a:rPr lang="en-US" altLang="zh-CN" sz="2400" dirty="0"/>
              <a:t>1929</a:t>
            </a:r>
            <a:r>
              <a:rPr lang="zh-CN" altLang="en-US" sz="2400" dirty="0"/>
              <a:t>年，</a:t>
            </a:r>
            <a:r>
              <a:rPr lang="en-US" altLang="zh-CN" sz="2400" dirty="0"/>
              <a:t>Morse</a:t>
            </a:r>
            <a:r>
              <a:rPr lang="zh-CN" altLang="en-US" sz="2400" dirty="0"/>
              <a:t>发表了指数式的</a:t>
            </a:r>
            <a:r>
              <a:rPr lang="en-US" altLang="zh-CN" sz="2400" dirty="0"/>
              <a:t>Morse</a:t>
            </a:r>
            <a:r>
              <a:rPr lang="zh-CN" altLang="en-US" sz="2400" dirty="0"/>
              <a:t>势。</a:t>
            </a:r>
            <a:r>
              <a:rPr lang="en-US" altLang="zh-CN" sz="2400" dirty="0"/>
              <a:t>1931</a:t>
            </a:r>
            <a:r>
              <a:rPr lang="zh-CN" altLang="en-US" sz="2400" dirty="0"/>
              <a:t>年，</a:t>
            </a:r>
            <a:r>
              <a:rPr lang="en-US" altLang="zh-CN" sz="2400" dirty="0"/>
              <a:t>Born</a:t>
            </a:r>
            <a:r>
              <a:rPr lang="zh-CN" altLang="en-US" sz="2400" dirty="0"/>
              <a:t>和</a:t>
            </a:r>
            <a:r>
              <a:rPr lang="en-US" altLang="zh-CN" sz="2400" dirty="0"/>
              <a:t>Mayer</a:t>
            </a:r>
            <a:r>
              <a:rPr lang="zh-CN" altLang="en-US" sz="2400" dirty="0"/>
              <a:t>发表了描述离子晶体中两离子间相互作用的</a:t>
            </a:r>
            <a:r>
              <a:rPr lang="en-US" altLang="zh-CN" sz="2400" dirty="0"/>
              <a:t>Born-Mayer</a:t>
            </a:r>
            <a:r>
              <a:rPr lang="zh-CN" altLang="en-US" sz="2400" dirty="0"/>
              <a:t>势函数。</a:t>
            </a:r>
          </a:p>
          <a:p>
            <a:endParaRPr lang="zh-CN" altLang="en-US" sz="2400" dirty="0"/>
          </a:p>
          <a:p>
            <a:r>
              <a:rPr lang="en-US" altLang="zh-CN" sz="2400" dirty="0"/>
              <a:t>1983</a:t>
            </a:r>
            <a:r>
              <a:rPr lang="zh-CN" altLang="en-US" sz="2400" dirty="0"/>
              <a:t>年至</a:t>
            </a:r>
            <a:r>
              <a:rPr lang="en-US" altLang="zh-CN" sz="2400" dirty="0"/>
              <a:t>1984</a:t>
            </a:r>
            <a:r>
              <a:rPr lang="zh-CN" altLang="en-US" sz="2400" dirty="0"/>
              <a:t>年间，</a:t>
            </a:r>
            <a:r>
              <a:rPr lang="en-US" altLang="zh-CN" sz="2400" dirty="0" err="1"/>
              <a:t>Daw</a:t>
            </a:r>
            <a:r>
              <a:rPr lang="zh-CN" altLang="en-US" sz="2400" dirty="0"/>
              <a:t>和</a:t>
            </a:r>
            <a:r>
              <a:rPr lang="en-US" altLang="zh-CN" sz="2400" dirty="0" err="1"/>
              <a:t>Baskes</a:t>
            </a:r>
            <a:r>
              <a:rPr lang="zh-CN" altLang="en-US" sz="2400" dirty="0"/>
              <a:t>提出了金属材料中的嵌入原子势</a:t>
            </a:r>
            <a:r>
              <a:rPr lang="en-US" altLang="zh-CN" sz="2400" dirty="0"/>
              <a:t>(EAM)</a:t>
            </a:r>
            <a:r>
              <a:rPr lang="zh-CN" altLang="en-US" sz="2400" dirty="0"/>
              <a:t>的概念和算法。</a:t>
            </a:r>
          </a:p>
          <a:p>
            <a:endParaRPr lang="zh-CN" altLang="en-US" sz="2400" dirty="0"/>
          </a:p>
          <a:p>
            <a:r>
              <a:rPr lang="zh-CN" altLang="en-US" sz="2400" dirty="0"/>
              <a:t>几乎同时，</a:t>
            </a:r>
            <a:r>
              <a:rPr lang="en-US" altLang="zh-CN" sz="2400" dirty="0" err="1"/>
              <a:t>Finnis</a:t>
            </a:r>
            <a:r>
              <a:rPr lang="zh-CN" altLang="en-US" sz="2400" dirty="0"/>
              <a:t>和</a:t>
            </a:r>
            <a:r>
              <a:rPr lang="en-US" altLang="zh-CN" sz="2400" dirty="0"/>
              <a:t>Sinclair</a:t>
            </a:r>
            <a:r>
              <a:rPr lang="zh-CN" altLang="en-US" sz="2400" dirty="0"/>
              <a:t>根据密度函数二次矩理论提出形式上与</a:t>
            </a:r>
            <a:r>
              <a:rPr lang="en-US" altLang="zh-CN" sz="2400" dirty="0"/>
              <a:t>EAM</a:t>
            </a:r>
            <a:r>
              <a:rPr lang="zh-CN" altLang="en-US" sz="2400" dirty="0"/>
              <a:t>基本相同的经验</a:t>
            </a:r>
            <a:r>
              <a:rPr lang="en-US" altLang="zh-CN" sz="2400" dirty="0"/>
              <a:t>F-S</a:t>
            </a:r>
            <a:r>
              <a:rPr lang="zh-CN" altLang="en-US" sz="2400" dirty="0"/>
              <a:t>模型。</a:t>
            </a:r>
          </a:p>
        </p:txBody>
      </p:sp>
      <p:sp>
        <p:nvSpPr>
          <p:cNvPr id="2" name="Date Placeholder 1"/>
          <p:cNvSpPr>
            <a:spLocks noGrp="1"/>
          </p:cNvSpPr>
          <p:nvPr>
            <p:ph type="dt" sz="half" idx="10"/>
          </p:nvPr>
        </p:nvSpPr>
        <p:spPr/>
        <p:txBody>
          <a:bodyPr/>
          <a:lstStyle/>
          <a:p>
            <a:fld id="{2FE62631-6C0F-4C63-9F98-BC5ED974E31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47</a:t>
            </a:fld>
            <a:endParaRPr lang="zh-CN" altLang="en-US"/>
          </a:p>
        </p:txBody>
      </p:sp>
    </p:spTree>
    <p:extLst>
      <p:ext uri="{BB962C8B-B14F-4D97-AF65-F5344CB8AC3E}">
        <p14:creationId xmlns:p14="http://schemas.microsoft.com/office/powerpoint/2010/main" val="1823267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fade">
                                      <p:cBhvr>
                                        <p:cTn id="17" dur="500"/>
                                        <p:tgtEl>
                                          <p:spTgt spid="583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371">
                                            <p:txEl>
                                              <p:pRg st="6" end="6"/>
                                            </p:txEl>
                                          </p:spTgt>
                                        </p:tgtEl>
                                        <p:attrNameLst>
                                          <p:attrName>style.visibility</p:attrName>
                                        </p:attrNameLst>
                                      </p:cBhvr>
                                      <p:to>
                                        <p:strVal val="visible"/>
                                      </p:to>
                                    </p:set>
                                    <p:animEffect transition="in" filter="fade">
                                      <p:cBhvr>
                                        <p:cTn id="22" dur="5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6225" y="228601"/>
            <a:ext cx="8591550" cy="752128"/>
          </a:xfrm>
        </p:spPr>
        <p:txBody>
          <a:bodyPr>
            <a:normAutofit fontScale="90000"/>
          </a:bodyPr>
          <a:lstStyle/>
          <a:p>
            <a:r>
              <a:rPr lang="en-US" altLang="zh-CN" dirty="0" err="1"/>
              <a:t>Lennard</a:t>
            </a:r>
            <a:r>
              <a:rPr lang="en-US" altLang="zh-CN" dirty="0"/>
              <a:t>-Jones</a:t>
            </a:r>
            <a:r>
              <a:rPr lang="zh-CN" altLang="en-US" dirty="0"/>
              <a:t>势</a:t>
            </a:r>
            <a:r>
              <a:rPr lang="zh-CN" altLang="en-US" sz="2400" dirty="0"/>
              <a:t> </a:t>
            </a:r>
          </a:p>
        </p:txBody>
      </p:sp>
      <p:sp>
        <p:nvSpPr>
          <p:cNvPr id="60419" name="Rectangle 3"/>
          <p:cNvSpPr>
            <a:spLocks noGrp="1" noChangeArrowheads="1"/>
          </p:cNvSpPr>
          <p:nvPr>
            <p:ph type="body" idx="4294967295"/>
          </p:nvPr>
        </p:nvSpPr>
        <p:spPr>
          <a:xfrm>
            <a:off x="457200" y="1052736"/>
            <a:ext cx="8229600" cy="5400452"/>
          </a:xfrm>
          <a:prstGeom prst="rect">
            <a:avLst/>
          </a:prstGeom>
        </p:spPr>
        <p:txBody>
          <a:bodyPr>
            <a:normAutofit/>
          </a:bodyPr>
          <a:lstStyle/>
          <a:p>
            <a:r>
              <a:rPr lang="zh-CN" altLang="en-US" sz="2800" dirty="0"/>
              <a:t>早期的分子动力学主要用于模拟惰性气体和液体，发展了一些对势模型。</a:t>
            </a:r>
          </a:p>
          <a:p>
            <a:r>
              <a:rPr lang="zh-CN" altLang="en-US" sz="2800" dirty="0" smtClean="0"/>
              <a:t>其</a:t>
            </a:r>
            <a:r>
              <a:rPr lang="zh-CN" altLang="en-US" sz="2800" dirty="0"/>
              <a:t>中应用非常普遍的是</a:t>
            </a:r>
            <a:r>
              <a:rPr lang="en-US" altLang="zh-CN" sz="2800" dirty="0" err="1"/>
              <a:t>Lennard</a:t>
            </a:r>
            <a:r>
              <a:rPr lang="en-US" altLang="zh-CN" sz="2800" dirty="0"/>
              <a:t>-Jones</a:t>
            </a:r>
            <a:r>
              <a:rPr lang="zh-CN" altLang="en-US" sz="2800" dirty="0"/>
              <a:t>势。</a:t>
            </a:r>
            <a:r>
              <a:rPr lang="en-US" altLang="zh-CN" sz="2800" dirty="0" err="1"/>
              <a:t>Lennard</a:t>
            </a:r>
            <a:r>
              <a:rPr lang="en-US" altLang="zh-CN" sz="2800" dirty="0"/>
              <a:t>-Jones</a:t>
            </a:r>
            <a:r>
              <a:rPr lang="zh-CN" altLang="en-US" sz="2800" dirty="0"/>
              <a:t>势由</a:t>
            </a:r>
            <a:r>
              <a:rPr lang="en-US" altLang="zh-CN" sz="2800" dirty="0"/>
              <a:t>John Edward </a:t>
            </a:r>
            <a:r>
              <a:rPr lang="en-US" altLang="zh-CN" sz="2800" dirty="0" err="1"/>
              <a:t>Lennard</a:t>
            </a:r>
            <a:r>
              <a:rPr lang="en-US" altLang="zh-CN" sz="2800" dirty="0"/>
              <a:t>-Jones</a:t>
            </a:r>
            <a:r>
              <a:rPr lang="zh-CN" altLang="en-US" sz="2800" dirty="0"/>
              <a:t>在</a:t>
            </a:r>
            <a:r>
              <a:rPr lang="en-US" altLang="zh-CN" sz="2800" dirty="0"/>
              <a:t>1931</a:t>
            </a:r>
            <a:r>
              <a:rPr lang="zh-CN" altLang="en-US" sz="2800" dirty="0"/>
              <a:t>年提出。</a:t>
            </a:r>
          </a:p>
          <a:p>
            <a:r>
              <a:rPr lang="en-US" altLang="zh-CN" sz="2800" dirty="0" err="1" smtClean="0"/>
              <a:t>Lennard</a:t>
            </a:r>
            <a:r>
              <a:rPr lang="en-US" altLang="zh-CN" sz="2800" dirty="0" smtClean="0"/>
              <a:t>-Jones</a:t>
            </a:r>
            <a:r>
              <a:rPr lang="zh-CN" altLang="en-US" sz="2800" dirty="0"/>
              <a:t>势函数表示为：</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468153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5465BDA-1A20-4934-99F4-7B332D83B91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48</a:t>
            </a:fld>
            <a:endParaRPr lang="zh-CN" altLang="en-US"/>
          </a:p>
        </p:txBody>
      </p:sp>
      <p:graphicFrame>
        <p:nvGraphicFramePr>
          <p:cNvPr id="5" name="Object 4"/>
          <p:cNvGraphicFramePr>
            <a:graphicFrameLocks noGrp="1" noChangeAspect="1"/>
          </p:cNvGraphicFramePr>
          <p:nvPr>
            <p:extLst>
              <p:ext uri="{D42A27DB-BD31-4B8C-83A1-F6EECF244321}">
                <p14:modId xmlns:p14="http://schemas.microsoft.com/office/powerpoint/2010/main" val="1055240657"/>
              </p:ext>
            </p:extLst>
          </p:nvPr>
        </p:nvGraphicFramePr>
        <p:xfrm>
          <a:off x="5191125" y="3036440"/>
          <a:ext cx="3952875" cy="3267075"/>
        </p:xfrm>
        <a:graphic>
          <a:graphicData uri="http://schemas.openxmlformats.org/presentationml/2006/ole">
            <mc:AlternateContent xmlns:mc="http://schemas.openxmlformats.org/markup-compatibility/2006">
              <mc:Choice xmlns:v="urn:schemas-microsoft-com:vml" Requires="v">
                <p:oleObj spid="_x0000_s19465" r:id="rId4" imgW="3953402" imgH="3267321" progId="Visio.Drawing.6">
                  <p:embed/>
                </p:oleObj>
              </mc:Choice>
              <mc:Fallback>
                <p:oleObj r:id="rId4" imgW="3953402" imgH="3267321" progId="Visio.Drawing.6">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25" y="3036440"/>
                        <a:ext cx="3952875" cy="326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67451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20"/>
                                        </p:tgtEl>
                                        <p:attrNameLst>
                                          <p:attrName>style.visibility</p:attrName>
                                        </p:attrNameLst>
                                      </p:cBhvr>
                                      <p:to>
                                        <p:strVal val="visible"/>
                                      </p:to>
                                    </p:set>
                                    <p:animEffect transition="in" filter="fade">
                                      <p:cBhvr>
                                        <p:cTn id="22" dur="500"/>
                                        <p:tgtEl>
                                          <p:spTgt spid="604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76224" y="228601"/>
            <a:ext cx="8688263" cy="680120"/>
          </a:xfrm>
        </p:spPr>
        <p:txBody>
          <a:bodyPr>
            <a:normAutofit fontScale="90000"/>
          </a:bodyPr>
          <a:lstStyle/>
          <a:p>
            <a:r>
              <a:rPr lang="zh-CN" altLang="en-US" dirty="0"/>
              <a:t>嵌入原子势</a:t>
            </a:r>
            <a:r>
              <a:rPr lang="en-US" altLang="zh-CN" dirty="0"/>
              <a:t>(embedded atom </a:t>
            </a:r>
            <a:r>
              <a:rPr lang="en-US" altLang="zh-CN" dirty="0" smtClean="0"/>
              <a:t>method, EAM</a:t>
            </a:r>
            <a:r>
              <a:rPr lang="en-US" altLang="zh-CN" dirty="0"/>
              <a:t>)</a:t>
            </a:r>
          </a:p>
        </p:txBody>
      </p:sp>
      <p:sp>
        <p:nvSpPr>
          <p:cNvPr id="148483" name="Rectangle 3"/>
          <p:cNvSpPr>
            <a:spLocks noGrp="1" noChangeArrowheads="1"/>
          </p:cNvSpPr>
          <p:nvPr>
            <p:ph type="body" idx="4294967295"/>
          </p:nvPr>
        </p:nvSpPr>
        <p:spPr>
          <a:xfrm>
            <a:off x="467544" y="1124744"/>
            <a:ext cx="8229600" cy="4713288"/>
          </a:xfrm>
          <a:prstGeom prst="rect">
            <a:avLst/>
          </a:prstGeom>
        </p:spPr>
        <p:txBody>
          <a:bodyPr>
            <a:noAutofit/>
          </a:bodyPr>
          <a:lstStyle/>
          <a:p>
            <a:r>
              <a:rPr lang="en-US" altLang="zh-CN" sz="2800" dirty="0"/>
              <a:t>EAM</a:t>
            </a:r>
            <a:r>
              <a:rPr lang="zh-CN" altLang="en-US" sz="2800" dirty="0"/>
              <a:t>模型是一种半经验多体势模型。</a:t>
            </a:r>
          </a:p>
          <a:p>
            <a:endParaRPr lang="zh-CN" altLang="en-US" sz="2800" dirty="0"/>
          </a:p>
          <a:p>
            <a:r>
              <a:rPr lang="zh-CN" altLang="en-US" sz="2800" dirty="0"/>
              <a:t>其中心思想是将原子周围复杂的环境用胶冻模型简化描述（所谓胶冻指的是在均匀正电荷背景上的均匀电子气）。</a:t>
            </a:r>
          </a:p>
          <a:p>
            <a:endParaRPr lang="zh-CN" altLang="en-US" sz="2800" dirty="0"/>
          </a:p>
          <a:p>
            <a:r>
              <a:rPr lang="zh-CN" altLang="en-US" sz="2800" dirty="0"/>
              <a:t>在嵌入原子势方法中，主要的参数都放在原子的电子密度表示及相关形式中。</a:t>
            </a:r>
          </a:p>
          <a:p>
            <a:endParaRPr lang="zh-CN" altLang="en-US" sz="2800" dirty="0"/>
          </a:p>
          <a:p>
            <a:r>
              <a:rPr lang="zh-CN" altLang="en-US" sz="2800" dirty="0"/>
              <a:t>这样就把 “原子对间”的性质主要归结到“原子”的性质，大大的简化了计算。</a:t>
            </a:r>
          </a:p>
        </p:txBody>
      </p:sp>
      <p:sp>
        <p:nvSpPr>
          <p:cNvPr id="2" name="Date Placeholder 1"/>
          <p:cNvSpPr>
            <a:spLocks noGrp="1"/>
          </p:cNvSpPr>
          <p:nvPr>
            <p:ph type="dt" sz="half" idx="10"/>
          </p:nvPr>
        </p:nvSpPr>
        <p:spPr/>
        <p:txBody>
          <a:bodyPr/>
          <a:lstStyle/>
          <a:p>
            <a:fld id="{ABBC1777-B1BF-42D6-8680-678B67EE2D2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49</a:t>
            </a:fld>
            <a:endParaRPr lang="zh-CN" altLang="en-US"/>
          </a:p>
        </p:txBody>
      </p:sp>
    </p:spTree>
    <p:extLst>
      <p:ext uri="{BB962C8B-B14F-4D97-AF65-F5344CB8AC3E}">
        <p14:creationId xmlns:p14="http://schemas.microsoft.com/office/powerpoint/2010/main" val="3093611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3">
                                            <p:txEl>
                                              <p:pRg st="2" end="2"/>
                                            </p:txEl>
                                          </p:spTgt>
                                        </p:tgtEl>
                                        <p:attrNameLst>
                                          <p:attrName>style.visibility</p:attrName>
                                        </p:attrNameLst>
                                      </p:cBhvr>
                                      <p:to>
                                        <p:strVal val="visible"/>
                                      </p:to>
                                    </p:set>
                                    <p:animEffect transition="in" filter="fade">
                                      <p:cBhvr>
                                        <p:cTn id="12" dur="500"/>
                                        <p:tgtEl>
                                          <p:spTgt spid="148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3">
                                            <p:txEl>
                                              <p:pRg st="4" end="4"/>
                                            </p:txEl>
                                          </p:spTgt>
                                        </p:tgtEl>
                                        <p:attrNameLst>
                                          <p:attrName>style.visibility</p:attrName>
                                        </p:attrNameLst>
                                      </p:cBhvr>
                                      <p:to>
                                        <p:strVal val="visible"/>
                                      </p:to>
                                    </p:set>
                                    <p:animEffect transition="in" filter="fade">
                                      <p:cBhvr>
                                        <p:cTn id="17" dur="500"/>
                                        <p:tgtEl>
                                          <p:spTgt spid="148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83">
                                            <p:txEl>
                                              <p:pRg st="6" end="6"/>
                                            </p:txEl>
                                          </p:spTgt>
                                        </p:tgtEl>
                                        <p:attrNameLst>
                                          <p:attrName>style.visibility</p:attrName>
                                        </p:attrNameLst>
                                      </p:cBhvr>
                                      <p:to>
                                        <p:strVal val="visible"/>
                                      </p:to>
                                    </p:set>
                                    <p:animEffect transition="in" filter="fade">
                                      <p:cBhvr>
                                        <p:cTn id="22"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zh-CN" altLang="en-US" dirty="0"/>
              <a:t>分子动力学实例</a:t>
            </a:r>
          </a:p>
        </p:txBody>
      </p:sp>
      <p:sp>
        <p:nvSpPr>
          <p:cNvPr id="222211" name="Rectangle 3"/>
          <p:cNvSpPr>
            <a:spLocks noGrp="1" noChangeArrowheads="1"/>
          </p:cNvSpPr>
          <p:nvPr>
            <p:ph type="body" idx="4294967295"/>
          </p:nvPr>
        </p:nvSpPr>
        <p:spPr>
          <a:xfrm>
            <a:off x="468313" y="1196975"/>
            <a:ext cx="4043362" cy="792163"/>
          </a:xfrm>
          <a:prstGeom prst="rect">
            <a:avLst/>
          </a:prstGeom>
        </p:spPr>
        <p:txBody>
          <a:bodyPr/>
          <a:lstStyle/>
          <a:p>
            <a:pPr>
              <a:spcBef>
                <a:spcPct val="0"/>
              </a:spcBef>
            </a:pPr>
            <a:r>
              <a:rPr kumimoji="1" lang="zh-CN" altLang="en-US"/>
              <a:t>脆性断裂</a:t>
            </a:r>
          </a:p>
        </p:txBody>
      </p:sp>
      <p:pic>
        <p:nvPicPr>
          <p:cNvPr id="222212" name="Picture 4" descr="f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89138"/>
            <a:ext cx="6934200" cy="39084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F16748C-7896-4C11-AEBE-7F3B384E403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a:t>
            </a:fld>
            <a:endParaRPr lang="zh-CN" altLang="en-US"/>
          </a:p>
        </p:txBody>
      </p:sp>
    </p:spTree>
    <p:extLst>
      <p:ext uri="{BB962C8B-B14F-4D97-AF65-F5344CB8AC3E}">
        <p14:creationId xmlns:p14="http://schemas.microsoft.com/office/powerpoint/2010/main" val="4020577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51520" y="0"/>
            <a:ext cx="8591550" cy="824136"/>
          </a:xfrm>
        </p:spPr>
        <p:txBody>
          <a:bodyPr/>
          <a:lstStyle/>
          <a:p>
            <a:r>
              <a:rPr lang="zh-CN" altLang="en-US" dirty="0"/>
              <a:t>嵌入原子势</a:t>
            </a:r>
            <a:r>
              <a:rPr lang="en-US" altLang="zh-CN" dirty="0"/>
              <a:t>(EAM)</a:t>
            </a:r>
          </a:p>
        </p:txBody>
      </p:sp>
      <p:sp>
        <p:nvSpPr>
          <p:cNvPr id="150531" name="Rectangle 3"/>
          <p:cNvSpPr>
            <a:spLocks noGrp="1" noChangeArrowheads="1"/>
          </p:cNvSpPr>
          <p:nvPr>
            <p:ph type="body" idx="4294967295"/>
          </p:nvPr>
        </p:nvSpPr>
        <p:spPr>
          <a:xfrm>
            <a:off x="251520" y="980728"/>
            <a:ext cx="8642350" cy="2016125"/>
          </a:xfrm>
          <a:prstGeom prst="rect">
            <a:avLst/>
          </a:prstGeom>
        </p:spPr>
        <p:txBody>
          <a:bodyPr>
            <a:normAutofit/>
          </a:bodyPr>
          <a:lstStyle/>
          <a:p>
            <a:r>
              <a:rPr lang="zh-CN" altLang="en-US" sz="2400" dirty="0"/>
              <a:t>得到</a:t>
            </a:r>
            <a:r>
              <a:rPr lang="en-US" altLang="zh-CN" sz="2400" dirty="0"/>
              <a:t>EAM</a:t>
            </a:r>
            <a:r>
              <a:rPr lang="zh-CN" altLang="en-US" sz="2400" dirty="0"/>
              <a:t>能量表达式的过程中，最主要用到了两个近似。</a:t>
            </a:r>
          </a:p>
          <a:p>
            <a:pPr>
              <a:buFontTx/>
              <a:buNone/>
            </a:pPr>
            <a:endParaRPr lang="zh-CN" altLang="en-US" sz="2400" dirty="0"/>
          </a:p>
          <a:p>
            <a:pPr>
              <a:buFontTx/>
              <a:buNone/>
            </a:pPr>
            <a:r>
              <a:rPr lang="en-US" altLang="zh-CN" sz="2400" dirty="0"/>
              <a:t>(1) </a:t>
            </a:r>
            <a:r>
              <a:rPr lang="zh-CN" altLang="en-US" sz="2400" dirty="0"/>
              <a:t>体系的总能量可以表示为嵌入能和二体斥能之和。</a:t>
            </a:r>
          </a:p>
          <a:p>
            <a:pPr>
              <a:buFontTx/>
              <a:buNone/>
            </a:pPr>
            <a:r>
              <a:rPr lang="en-US" altLang="zh-CN" sz="2400" dirty="0"/>
              <a:t>(2) </a:t>
            </a:r>
            <a:r>
              <a:rPr lang="zh-CN" altLang="en-US" sz="2400" dirty="0"/>
              <a:t>体系的电荷分布近似为各个原子电荷的简单线性叠加。</a:t>
            </a:r>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924175"/>
            <a:ext cx="4319587"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BEBE364-7ACB-466C-AB84-5236C65C6CA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50</a:t>
            </a:fld>
            <a:endParaRPr lang="zh-CN" altLang="en-US"/>
          </a:p>
        </p:txBody>
      </p:sp>
    </p:spTree>
    <p:extLst>
      <p:ext uri="{BB962C8B-B14F-4D97-AF65-F5344CB8AC3E}">
        <p14:creationId xmlns:p14="http://schemas.microsoft.com/office/powerpoint/2010/main" val="3333962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Effect transition="in" filter="fade">
                                      <p:cBhvr>
                                        <p:cTn id="12" dur="500"/>
                                        <p:tgtEl>
                                          <p:spTgt spid="1505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fade">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fade">
                                      <p:cBhvr>
                                        <p:cTn id="22" dur="500"/>
                                        <p:tgtEl>
                                          <p:spTgt spid="150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zh-CN" altLang="en-US"/>
              <a:t>嵌入原子势</a:t>
            </a:r>
            <a:r>
              <a:rPr lang="en-US" altLang="zh-CN"/>
              <a:t>(EAM)</a:t>
            </a:r>
          </a:p>
        </p:txBody>
      </p:sp>
      <p:sp>
        <p:nvSpPr>
          <p:cNvPr id="180227" name="Rectangle 3"/>
          <p:cNvSpPr>
            <a:spLocks noGrp="1" noChangeArrowheads="1"/>
          </p:cNvSpPr>
          <p:nvPr>
            <p:ph type="body" idx="4294967295"/>
          </p:nvPr>
        </p:nvSpPr>
        <p:spPr>
          <a:xfrm>
            <a:off x="323850" y="1700213"/>
            <a:ext cx="8424863" cy="4176712"/>
          </a:xfrm>
          <a:prstGeom prst="rect">
            <a:avLst/>
          </a:prstGeom>
        </p:spPr>
        <p:txBody>
          <a:bodyPr>
            <a:normAutofit/>
          </a:bodyPr>
          <a:lstStyle/>
          <a:p>
            <a:r>
              <a:rPr lang="zh-CN" altLang="en-US" sz="2800" dirty="0"/>
              <a:t>两个近似</a:t>
            </a:r>
            <a:r>
              <a:rPr lang="zh-CN" altLang="en-US" sz="2800" b="1" dirty="0"/>
              <a:t>忽略了</a:t>
            </a:r>
            <a:r>
              <a:rPr lang="zh-CN" altLang="en-US" sz="2800" dirty="0"/>
              <a:t>原子间成键时电荷的转移和重新分布。</a:t>
            </a:r>
          </a:p>
          <a:p>
            <a:endParaRPr lang="zh-CN" altLang="en-US" sz="2800" dirty="0"/>
          </a:p>
          <a:p>
            <a:r>
              <a:rPr lang="zh-CN" altLang="en-US" sz="2800" dirty="0"/>
              <a:t>但是对于大多数金属而言，此关系近似成立。</a:t>
            </a:r>
          </a:p>
          <a:p>
            <a:endParaRPr lang="zh-CN" altLang="en-US" sz="2800" dirty="0"/>
          </a:p>
          <a:p>
            <a:r>
              <a:rPr lang="zh-CN" altLang="en-US" sz="2800" dirty="0"/>
              <a:t>而且根据变分原理，电荷密度近似所引起的能量误差只是</a:t>
            </a:r>
            <a:r>
              <a:rPr lang="zh-CN" altLang="en-US" sz="2800" b="1" dirty="0"/>
              <a:t>二阶效应</a:t>
            </a:r>
            <a:r>
              <a:rPr lang="zh-CN" altLang="en-US" sz="2800" dirty="0"/>
              <a:t>。</a:t>
            </a:r>
          </a:p>
        </p:txBody>
      </p:sp>
      <p:sp>
        <p:nvSpPr>
          <p:cNvPr id="2" name="Date Placeholder 1"/>
          <p:cNvSpPr>
            <a:spLocks noGrp="1"/>
          </p:cNvSpPr>
          <p:nvPr>
            <p:ph type="dt" sz="half" idx="10"/>
          </p:nvPr>
        </p:nvSpPr>
        <p:spPr/>
        <p:txBody>
          <a:bodyPr/>
          <a:lstStyle/>
          <a:p>
            <a:fld id="{5CFF2418-965F-4EA4-8D1E-9FEC50D3C5A8}"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51</a:t>
            </a:fld>
            <a:endParaRPr lang="zh-CN" altLang="en-US"/>
          </a:p>
        </p:txBody>
      </p:sp>
    </p:spTree>
    <p:extLst>
      <p:ext uri="{BB962C8B-B14F-4D97-AF65-F5344CB8AC3E}">
        <p14:creationId xmlns:p14="http://schemas.microsoft.com/office/powerpoint/2010/main" val="645064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7">
                                            <p:txEl>
                                              <p:pRg st="2" end="2"/>
                                            </p:txEl>
                                          </p:spTgt>
                                        </p:tgtEl>
                                        <p:attrNameLst>
                                          <p:attrName>style.visibility</p:attrName>
                                        </p:attrNameLst>
                                      </p:cBhvr>
                                      <p:to>
                                        <p:strVal val="visible"/>
                                      </p:to>
                                    </p:set>
                                    <p:animEffect transition="in" filter="fade">
                                      <p:cBhvr>
                                        <p:cTn id="12" dur="500"/>
                                        <p:tgtEl>
                                          <p:spTgt spid="180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7">
                                            <p:txEl>
                                              <p:pRg st="4" end="4"/>
                                            </p:txEl>
                                          </p:spTgt>
                                        </p:tgtEl>
                                        <p:attrNameLst>
                                          <p:attrName>style.visibility</p:attrName>
                                        </p:attrNameLst>
                                      </p:cBhvr>
                                      <p:to>
                                        <p:strVal val="visible"/>
                                      </p:to>
                                    </p:set>
                                    <p:animEffect transition="in" filter="fade">
                                      <p:cBhvr>
                                        <p:cTn id="17"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76225" y="228601"/>
            <a:ext cx="8591550" cy="824136"/>
          </a:xfrm>
        </p:spPr>
        <p:txBody>
          <a:bodyPr/>
          <a:lstStyle/>
          <a:p>
            <a:r>
              <a:rPr lang="zh-CN" altLang="en-US" dirty="0" smtClean="0">
                <a:cs typeface="Times New Roman" pitchFamily="18" charset="0"/>
              </a:rPr>
              <a:t>平</a:t>
            </a:r>
            <a:r>
              <a:rPr lang="zh-CN" altLang="en-US" dirty="0">
                <a:cs typeface="Times New Roman" pitchFamily="18" charset="0"/>
              </a:rPr>
              <a:t>衡态分子动力学模拟</a:t>
            </a:r>
          </a:p>
        </p:txBody>
      </p:sp>
      <p:sp>
        <p:nvSpPr>
          <p:cNvPr id="129027" name="Rectangle 3"/>
          <p:cNvSpPr>
            <a:spLocks noGrp="1" noChangeArrowheads="1"/>
          </p:cNvSpPr>
          <p:nvPr>
            <p:ph type="body" idx="4294967295"/>
          </p:nvPr>
        </p:nvSpPr>
        <p:spPr>
          <a:xfrm>
            <a:off x="467544" y="1124744"/>
            <a:ext cx="8229600" cy="4897437"/>
          </a:xfrm>
          <a:prstGeom prst="rect">
            <a:avLst/>
          </a:prstGeom>
        </p:spPr>
        <p:txBody>
          <a:bodyPr>
            <a:noAutofit/>
          </a:bodyPr>
          <a:lstStyle/>
          <a:p>
            <a:pPr>
              <a:lnSpc>
                <a:spcPct val="90000"/>
              </a:lnSpc>
            </a:pPr>
            <a:r>
              <a:rPr lang="zh-CN" altLang="en-US" sz="2400" dirty="0"/>
              <a:t>在经典分子动力学模拟方法的应用当中，存在着对两种系统状态的分子动力学模拟。</a:t>
            </a:r>
          </a:p>
          <a:p>
            <a:pPr lvl="1">
              <a:lnSpc>
                <a:spcPct val="90000"/>
              </a:lnSpc>
            </a:pPr>
            <a:r>
              <a:rPr lang="zh-CN" altLang="en-US" sz="3200" dirty="0"/>
              <a:t> </a:t>
            </a:r>
            <a:r>
              <a:rPr lang="zh-CN" altLang="en-US" sz="2400" dirty="0"/>
              <a:t>一种是对平衡态的</a:t>
            </a:r>
            <a:r>
              <a:rPr lang="en-US" altLang="zh-CN" sz="2400" dirty="0"/>
              <a:t>MD</a:t>
            </a:r>
            <a:r>
              <a:rPr lang="zh-CN" altLang="en-US" sz="2400" dirty="0"/>
              <a:t>模拟；</a:t>
            </a:r>
          </a:p>
          <a:p>
            <a:pPr lvl="1">
              <a:lnSpc>
                <a:spcPct val="90000"/>
              </a:lnSpc>
            </a:pPr>
            <a:r>
              <a:rPr lang="zh-CN" altLang="en-US" sz="2400" dirty="0"/>
              <a:t>另一类是对非平衡态的分子动力学模拟。</a:t>
            </a:r>
          </a:p>
          <a:p>
            <a:pPr lvl="1">
              <a:lnSpc>
                <a:spcPct val="90000"/>
              </a:lnSpc>
            </a:pPr>
            <a:endParaRPr lang="zh-CN" altLang="en-US" sz="2400" dirty="0"/>
          </a:p>
          <a:p>
            <a:pPr>
              <a:lnSpc>
                <a:spcPct val="90000"/>
              </a:lnSpc>
            </a:pPr>
            <a:r>
              <a:rPr lang="zh-CN" altLang="en-US" sz="2400" dirty="0"/>
              <a:t>对平衡态系综分子动力学模拟又可以分为如下类型：</a:t>
            </a:r>
          </a:p>
          <a:p>
            <a:pPr lvl="1">
              <a:lnSpc>
                <a:spcPct val="90000"/>
              </a:lnSpc>
            </a:pPr>
            <a:r>
              <a:rPr lang="zh-CN" altLang="en-US" sz="2400" dirty="0"/>
              <a:t>微正则系综的分子动力学</a:t>
            </a:r>
            <a:r>
              <a:rPr lang="en-US" altLang="zh-CN" sz="2400" dirty="0"/>
              <a:t>(</a:t>
            </a:r>
            <a:r>
              <a:rPr lang="en-US" altLang="zh-CN" sz="2400" i="1" dirty="0"/>
              <a:t>N,V,E</a:t>
            </a:r>
            <a:r>
              <a:rPr lang="zh-CN" altLang="en-US" sz="2400" dirty="0"/>
              <a:t>）模拟</a:t>
            </a:r>
          </a:p>
          <a:p>
            <a:pPr lvl="1">
              <a:lnSpc>
                <a:spcPct val="90000"/>
              </a:lnSpc>
            </a:pPr>
            <a:r>
              <a:rPr lang="zh-CN" altLang="en-US" sz="2400" dirty="0"/>
              <a:t>正则系综的分子动力学（</a:t>
            </a:r>
            <a:r>
              <a:rPr lang="en-US" altLang="zh-CN" sz="2400" i="1" dirty="0"/>
              <a:t>N,V,T</a:t>
            </a:r>
            <a:r>
              <a:rPr lang="zh-CN" altLang="en-US" sz="2400" dirty="0"/>
              <a:t>）模拟</a:t>
            </a:r>
          </a:p>
          <a:p>
            <a:pPr lvl="1">
              <a:lnSpc>
                <a:spcPct val="90000"/>
              </a:lnSpc>
            </a:pPr>
            <a:r>
              <a:rPr lang="zh-CN" altLang="en-US" sz="2400" dirty="0"/>
              <a:t>等温等压系综分子动力学</a:t>
            </a:r>
            <a:r>
              <a:rPr lang="en-US" altLang="zh-CN" sz="2400" dirty="0"/>
              <a:t>(</a:t>
            </a:r>
            <a:r>
              <a:rPr lang="en-US" altLang="zh-CN" sz="2400" i="1" dirty="0"/>
              <a:t>N,P,T</a:t>
            </a:r>
            <a:r>
              <a:rPr lang="en-US" altLang="zh-CN" sz="2400" dirty="0"/>
              <a:t>) </a:t>
            </a:r>
            <a:r>
              <a:rPr lang="zh-CN" altLang="en-US" sz="2400" dirty="0"/>
              <a:t>模拟</a:t>
            </a:r>
          </a:p>
          <a:p>
            <a:pPr lvl="1">
              <a:lnSpc>
                <a:spcPct val="90000"/>
              </a:lnSpc>
            </a:pPr>
            <a:r>
              <a:rPr lang="zh-CN" altLang="en-US" sz="2400" dirty="0"/>
              <a:t>等焓等压系综分子动力学</a:t>
            </a:r>
            <a:r>
              <a:rPr lang="en-US" altLang="zh-CN" sz="2400" dirty="0"/>
              <a:t>(</a:t>
            </a:r>
            <a:r>
              <a:rPr lang="en-US" altLang="zh-CN" sz="2400" i="1" dirty="0"/>
              <a:t>N,P,H</a:t>
            </a:r>
            <a:r>
              <a:rPr lang="en-US" altLang="zh-CN" sz="2400" dirty="0"/>
              <a:t>) </a:t>
            </a:r>
            <a:r>
              <a:rPr lang="zh-CN" altLang="en-US" sz="2400" dirty="0"/>
              <a:t>模拟</a:t>
            </a:r>
          </a:p>
          <a:p>
            <a:pPr lvl="1">
              <a:lnSpc>
                <a:spcPct val="90000"/>
              </a:lnSpc>
            </a:pPr>
            <a:r>
              <a:rPr lang="zh-CN" altLang="en-US" sz="2400" dirty="0"/>
              <a:t>巨正则系综分子动力学</a:t>
            </a:r>
            <a:r>
              <a:rPr lang="en-US" altLang="zh-CN" sz="2400" dirty="0"/>
              <a:t>(</a:t>
            </a:r>
            <a:r>
              <a:rPr lang="en-US" altLang="zh-CN" sz="2400" i="1" dirty="0"/>
              <a:t>V,T, μ</a:t>
            </a:r>
            <a:r>
              <a:rPr lang="en-US" altLang="zh-CN" sz="2400" dirty="0"/>
              <a:t>) </a:t>
            </a:r>
            <a:r>
              <a:rPr lang="zh-CN" altLang="en-US" sz="2400" dirty="0"/>
              <a:t>模拟</a:t>
            </a:r>
          </a:p>
          <a:p>
            <a:pPr>
              <a:lnSpc>
                <a:spcPct val="90000"/>
              </a:lnSpc>
            </a:pPr>
            <a:r>
              <a:rPr lang="zh-CN" altLang="en-US" sz="2400" dirty="0"/>
              <a:t>这里仅对平衡态的分子动力学方法中几类模拟做介绍</a:t>
            </a:r>
          </a:p>
        </p:txBody>
      </p:sp>
      <p:sp>
        <p:nvSpPr>
          <p:cNvPr id="2" name="Date Placeholder 1"/>
          <p:cNvSpPr>
            <a:spLocks noGrp="1"/>
          </p:cNvSpPr>
          <p:nvPr>
            <p:ph type="dt" sz="half" idx="10"/>
          </p:nvPr>
        </p:nvSpPr>
        <p:spPr/>
        <p:txBody>
          <a:bodyPr/>
          <a:lstStyle/>
          <a:p>
            <a:fld id="{E5F69931-384F-4E7A-A05D-587EC97AFD9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52</a:t>
            </a:fld>
            <a:endParaRPr lang="zh-CN" altLang="en-US"/>
          </a:p>
        </p:txBody>
      </p:sp>
    </p:spTree>
    <p:extLst>
      <p:ext uri="{BB962C8B-B14F-4D97-AF65-F5344CB8AC3E}">
        <p14:creationId xmlns:p14="http://schemas.microsoft.com/office/powerpoint/2010/main" val="4125234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fade">
                                      <p:cBhvr>
                                        <p:cTn id="17" dur="500"/>
                                        <p:tgtEl>
                                          <p:spTgt spid="129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7">
                                            <p:txEl>
                                              <p:pRg st="4" end="4"/>
                                            </p:txEl>
                                          </p:spTgt>
                                        </p:tgtEl>
                                        <p:attrNameLst>
                                          <p:attrName>style.visibility</p:attrName>
                                        </p:attrNameLst>
                                      </p:cBhvr>
                                      <p:to>
                                        <p:strVal val="visible"/>
                                      </p:to>
                                    </p:set>
                                    <p:animEffect transition="in" filter="fade">
                                      <p:cBhvr>
                                        <p:cTn id="22" dur="500"/>
                                        <p:tgtEl>
                                          <p:spTgt spid="1290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027">
                                            <p:txEl>
                                              <p:pRg st="5" end="5"/>
                                            </p:txEl>
                                          </p:spTgt>
                                        </p:tgtEl>
                                        <p:attrNameLst>
                                          <p:attrName>style.visibility</p:attrName>
                                        </p:attrNameLst>
                                      </p:cBhvr>
                                      <p:to>
                                        <p:strVal val="visible"/>
                                      </p:to>
                                    </p:set>
                                    <p:animEffect transition="in" filter="fade">
                                      <p:cBhvr>
                                        <p:cTn id="27" dur="500"/>
                                        <p:tgtEl>
                                          <p:spTgt spid="1290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027">
                                            <p:txEl>
                                              <p:pRg st="6" end="6"/>
                                            </p:txEl>
                                          </p:spTgt>
                                        </p:tgtEl>
                                        <p:attrNameLst>
                                          <p:attrName>style.visibility</p:attrName>
                                        </p:attrNameLst>
                                      </p:cBhvr>
                                      <p:to>
                                        <p:strVal val="visible"/>
                                      </p:to>
                                    </p:set>
                                    <p:animEffect transition="in" filter="fade">
                                      <p:cBhvr>
                                        <p:cTn id="32" dur="500"/>
                                        <p:tgtEl>
                                          <p:spTgt spid="1290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9027">
                                            <p:txEl>
                                              <p:pRg st="7" end="7"/>
                                            </p:txEl>
                                          </p:spTgt>
                                        </p:tgtEl>
                                        <p:attrNameLst>
                                          <p:attrName>style.visibility</p:attrName>
                                        </p:attrNameLst>
                                      </p:cBhvr>
                                      <p:to>
                                        <p:strVal val="visible"/>
                                      </p:to>
                                    </p:set>
                                    <p:animEffect transition="in" filter="fade">
                                      <p:cBhvr>
                                        <p:cTn id="37" dur="500"/>
                                        <p:tgtEl>
                                          <p:spTgt spid="12902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9027">
                                            <p:txEl>
                                              <p:pRg st="8" end="8"/>
                                            </p:txEl>
                                          </p:spTgt>
                                        </p:tgtEl>
                                        <p:attrNameLst>
                                          <p:attrName>style.visibility</p:attrName>
                                        </p:attrNameLst>
                                      </p:cBhvr>
                                      <p:to>
                                        <p:strVal val="visible"/>
                                      </p:to>
                                    </p:set>
                                    <p:animEffect transition="in" filter="fade">
                                      <p:cBhvr>
                                        <p:cTn id="42" dur="500"/>
                                        <p:tgtEl>
                                          <p:spTgt spid="12902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9027">
                                            <p:txEl>
                                              <p:pRg st="9" end="9"/>
                                            </p:txEl>
                                          </p:spTgt>
                                        </p:tgtEl>
                                        <p:attrNameLst>
                                          <p:attrName>style.visibility</p:attrName>
                                        </p:attrNameLst>
                                      </p:cBhvr>
                                      <p:to>
                                        <p:strVal val="visible"/>
                                      </p:to>
                                    </p:set>
                                    <p:animEffect transition="in" filter="fade">
                                      <p:cBhvr>
                                        <p:cTn id="47" dur="500"/>
                                        <p:tgtEl>
                                          <p:spTgt spid="12902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9027">
                                            <p:txEl>
                                              <p:pRg st="10" end="10"/>
                                            </p:txEl>
                                          </p:spTgt>
                                        </p:tgtEl>
                                        <p:attrNameLst>
                                          <p:attrName>style.visibility</p:attrName>
                                        </p:attrNameLst>
                                      </p:cBhvr>
                                      <p:to>
                                        <p:strVal val="visible"/>
                                      </p:to>
                                    </p:set>
                                    <p:animEffect transition="in" filter="fade">
                                      <p:cBhvr>
                                        <p:cTn id="52" dur="500"/>
                                        <p:tgtEl>
                                          <p:spTgt spid="1290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76225" y="228601"/>
            <a:ext cx="8591550" cy="752128"/>
          </a:xfrm>
        </p:spPr>
        <p:txBody>
          <a:bodyPr>
            <a:normAutofit fontScale="90000"/>
          </a:bodyPr>
          <a:lstStyle/>
          <a:p>
            <a:r>
              <a:rPr lang="zh-CN" altLang="en-US" dirty="0"/>
              <a:t>系综</a:t>
            </a:r>
          </a:p>
        </p:txBody>
      </p:sp>
      <p:sp>
        <p:nvSpPr>
          <p:cNvPr id="130051" name="Rectangle 3"/>
          <p:cNvSpPr>
            <a:spLocks noGrp="1" noChangeArrowheads="1"/>
          </p:cNvSpPr>
          <p:nvPr>
            <p:ph type="body" idx="4294967295"/>
          </p:nvPr>
        </p:nvSpPr>
        <p:spPr>
          <a:xfrm>
            <a:off x="457200" y="1125538"/>
            <a:ext cx="8229600" cy="5183187"/>
          </a:xfrm>
          <a:prstGeom prst="rect">
            <a:avLst/>
          </a:prstGeom>
        </p:spPr>
        <p:txBody>
          <a:bodyPr>
            <a:normAutofit/>
          </a:bodyPr>
          <a:lstStyle/>
          <a:p>
            <a:r>
              <a:rPr lang="zh-CN" altLang="en-US" sz="2400" dirty="0"/>
              <a:t>系综</a:t>
            </a:r>
            <a:r>
              <a:rPr lang="en-US" altLang="zh-CN" sz="2400" dirty="0"/>
              <a:t>(ensemble) </a:t>
            </a:r>
            <a:r>
              <a:rPr lang="zh-CN" altLang="en-US" sz="2400" dirty="0"/>
              <a:t>是指在一定的宏观条件下</a:t>
            </a:r>
            <a:r>
              <a:rPr lang="en-US" altLang="zh-CN" sz="2400" dirty="0"/>
              <a:t>(</a:t>
            </a:r>
            <a:r>
              <a:rPr lang="zh-CN" altLang="en-US" sz="2400" dirty="0"/>
              <a:t>约束条件</a:t>
            </a:r>
            <a:r>
              <a:rPr lang="en-US" altLang="zh-CN" sz="2400" dirty="0"/>
              <a:t>)</a:t>
            </a:r>
            <a:r>
              <a:rPr lang="zh-CN" altLang="en-US" sz="2400" dirty="0"/>
              <a:t>，大量性质和结构完全相同的、处于各种运动状态的、各自独立的系统的集合。全称为统计系综。</a:t>
            </a:r>
          </a:p>
          <a:p>
            <a:endParaRPr lang="zh-CN" altLang="en-US" sz="2400" dirty="0"/>
          </a:p>
          <a:p>
            <a:r>
              <a:rPr lang="zh-CN" altLang="en-US" sz="2400" dirty="0"/>
              <a:t>系综是用统计方法描述热力学系统的统计规律性时引入的一个基本概念；</a:t>
            </a:r>
          </a:p>
          <a:p>
            <a:r>
              <a:rPr lang="zh-CN" altLang="en-US" sz="2400" dirty="0"/>
              <a:t>系综是统计理论的一种表述方式，系综理论使统计物理成为普遍的微观统计理论 ；</a:t>
            </a:r>
          </a:p>
          <a:p>
            <a:r>
              <a:rPr lang="zh-CN" altLang="en-US" sz="2400" dirty="0"/>
              <a:t>系综并不是实际的物体，构成系综的系统才是实际物体。</a:t>
            </a:r>
          </a:p>
          <a:p>
            <a:endParaRPr lang="zh-CN" altLang="en-US" sz="2400" dirty="0"/>
          </a:p>
          <a:p>
            <a:r>
              <a:rPr lang="zh-CN" altLang="en-US" sz="2400" dirty="0"/>
              <a:t>约束条件是由一组外加宏观参量来表示。在平衡统计力学范畴下，可以用来处理稳定系综。</a:t>
            </a:r>
          </a:p>
        </p:txBody>
      </p:sp>
      <p:sp>
        <p:nvSpPr>
          <p:cNvPr id="2" name="Date Placeholder 1"/>
          <p:cNvSpPr>
            <a:spLocks noGrp="1"/>
          </p:cNvSpPr>
          <p:nvPr>
            <p:ph type="dt" sz="half" idx="10"/>
          </p:nvPr>
        </p:nvSpPr>
        <p:spPr/>
        <p:txBody>
          <a:bodyPr/>
          <a:lstStyle/>
          <a:p>
            <a:fld id="{4834C083-1E73-4501-AE1E-ECBBBDCA1B6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53</a:t>
            </a:fld>
            <a:endParaRPr lang="zh-CN" altLang="en-US"/>
          </a:p>
        </p:txBody>
      </p:sp>
    </p:spTree>
    <p:extLst>
      <p:ext uri="{BB962C8B-B14F-4D97-AF65-F5344CB8AC3E}">
        <p14:creationId xmlns:p14="http://schemas.microsoft.com/office/powerpoint/2010/main" val="15506085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fade">
                                      <p:cBhvr>
                                        <p:cTn id="12" dur="500"/>
                                        <p:tgtEl>
                                          <p:spTgt spid="130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fade">
                                      <p:cBhvr>
                                        <p:cTn id="17" dur="500"/>
                                        <p:tgtEl>
                                          <p:spTgt spid="130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fade">
                                      <p:cBhvr>
                                        <p:cTn id="22" dur="500"/>
                                        <p:tgtEl>
                                          <p:spTgt spid="130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051">
                                            <p:txEl>
                                              <p:pRg st="6" end="6"/>
                                            </p:txEl>
                                          </p:spTgt>
                                        </p:tgtEl>
                                        <p:attrNameLst>
                                          <p:attrName>style.visibility</p:attrName>
                                        </p:attrNameLst>
                                      </p:cBhvr>
                                      <p:to>
                                        <p:strVal val="visible"/>
                                      </p:to>
                                    </p:set>
                                    <p:animEffect transition="in" filter="fade">
                                      <p:cBhvr>
                                        <p:cTn id="27" dur="5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76225" y="228601"/>
            <a:ext cx="8591550" cy="608112"/>
          </a:xfrm>
        </p:spPr>
        <p:txBody>
          <a:bodyPr>
            <a:normAutofit fontScale="90000"/>
          </a:bodyPr>
          <a:lstStyle/>
          <a:p>
            <a:r>
              <a:rPr lang="zh-CN" altLang="en-US" dirty="0"/>
              <a:t>常用系综分类</a:t>
            </a:r>
          </a:p>
        </p:txBody>
      </p:sp>
      <p:sp>
        <p:nvSpPr>
          <p:cNvPr id="131075" name="Rectangle 3"/>
          <p:cNvSpPr>
            <a:spLocks noGrp="1" noChangeArrowheads="1"/>
          </p:cNvSpPr>
          <p:nvPr>
            <p:ph type="body" idx="4294967295"/>
          </p:nvPr>
        </p:nvSpPr>
        <p:spPr>
          <a:xfrm>
            <a:off x="457200" y="1052513"/>
            <a:ext cx="8229600" cy="5073650"/>
          </a:xfrm>
          <a:prstGeom prst="rect">
            <a:avLst/>
          </a:prstGeom>
        </p:spPr>
        <p:txBody>
          <a:bodyPr>
            <a:normAutofit/>
          </a:bodyPr>
          <a:lstStyle/>
          <a:p>
            <a:r>
              <a:rPr lang="zh-CN" altLang="en-US" sz="2400" dirty="0"/>
              <a:t>根据宏观约束条件，系综被分为以下几种：</a:t>
            </a:r>
          </a:p>
          <a:p>
            <a:endParaRPr lang="zh-CN" altLang="en-US" sz="2400" dirty="0"/>
          </a:p>
          <a:p>
            <a:pPr marL="0" indent="0">
              <a:buNone/>
            </a:pPr>
            <a:r>
              <a:rPr lang="zh-CN" altLang="en-US" sz="2400" dirty="0" smtClean="0"/>
              <a:t>正</a:t>
            </a:r>
            <a:r>
              <a:rPr lang="zh-CN" altLang="en-US" sz="2400" dirty="0"/>
              <a:t>则系综</a:t>
            </a:r>
            <a:r>
              <a:rPr lang="en-US" altLang="zh-CN" sz="2400" dirty="0"/>
              <a:t>(canonical ensemble)</a:t>
            </a:r>
            <a:r>
              <a:rPr lang="zh-CN" altLang="en-US" sz="2400" dirty="0"/>
              <a:t>，全称应为“宏观正则系综”，简写为</a:t>
            </a:r>
            <a:r>
              <a:rPr lang="en-US" altLang="zh-CN" sz="2400" dirty="0"/>
              <a:t>NVT</a:t>
            </a:r>
            <a:r>
              <a:rPr lang="zh-CN" altLang="en-US" sz="2400" dirty="0"/>
              <a:t>，即表示具有确定的粒子数</a:t>
            </a:r>
            <a:r>
              <a:rPr lang="en-US" altLang="zh-CN" sz="2400" dirty="0"/>
              <a:t>(N)</a:t>
            </a:r>
            <a:r>
              <a:rPr lang="zh-CN" altLang="en-US" sz="2400" dirty="0"/>
              <a:t>、体积</a:t>
            </a:r>
            <a:r>
              <a:rPr lang="en-US" altLang="zh-CN" sz="2400" dirty="0"/>
              <a:t>(V)</a:t>
            </a:r>
            <a:r>
              <a:rPr lang="zh-CN" altLang="en-US" sz="2400" dirty="0"/>
              <a:t>、温度</a:t>
            </a:r>
            <a:r>
              <a:rPr lang="en-US" altLang="zh-CN" sz="2400" dirty="0"/>
              <a:t>(T)</a:t>
            </a:r>
            <a:r>
              <a:rPr lang="zh-CN" altLang="en-US" sz="2400" dirty="0" smtClean="0"/>
              <a:t>。</a:t>
            </a:r>
            <a:endParaRPr lang="en-US" altLang="zh-CN" sz="2400" dirty="0"/>
          </a:p>
          <a:p>
            <a:pPr marL="0" indent="0">
              <a:buNone/>
            </a:pPr>
            <a:endParaRPr lang="en-US" altLang="zh-CN" sz="2400" b="1" dirty="0"/>
          </a:p>
          <a:p>
            <a:pPr marL="0" indent="0">
              <a:buNone/>
            </a:pPr>
            <a:r>
              <a:rPr lang="zh-CN" altLang="en-US" sz="2400" b="1" dirty="0" smtClean="0"/>
              <a:t>正</a:t>
            </a:r>
            <a:r>
              <a:rPr lang="zh-CN" altLang="en-US" sz="2400" b="1" dirty="0"/>
              <a:t>则系综是蒙特卡</a:t>
            </a:r>
            <a:r>
              <a:rPr lang="zh-CN" altLang="en-US" sz="2400" b="1" dirty="0" smtClean="0"/>
              <a:t>罗和分子动力学模</a:t>
            </a:r>
            <a:r>
              <a:rPr lang="zh-CN" altLang="en-US" sz="2400" b="1" dirty="0"/>
              <a:t>拟处理的典型代表</a:t>
            </a:r>
            <a:r>
              <a:rPr lang="zh-CN" altLang="en-US" sz="2400" dirty="0"/>
              <a:t>。</a:t>
            </a:r>
            <a:br>
              <a:rPr lang="zh-CN" altLang="en-US" sz="2400" dirty="0"/>
            </a:br>
            <a:r>
              <a:rPr lang="zh-CN" altLang="en-US" sz="2400" dirty="0"/>
              <a:t>假定</a:t>
            </a:r>
            <a:r>
              <a:rPr lang="en-US" altLang="zh-CN" sz="2400" dirty="0"/>
              <a:t>N</a:t>
            </a:r>
            <a:r>
              <a:rPr lang="zh-CN" altLang="en-US" sz="2400" dirty="0"/>
              <a:t>个粒子处在体积为</a:t>
            </a:r>
            <a:r>
              <a:rPr lang="en-US" altLang="zh-CN" sz="2400" dirty="0"/>
              <a:t>V</a:t>
            </a:r>
            <a:r>
              <a:rPr lang="zh-CN" altLang="en-US" sz="2400" dirty="0"/>
              <a:t>的盒子内，将其埋入温度恒为</a:t>
            </a:r>
            <a:r>
              <a:rPr lang="en-US" altLang="zh-CN" sz="2400" dirty="0"/>
              <a:t>T</a:t>
            </a:r>
            <a:r>
              <a:rPr lang="zh-CN" altLang="en-US" sz="2400" dirty="0"/>
              <a:t>的热浴中。此时，总能量</a:t>
            </a:r>
            <a:r>
              <a:rPr lang="en-US" altLang="zh-CN" sz="2400" dirty="0"/>
              <a:t>(E)</a:t>
            </a:r>
            <a:r>
              <a:rPr lang="zh-CN" altLang="en-US" sz="2400" dirty="0"/>
              <a:t>和系统压强</a:t>
            </a:r>
            <a:r>
              <a:rPr lang="en-US" altLang="zh-CN" sz="2400" dirty="0"/>
              <a:t>(P)</a:t>
            </a:r>
            <a:r>
              <a:rPr lang="zh-CN" altLang="en-US" sz="2400" dirty="0"/>
              <a:t>可能在某一平均值附近起伏变化</a:t>
            </a:r>
            <a:r>
              <a:rPr lang="zh-CN" altLang="en-US" sz="2400" dirty="0" smtClean="0"/>
              <a:t>。</a:t>
            </a:r>
            <a:endParaRPr lang="en-US" altLang="zh-CN" sz="2400" dirty="0"/>
          </a:p>
          <a:p>
            <a:pPr marL="0" indent="0">
              <a:buNone/>
            </a:pPr>
            <a:endParaRPr lang="en-US" altLang="zh-CN" sz="2400" dirty="0"/>
          </a:p>
          <a:p>
            <a:pPr marL="0" indent="0">
              <a:buNone/>
            </a:pPr>
            <a:r>
              <a:rPr lang="zh-CN" altLang="en-US" sz="2400" dirty="0" smtClean="0"/>
              <a:t>平</a:t>
            </a:r>
            <a:r>
              <a:rPr lang="zh-CN" altLang="en-US" sz="2400" dirty="0"/>
              <a:t>衡体系代表封闭系统，与大热源热接触平衡的恒温系统。正则系综的特征函数是</a:t>
            </a:r>
            <a:r>
              <a:rPr lang="zh-CN" altLang="en-US" sz="2400" b="1" dirty="0"/>
              <a:t>亥姆霍兹自由能</a:t>
            </a:r>
            <a:r>
              <a:rPr lang="en-US" altLang="zh-CN" sz="2400" b="1" dirty="0"/>
              <a:t>F(N,V,T)</a:t>
            </a:r>
            <a:r>
              <a:rPr lang="zh-CN" altLang="en-US" sz="2400" dirty="0"/>
              <a:t>。</a:t>
            </a:r>
          </a:p>
        </p:txBody>
      </p:sp>
      <p:sp>
        <p:nvSpPr>
          <p:cNvPr id="2" name="Date Placeholder 1"/>
          <p:cNvSpPr>
            <a:spLocks noGrp="1"/>
          </p:cNvSpPr>
          <p:nvPr>
            <p:ph type="dt" sz="half" idx="10"/>
          </p:nvPr>
        </p:nvSpPr>
        <p:spPr/>
        <p:txBody>
          <a:bodyPr/>
          <a:lstStyle/>
          <a:p>
            <a:fld id="{4DFFBB41-D478-4805-A648-8FC5906D17E3}"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54</a:t>
            </a:fld>
            <a:endParaRPr lang="zh-CN" altLang="en-US"/>
          </a:p>
        </p:txBody>
      </p:sp>
    </p:spTree>
    <p:extLst>
      <p:ext uri="{BB962C8B-B14F-4D97-AF65-F5344CB8AC3E}">
        <p14:creationId xmlns:p14="http://schemas.microsoft.com/office/powerpoint/2010/main" val="871107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2" end="2"/>
                                            </p:txEl>
                                          </p:spTgt>
                                        </p:tgtEl>
                                        <p:attrNameLst>
                                          <p:attrName>style.visibility</p:attrName>
                                        </p:attrNameLst>
                                      </p:cBhvr>
                                      <p:to>
                                        <p:strVal val="visible"/>
                                      </p:to>
                                    </p:set>
                                    <p:animEffect transition="in" filter="fade">
                                      <p:cBhvr>
                                        <p:cTn id="12" dur="500"/>
                                        <p:tgtEl>
                                          <p:spTgt spid="131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animEffect transition="in" filter="fade">
                                      <p:cBhvr>
                                        <p:cTn id="17" dur="500"/>
                                        <p:tgtEl>
                                          <p:spTgt spid="1310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5">
                                            <p:txEl>
                                              <p:pRg st="6" end="6"/>
                                            </p:txEl>
                                          </p:spTgt>
                                        </p:tgtEl>
                                        <p:attrNameLst>
                                          <p:attrName>style.visibility</p:attrName>
                                        </p:attrNameLst>
                                      </p:cBhvr>
                                      <p:to>
                                        <p:strVal val="visible"/>
                                      </p:to>
                                    </p:set>
                                    <p:animEffect transition="in" filter="fade">
                                      <p:cBhvr>
                                        <p:cTn id="22" dur="500"/>
                                        <p:tgtEl>
                                          <p:spTgt spid="131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76225" y="228601"/>
            <a:ext cx="8591550" cy="824136"/>
          </a:xfrm>
        </p:spPr>
        <p:txBody>
          <a:bodyPr/>
          <a:lstStyle/>
          <a:p>
            <a:r>
              <a:rPr lang="zh-CN" altLang="en-US" dirty="0"/>
              <a:t>常用系综分类</a:t>
            </a:r>
          </a:p>
        </p:txBody>
      </p:sp>
      <p:sp>
        <p:nvSpPr>
          <p:cNvPr id="202755" name="Rectangle 3"/>
          <p:cNvSpPr>
            <a:spLocks noGrp="1" noChangeArrowheads="1"/>
          </p:cNvSpPr>
          <p:nvPr>
            <p:ph type="body" idx="4294967295"/>
          </p:nvPr>
        </p:nvSpPr>
        <p:spPr>
          <a:xfrm>
            <a:off x="467544" y="1196752"/>
            <a:ext cx="8229600" cy="5400600"/>
          </a:xfrm>
          <a:prstGeom prst="rect">
            <a:avLst/>
          </a:prstGeom>
        </p:spPr>
        <p:txBody>
          <a:bodyPr>
            <a:normAutofit/>
          </a:bodyPr>
          <a:lstStyle/>
          <a:p>
            <a:pPr>
              <a:buFontTx/>
              <a:buNone/>
            </a:pPr>
            <a:r>
              <a:rPr lang="en-US" altLang="zh-CN" sz="2400" dirty="0"/>
              <a:t>2. </a:t>
            </a:r>
            <a:r>
              <a:rPr lang="zh-CN" altLang="en-US" sz="2400" dirty="0"/>
              <a:t>微正则系综</a:t>
            </a:r>
            <a:r>
              <a:rPr lang="en-US" altLang="zh-CN" sz="2400" dirty="0"/>
              <a:t>(micro-canonical ensemble)</a:t>
            </a:r>
            <a:r>
              <a:rPr lang="zh-CN" altLang="en-US" sz="2400" dirty="0"/>
              <a:t>，简写为</a:t>
            </a:r>
            <a:r>
              <a:rPr lang="en-US" altLang="zh-CN" sz="2400" dirty="0"/>
              <a:t>NVE</a:t>
            </a:r>
            <a:r>
              <a:rPr lang="zh-CN" altLang="en-US" sz="2400" dirty="0"/>
              <a:t>，即表示具有确定的粒子数</a:t>
            </a:r>
            <a:r>
              <a:rPr lang="en-US" altLang="zh-CN" sz="2400" dirty="0"/>
              <a:t>(N)</a:t>
            </a:r>
            <a:r>
              <a:rPr lang="zh-CN" altLang="en-US" sz="2400" dirty="0"/>
              <a:t>、体积</a:t>
            </a:r>
            <a:r>
              <a:rPr lang="en-US" altLang="zh-CN" sz="2400" dirty="0"/>
              <a:t>(V)</a:t>
            </a:r>
            <a:r>
              <a:rPr lang="zh-CN" altLang="en-US" sz="2400" dirty="0"/>
              <a:t>、总能量</a:t>
            </a:r>
            <a:r>
              <a:rPr lang="en-US" altLang="zh-CN" sz="2400" dirty="0"/>
              <a:t>(E)</a:t>
            </a:r>
            <a:r>
              <a:rPr lang="zh-CN" altLang="en-US" sz="2400" dirty="0" smtClean="0"/>
              <a:t>。</a:t>
            </a:r>
            <a:endParaRPr lang="en-US" altLang="zh-CN" sz="2400" dirty="0"/>
          </a:p>
          <a:p>
            <a:pPr>
              <a:buFontTx/>
              <a:buNone/>
            </a:pPr>
            <a:endParaRPr lang="en-US" altLang="zh-CN" sz="2400" b="1" dirty="0"/>
          </a:p>
          <a:p>
            <a:pPr>
              <a:buFontTx/>
              <a:buNone/>
            </a:pPr>
            <a:r>
              <a:rPr lang="zh-CN" altLang="en-US" sz="2400" b="1" dirty="0" smtClean="0"/>
              <a:t>微</a:t>
            </a:r>
            <a:r>
              <a:rPr lang="zh-CN" altLang="en-US" sz="2400" b="1" dirty="0"/>
              <a:t>正则系综广泛被应用在分子动力学模拟中</a:t>
            </a:r>
            <a:r>
              <a:rPr lang="zh-CN" altLang="en-US" sz="2400" dirty="0" smtClean="0"/>
              <a:t>。</a:t>
            </a:r>
            <a:endParaRPr lang="en-US" altLang="zh-CN" sz="2400" dirty="0"/>
          </a:p>
          <a:p>
            <a:pPr>
              <a:buFontTx/>
              <a:buNone/>
            </a:pPr>
            <a:endParaRPr lang="en-US" altLang="zh-CN" sz="2400" dirty="0"/>
          </a:p>
          <a:p>
            <a:pPr>
              <a:buFontTx/>
              <a:buNone/>
            </a:pPr>
            <a:r>
              <a:rPr lang="zh-CN" altLang="en-US" sz="2400" dirty="0" smtClean="0"/>
              <a:t>假</a:t>
            </a:r>
            <a:r>
              <a:rPr lang="zh-CN" altLang="en-US" sz="2400" dirty="0"/>
              <a:t>定</a:t>
            </a:r>
            <a:r>
              <a:rPr lang="en-US" altLang="zh-CN" sz="2400" dirty="0"/>
              <a:t>N</a:t>
            </a:r>
            <a:r>
              <a:rPr lang="zh-CN" altLang="en-US" sz="2400" dirty="0"/>
              <a:t>个粒子处在体积为</a:t>
            </a:r>
            <a:r>
              <a:rPr lang="en-US" altLang="zh-CN" sz="2400" dirty="0"/>
              <a:t>V</a:t>
            </a:r>
            <a:r>
              <a:rPr lang="zh-CN" altLang="en-US" sz="2400" dirty="0"/>
              <a:t>的盒子内，并固定总能量</a:t>
            </a:r>
            <a:r>
              <a:rPr lang="en-US" altLang="zh-CN" sz="2400" dirty="0"/>
              <a:t>(E)</a:t>
            </a:r>
            <a:r>
              <a:rPr lang="zh-CN" altLang="en-US" sz="2400" dirty="0"/>
              <a:t>。此时，系综的温度</a:t>
            </a:r>
            <a:r>
              <a:rPr lang="en-US" altLang="zh-CN" sz="2400" dirty="0"/>
              <a:t>(T)</a:t>
            </a:r>
            <a:r>
              <a:rPr lang="zh-CN" altLang="en-US" sz="2400" dirty="0"/>
              <a:t>和系统压强</a:t>
            </a:r>
            <a:r>
              <a:rPr lang="en-US" altLang="zh-CN" sz="2400" dirty="0"/>
              <a:t>(P)</a:t>
            </a:r>
            <a:r>
              <a:rPr lang="zh-CN" altLang="en-US" sz="2400" dirty="0"/>
              <a:t>可能在某一平均值附近起伏变化</a:t>
            </a:r>
            <a:r>
              <a:rPr lang="zh-CN" altLang="en-US" sz="2400" dirty="0" smtClean="0"/>
              <a:t>。</a:t>
            </a:r>
            <a:endParaRPr lang="en-US" altLang="zh-CN" sz="2400" dirty="0"/>
          </a:p>
          <a:p>
            <a:pPr>
              <a:buFontTx/>
              <a:buNone/>
            </a:pPr>
            <a:endParaRPr lang="en-US" altLang="zh-CN" sz="2400" dirty="0"/>
          </a:p>
          <a:p>
            <a:pPr>
              <a:buFontTx/>
              <a:buNone/>
            </a:pPr>
            <a:r>
              <a:rPr lang="zh-CN" altLang="en-US" sz="2400" dirty="0" smtClean="0"/>
              <a:t>平</a:t>
            </a:r>
            <a:r>
              <a:rPr lang="zh-CN" altLang="en-US" sz="2400" dirty="0"/>
              <a:t>衡体系为孤立系统，与外界即无能量交换，也无粒子交换。</a:t>
            </a:r>
            <a:r>
              <a:rPr lang="zh-CN" altLang="en-US" sz="2400" b="1" dirty="0"/>
              <a:t>微正则系综的特征函数是熵</a:t>
            </a:r>
            <a:r>
              <a:rPr lang="en-US" altLang="zh-CN" sz="2400" b="1" dirty="0"/>
              <a:t>S(N,V,E)</a:t>
            </a:r>
            <a:r>
              <a:rPr lang="zh-CN" altLang="en-US" sz="2400" dirty="0"/>
              <a:t>。</a:t>
            </a:r>
          </a:p>
        </p:txBody>
      </p:sp>
      <p:sp>
        <p:nvSpPr>
          <p:cNvPr id="2" name="Date Placeholder 1"/>
          <p:cNvSpPr>
            <a:spLocks noGrp="1"/>
          </p:cNvSpPr>
          <p:nvPr>
            <p:ph type="dt" sz="half" idx="10"/>
          </p:nvPr>
        </p:nvSpPr>
        <p:spPr/>
        <p:txBody>
          <a:bodyPr/>
          <a:lstStyle/>
          <a:p>
            <a:fld id="{41888B3C-B4D6-45E4-B83C-0CFBF622382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55</a:t>
            </a:fld>
            <a:endParaRPr lang="zh-CN" altLang="en-US"/>
          </a:p>
        </p:txBody>
      </p:sp>
    </p:spTree>
    <p:extLst>
      <p:ext uri="{BB962C8B-B14F-4D97-AF65-F5344CB8AC3E}">
        <p14:creationId xmlns:p14="http://schemas.microsoft.com/office/powerpoint/2010/main" val="1576693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fade">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55">
                                            <p:txEl>
                                              <p:pRg st="2" end="2"/>
                                            </p:txEl>
                                          </p:spTgt>
                                        </p:tgtEl>
                                        <p:attrNameLst>
                                          <p:attrName>style.visibility</p:attrName>
                                        </p:attrNameLst>
                                      </p:cBhvr>
                                      <p:to>
                                        <p:strVal val="visible"/>
                                      </p:to>
                                    </p:set>
                                    <p:animEffect transition="in" filter="fade">
                                      <p:cBhvr>
                                        <p:cTn id="12" dur="500"/>
                                        <p:tgtEl>
                                          <p:spTgt spid="2027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55">
                                            <p:txEl>
                                              <p:pRg st="4" end="4"/>
                                            </p:txEl>
                                          </p:spTgt>
                                        </p:tgtEl>
                                        <p:attrNameLst>
                                          <p:attrName>style.visibility</p:attrName>
                                        </p:attrNameLst>
                                      </p:cBhvr>
                                      <p:to>
                                        <p:strVal val="visible"/>
                                      </p:to>
                                    </p:set>
                                    <p:animEffect transition="in" filter="fade">
                                      <p:cBhvr>
                                        <p:cTn id="17" dur="500"/>
                                        <p:tgtEl>
                                          <p:spTgt spid="20275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55">
                                            <p:txEl>
                                              <p:pRg st="6" end="6"/>
                                            </p:txEl>
                                          </p:spTgt>
                                        </p:tgtEl>
                                        <p:attrNameLst>
                                          <p:attrName>style.visibility</p:attrName>
                                        </p:attrNameLst>
                                      </p:cBhvr>
                                      <p:to>
                                        <p:strVal val="visible"/>
                                      </p:to>
                                    </p:set>
                                    <p:animEffect transition="in" filter="fade">
                                      <p:cBhvr>
                                        <p:cTn id="22" dur="500"/>
                                        <p:tgtEl>
                                          <p:spTgt spid="202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76225" y="228601"/>
            <a:ext cx="8591550" cy="680120"/>
          </a:xfrm>
        </p:spPr>
        <p:txBody>
          <a:bodyPr>
            <a:normAutofit fontScale="90000"/>
          </a:bodyPr>
          <a:lstStyle/>
          <a:p>
            <a:r>
              <a:rPr lang="zh-CN" altLang="en-US" dirty="0"/>
              <a:t>常用系综分类</a:t>
            </a:r>
          </a:p>
        </p:txBody>
      </p:sp>
      <p:sp>
        <p:nvSpPr>
          <p:cNvPr id="132099" name="Rectangle 3"/>
          <p:cNvSpPr>
            <a:spLocks noGrp="1" noChangeArrowheads="1"/>
          </p:cNvSpPr>
          <p:nvPr>
            <p:ph type="body" idx="4294967295"/>
          </p:nvPr>
        </p:nvSpPr>
        <p:spPr>
          <a:xfrm>
            <a:off x="457200" y="1268413"/>
            <a:ext cx="8229600" cy="4857750"/>
          </a:xfrm>
          <a:prstGeom prst="rect">
            <a:avLst/>
          </a:prstGeom>
        </p:spPr>
        <p:txBody>
          <a:bodyPr>
            <a:normAutofit/>
          </a:bodyPr>
          <a:lstStyle/>
          <a:p>
            <a:pPr>
              <a:buFontTx/>
              <a:buNone/>
            </a:pPr>
            <a:r>
              <a:rPr lang="en-US" altLang="zh-CN" sz="2400" dirty="0"/>
              <a:t>3. </a:t>
            </a:r>
            <a:r>
              <a:rPr lang="zh-CN" altLang="en-US" sz="2400" dirty="0"/>
              <a:t>等温等压</a:t>
            </a:r>
            <a:r>
              <a:rPr lang="en-US" altLang="zh-CN" sz="2400" dirty="0"/>
              <a:t>(constant-</a:t>
            </a:r>
            <a:r>
              <a:rPr lang="en-US" altLang="zh-CN" sz="2400" dirty="0" err="1"/>
              <a:t>pressure,constant</a:t>
            </a:r>
            <a:r>
              <a:rPr lang="en-US" altLang="zh-CN" sz="2400" dirty="0"/>
              <a:t>-temperature)</a:t>
            </a:r>
            <a:r>
              <a:rPr lang="zh-CN" altLang="en-US" sz="2400" dirty="0"/>
              <a:t>，简写为</a:t>
            </a:r>
            <a:r>
              <a:rPr lang="en-US" altLang="zh-CN" sz="2400" dirty="0"/>
              <a:t>NPT</a:t>
            </a:r>
            <a:r>
              <a:rPr lang="zh-CN" altLang="en-US" sz="2400" dirty="0"/>
              <a:t>，即表示具有确定的粒子数</a:t>
            </a:r>
            <a:r>
              <a:rPr lang="en-US" altLang="zh-CN" sz="2400" dirty="0"/>
              <a:t>(N)</a:t>
            </a:r>
            <a:r>
              <a:rPr lang="zh-CN" altLang="en-US" sz="2400" dirty="0"/>
              <a:t>、压强</a:t>
            </a:r>
            <a:r>
              <a:rPr lang="en-US" altLang="zh-CN" sz="2400" dirty="0"/>
              <a:t>(P)</a:t>
            </a:r>
            <a:r>
              <a:rPr lang="zh-CN" altLang="en-US" sz="2400" dirty="0"/>
              <a:t>、温度</a:t>
            </a:r>
            <a:r>
              <a:rPr lang="en-US" altLang="zh-CN" sz="2400" dirty="0"/>
              <a:t>(T)</a:t>
            </a:r>
            <a:r>
              <a:rPr lang="zh-CN" altLang="en-US" sz="2400" dirty="0"/>
              <a:t>。一般是在蒙特卡罗模拟中实现。</a:t>
            </a:r>
            <a:br>
              <a:rPr lang="zh-CN" altLang="en-US" sz="2400" dirty="0"/>
            </a:br>
            <a:r>
              <a:rPr lang="zh-CN" altLang="en-US" sz="2400" dirty="0"/>
              <a:t>其总能量</a:t>
            </a:r>
            <a:r>
              <a:rPr lang="en-US" altLang="zh-CN" sz="2400" dirty="0"/>
              <a:t>(E)</a:t>
            </a:r>
            <a:r>
              <a:rPr lang="zh-CN" altLang="en-US" sz="2400" dirty="0"/>
              <a:t>和系统体积</a:t>
            </a:r>
            <a:r>
              <a:rPr lang="en-US" altLang="zh-CN" sz="2400" dirty="0"/>
              <a:t>(V)</a:t>
            </a:r>
            <a:r>
              <a:rPr lang="zh-CN" altLang="en-US" sz="2400" dirty="0"/>
              <a:t>可能存在起伏。体系是可移动系统壁情况下的恒温热浴。</a:t>
            </a:r>
            <a:br>
              <a:rPr lang="zh-CN" altLang="en-US" sz="2400" dirty="0"/>
            </a:br>
            <a:r>
              <a:rPr lang="zh-CN" altLang="en-US" sz="2400" b="1" dirty="0"/>
              <a:t>特征函数是吉布斯自由能</a:t>
            </a:r>
            <a:r>
              <a:rPr lang="en-US" altLang="zh-CN" sz="2400" b="1" dirty="0"/>
              <a:t>G(N,P,T)</a:t>
            </a:r>
            <a:r>
              <a:rPr lang="zh-CN" altLang="en-US" sz="2400" b="1" dirty="0"/>
              <a:t>。</a:t>
            </a:r>
          </a:p>
          <a:p>
            <a:pPr>
              <a:buFontTx/>
              <a:buNone/>
            </a:pPr>
            <a:endParaRPr lang="zh-CN" altLang="en-US" sz="2400" dirty="0"/>
          </a:p>
          <a:p>
            <a:pPr>
              <a:buFontTx/>
              <a:buNone/>
            </a:pPr>
            <a:r>
              <a:rPr lang="en-US" altLang="zh-CN" sz="2400" dirty="0"/>
              <a:t>4. </a:t>
            </a:r>
            <a:r>
              <a:rPr lang="zh-CN" altLang="en-US" sz="2400" dirty="0"/>
              <a:t>等压等焓</a:t>
            </a:r>
            <a:r>
              <a:rPr lang="en-US" altLang="zh-CN" sz="2400" dirty="0"/>
              <a:t>(</a:t>
            </a:r>
            <a:r>
              <a:rPr lang="en-US" altLang="zh-CN" sz="2400" dirty="0" err="1"/>
              <a:t>contant-pressure,constant</a:t>
            </a:r>
            <a:r>
              <a:rPr lang="en-US" altLang="zh-CN" sz="2400" dirty="0"/>
              <a:t>- enthalpy)</a:t>
            </a:r>
            <a:r>
              <a:rPr lang="zh-CN" altLang="en-US" sz="2400" dirty="0"/>
              <a:t>，简写为</a:t>
            </a:r>
            <a:r>
              <a:rPr lang="en-US" altLang="zh-CN" sz="2400" dirty="0"/>
              <a:t>NPH</a:t>
            </a:r>
            <a:r>
              <a:rPr lang="zh-CN" altLang="en-US" sz="2400" dirty="0"/>
              <a:t>，即表示具有确定的粒子数</a:t>
            </a:r>
            <a:r>
              <a:rPr lang="en-US" altLang="zh-CN" sz="2400" dirty="0"/>
              <a:t>(N)</a:t>
            </a:r>
            <a:r>
              <a:rPr lang="zh-CN" altLang="en-US" sz="2400" dirty="0"/>
              <a:t>、压强</a:t>
            </a:r>
            <a:r>
              <a:rPr lang="en-US" altLang="zh-CN" sz="2400" dirty="0"/>
              <a:t>(P)</a:t>
            </a:r>
            <a:r>
              <a:rPr lang="zh-CN" altLang="en-US" sz="2400" dirty="0"/>
              <a:t>、焓</a:t>
            </a:r>
            <a:r>
              <a:rPr lang="en-US" altLang="zh-CN" sz="2400" dirty="0"/>
              <a:t>(H)</a:t>
            </a:r>
            <a:r>
              <a:rPr lang="zh-CN" altLang="en-US" sz="2400" dirty="0"/>
              <a:t>。由于由于</a:t>
            </a:r>
            <a:r>
              <a:rPr lang="en-US" altLang="zh-CN" sz="2400" dirty="0"/>
              <a:t>H =E+PV</a:t>
            </a:r>
            <a:r>
              <a:rPr lang="zh-CN" altLang="en-US" sz="2400" dirty="0"/>
              <a:t>，故在该系综下进行模拟时要保持压力与焓值为固定，其调节技术的实现也有一定的难度，这种系综在实际的分子动力学模拟中</a:t>
            </a:r>
            <a:r>
              <a:rPr lang="zh-CN" altLang="en-US" sz="2400" b="1" dirty="0"/>
              <a:t>已经很少遇到了</a:t>
            </a:r>
            <a:r>
              <a:rPr lang="zh-CN" altLang="en-US" sz="2400" dirty="0"/>
              <a:t>。</a:t>
            </a:r>
          </a:p>
        </p:txBody>
      </p:sp>
      <p:sp>
        <p:nvSpPr>
          <p:cNvPr id="2" name="Date Placeholder 1"/>
          <p:cNvSpPr>
            <a:spLocks noGrp="1"/>
          </p:cNvSpPr>
          <p:nvPr>
            <p:ph type="dt" sz="half" idx="10"/>
          </p:nvPr>
        </p:nvSpPr>
        <p:spPr/>
        <p:txBody>
          <a:bodyPr/>
          <a:lstStyle/>
          <a:p>
            <a:fld id="{1F2C9771-8864-450E-8E36-8E3C98EA4FC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56</a:t>
            </a:fld>
            <a:endParaRPr lang="zh-CN" altLang="en-US"/>
          </a:p>
        </p:txBody>
      </p:sp>
    </p:spTree>
    <p:extLst>
      <p:ext uri="{BB962C8B-B14F-4D97-AF65-F5344CB8AC3E}">
        <p14:creationId xmlns:p14="http://schemas.microsoft.com/office/powerpoint/2010/main" val="527007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500"/>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099">
                                            <p:txEl>
                                              <p:pRg st="2" end="2"/>
                                            </p:txEl>
                                          </p:spTgt>
                                        </p:tgtEl>
                                        <p:attrNameLst>
                                          <p:attrName>style.visibility</p:attrName>
                                        </p:attrNameLst>
                                      </p:cBhvr>
                                      <p:to>
                                        <p:strVal val="visible"/>
                                      </p:to>
                                    </p:set>
                                    <p:animEffect transition="in" filter="fade">
                                      <p:cBhvr>
                                        <p:cTn id="12"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76225" y="228601"/>
            <a:ext cx="8591550" cy="896144"/>
          </a:xfrm>
        </p:spPr>
        <p:txBody>
          <a:bodyPr/>
          <a:lstStyle/>
          <a:p>
            <a:r>
              <a:rPr lang="zh-CN" altLang="en-US" dirty="0"/>
              <a:t>常用系综分类</a:t>
            </a:r>
          </a:p>
        </p:txBody>
      </p:sp>
      <p:sp>
        <p:nvSpPr>
          <p:cNvPr id="203779" name="Rectangle 3"/>
          <p:cNvSpPr>
            <a:spLocks noGrp="1" noChangeArrowheads="1"/>
          </p:cNvSpPr>
          <p:nvPr>
            <p:ph type="body" idx="4294967295"/>
          </p:nvPr>
        </p:nvSpPr>
        <p:spPr>
          <a:xfrm>
            <a:off x="457200" y="1341438"/>
            <a:ext cx="8229600" cy="4784725"/>
          </a:xfrm>
          <a:prstGeom prst="rect">
            <a:avLst/>
          </a:prstGeom>
        </p:spPr>
        <p:txBody>
          <a:bodyPr>
            <a:noAutofit/>
          </a:bodyPr>
          <a:lstStyle/>
          <a:p>
            <a:pPr>
              <a:buFontTx/>
              <a:buNone/>
            </a:pPr>
            <a:r>
              <a:rPr lang="en-US" altLang="zh-CN" sz="2400" dirty="0"/>
              <a:t>5. </a:t>
            </a:r>
            <a:r>
              <a:rPr lang="zh-CN" altLang="en-US" sz="2400" dirty="0"/>
              <a:t>巨正则系综</a:t>
            </a:r>
            <a:r>
              <a:rPr lang="en-US" altLang="zh-CN" sz="2400" dirty="0"/>
              <a:t>(grand canonical ensemble)</a:t>
            </a:r>
            <a:r>
              <a:rPr lang="zh-CN" altLang="en-US" sz="2400" dirty="0"/>
              <a:t>，简写为</a:t>
            </a:r>
            <a:r>
              <a:rPr lang="en-US" altLang="zh-CN" sz="2400" dirty="0" err="1"/>
              <a:t>VTμ</a:t>
            </a:r>
            <a:r>
              <a:rPr lang="zh-CN" altLang="en-US" sz="2400" dirty="0"/>
              <a:t>，即表示具有确定的粒体积</a:t>
            </a:r>
            <a:r>
              <a:rPr lang="en-US" altLang="zh-CN" sz="2400" dirty="0"/>
              <a:t>(V)</a:t>
            </a:r>
            <a:r>
              <a:rPr lang="zh-CN" altLang="en-US" sz="2400" dirty="0"/>
              <a:t>、温度</a:t>
            </a:r>
            <a:r>
              <a:rPr lang="en-US" altLang="zh-CN" sz="2400" dirty="0"/>
              <a:t>(T)</a:t>
            </a:r>
            <a:r>
              <a:rPr lang="zh-CN" altLang="en-US" sz="2400" dirty="0"/>
              <a:t>和化学势</a:t>
            </a:r>
            <a:r>
              <a:rPr lang="en-US" altLang="zh-CN" sz="2400" dirty="0"/>
              <a:t>(μ)</a:t>
            </a:r>
            <a:r>
              <a:rPr lang="zh-CN" altLang="en-US" sz="2400" dirty="0" smtClean="0"/>
              <a:t>。</a:t>
            </a:r>
            <a:endParaRPr lang="en-US" altLang="zh-CN" sz="2400" dirty="0"/>
          </a:p>
          <a:p>
            <a:pPr>
              <a:spcBef>
                <a:spcPts val="2400"/>
              </a:spcBef>
              <a:buFontTx/>
              <a:buNone/>
            </a:pPr>
            <a:r>
              <a:rPr lang="zh-CN" altLang="en-US" sz="2400" dirty="0" smtClean="0"/>
              <a:t>巨</a:t>
            </a:r>
            <a:r>
              <a:rPr lang="zh-CN" altLang="en-US" sz="2400" dirty="0"/>
              <a:t>正则系综通常是蒙特卡</a:t>
            </a:r>
            <a:r>
              <a:rPr lang="zh-CN" altLang="en-US" sz="2400" dirty="0" smtClean="0"/>
              <a:t>罗和分子动力学模</a:t>
            </a:r>
            <a:r>
              <a:rPr lang="zh-CN" altLang="en-US" sz="2400" dirty="0"/>
              <a:t>拟的对象和手段</a:t>
            </a:r>
            <a:r>
              <a:rPr lang="zh-CN" altLang="en-US" sz="2400" dirty="0" smtClean="0"/>
              <a:t>。</a:t>
            </a:r>
            <a:endParaRPr lang="en-US" altLang="zh-CN" sz="2400" dirty="0"/>
          </a:p>
          <a:p>
            <a:pPr>
              <a:spcBef>
                <a:spcPts val="2400"/>
              </a:spcBef>
              <a:buFontTx/>
              <a:buNone/>
            </a:pPr>
            <a:r>
              <a:rPr lang="zh-CN" altLang="en-US" sz="2400" dirty="0" smtClean="0"/>
              <a:t>此</a:t>
            </a:r>
            <a:r>
              <a:rPr lang="zh-CN" altLang="en-US" sz="2400" dirty="0"/>
              <a:t>时、系统能量</a:t>
            </a:r>
            <a:r>
              <a:rPr lang="en-US" altLang="zh-CN" sz="2400" dirty="0"/>
              <a:t>(E)</a:t>
            </a:r>
            <a:r>
              <a:rPr lang="zh-CN" altLang="en-US" sz="2400" dirty="0"/>
              <a:t>、压强</a:t>
            </a:r>
            <a:r>
              <a:rPr lang="en-US" altLang="zh-CN" sz="2400" dirty="0"/>
              <a:t>(P)</a:t>
            </a:r>
            <a:r>
              <a:rPr lang="zh-CN" altLang="en-US" sz="2400" dirty="0"/>
              <a:t>和粒子数</a:t>
            </a:r>
            <a:r>
              <a:rPr lang="en-US" altLang="zh-CN" sz="2400" dirty="0"/>
              <a:t>(N)</a:t>
            </a:r>
            <a:r>
              <a:rPr lang="zh-CN" altLang="en-US" sz="2400" dirty="0"/>
              <a:t>会在某一平均值附近有一个起伏</a:t>
            </a:r>
            <a:r>
              <a:rPr lang="zh-CN" altLang="en-US" sz="2400" dirty="0" smtClean="0"/>
              <a:t>。</a:t>
            </a:r>
            <a:endParaRPr lang="en-US" altLang="zh-CN" sz="2400" dirty="0"/>
          </a:p>
          <a:p>
            <a:pPr>
              <a:spcBef>
                <a:spcPts val="2400"/>
              </a:spcBef>
              <a:buFontTx/>
              <a:buNone/>
            </a:pPr>
            <a:r>
              <a:rPr lang="zh-CN" altLang="en-US" sz="2400" dirty="0" smtClean="0"/>
              <a:t>体</a:t>
            </a:r>
            <a:r>
              <a:rPr lang="zh-CN" altLang="en-US" sz="2400" dirty="0"/>
              <a:t>系是一个开放系统，与大热源大粒子源热接触平衡而具有恒定的</a:t>
            </a:r>
            <a:r>
              <a:rPr lang="en-US" altLang="zh-CN" sz="2400" dirty="0"/>
              <a:t>T</a:t>
            </a:r>
            <a:r>
              <a:rPr lang="zh-CN" altLang="en-US" sz="2400" dirty="0" smtClean="0"/>
              <a:t>。</a:t>
            </a:r>
            <a:endParaRPr lang="en-US" altLang="zh-CN" sz="2400" dirty="0"/>
          </a:p>
          <a:p>
            <a:pPr>
              <a:spcBef>
                <a:spcPts val="2400"/>
              </a:spcBef>
              <a:buFontTx/>
              <a:buNone/>
            </a:pPr>
            <a:r>
              <a:rPr lang="zh-CN" altLang="en-US" sz="2400" dirty="0" smtClean="0"/>
              <a:t>特</a:t>
            </a:r>
            <a:r>
              <a:rPr lang="zh-CN" altLang="en-US" sz="2400" dirty="0"/>
              <a:t>征函数是马休</a:t>
            </a:r>
            <a:r>
              <a:rPr lang="en-US" altLang="zh-CN" sz="2400" dirty="0"/>
              <a:t>(</a:t>
            </a:r>
            <a:r>
              <a:rPr lang="en-US" altLang="zh-CN" sz="2400" dirty="0" err="1"/>
              <a:t>Massieu</a:t>
            </a:r>
            <a:r>
              <a:rPr lang="en-US" altLang="zh-CN" sz="2400" dirty="0"/>
              <a:t>)</a:t>
            </a:r>
            <a:r>
              <a:rPr lang="zh-CN" altLang="en-US" sz="2400" dirty="0"/>
              <a:t>函数</a:t>
            </a:r>
            <a:r>
              <a:rPr lang="en-US" altLang="zh-CN" sz="2400" dirty="0"/>
              <a:t>J(μ</a:t>
            </a:r>
            <a:r>
              <a:rPr lang="zh-CN" altLang="en-US" sz="2400" dirty="0"/>
              <a:t>，</a:t>
            </a:r>
            <a:r>
              <a:rPr lang="en-US" altLang="zh-CN" sz="2400" dirty="0"/>
              <a:t>V</a:t>
            </a:r>
            <a:r>
              <a:rPr lang="zh-CN" altLang="en-US" sz="2400" dirty="0"/>
              <a:t>，</a:t>
            </a:r>
            <a:r>
              <a:rPr lang="en-US" altLang="zh-CN" sz="2400" dirty="0"/>
              <a:t>T)</a:t>
            </a:r>
            <a:r>
              <a:rPr lang="zh-CN" altLang="en-US" sz="2400" dirty="0"/>
              <a:t>。</a:t>
            </a:r>
          </a:p>
        </p:txBody>
      </p:sp>
      <p:sp>
        <p:nvSpPr>
          <p:cNvPr id="2" name="Date Placeholder 1"/>
          <p:cNvSpPr>
            <a:spLocks noGrp="1"/>
          </p:cNvSpPr>
          <p:nvPr>
            <p:ph type="dt" sz="half" idx="10"/>
          </p:nvPr>
        </p:nvSpPr>
        <p:spPr/>
        <p:txBody>
          <a:bodyPr/>
          <a:lstStyle/>
          <a:p>
            <a:fld id="{99D3D721-DFF9-4570-BAB5-5C7B9AADB507}"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57</a:t>
            </a:fld>
            <a:endParaRPr lang="zh-CN" altLang="en-US"/>
          </a:p>
        </p:txBody>
      </p:sp>
    </p:spTree>
    <p:extLst>
      <p:ext uri="{BB962C8B-B14F-4D97-AF65-F5344CB8AC3E}">
        <p14:creationId xmlns:p14="http://schemas.microsoft.com/office/powerpoint/2010/main" val="26470463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fade">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779">
                                            <p:txEl>
                                              <p:pRg st="1" end="1"/>
                                            </p:txEl>
                                          </p:spTgt>
                                        </p:tgtEl>
                                        <p:attrNameLst>
                                          <p:attrName>style.visibility</p:attrName>
                                        </p:attrNameLst>
                                      </p:cBhvr>
                                      <p:to>
                                        <p:strVal val="visible"/>
                                      </p:to>
                                    </p:set>
                                    <p:animEffect transition="in" filter="fade">
                                      <p:cBhvr>
                                        <p:cTn id="12" dur="500"/>
                                        <p:tgtEl>
                                          <p:spTgt spid="203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779">
                                            <p:txEl>
                                              <p:pRg st="2" end="2"/>
                                            </p:txEl>
                                          </p:spTgt>
                                        </p:tgtEl>
                                        <p:attrNameLst>
                                          <p:attrName>style.visibility</p:attrName>
                                        </p:attrNameLst>
                                      </p:cBhvr>
                                      <p:to>
                                        <p:strVal val="visible"/>
                                      </p:to>
                                    </p:set>
                                    <p:animEffect transition="in" filter="fade">
                                      <p:cBhvr>
                                        <p:cTn id="17" dur="500"/>
                                        <p:tgtEl>
                                          <p:spTgt spid="203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779">
                                            <p:txEl>
                                              <p:pRg st="3" end="3"/>
                                            </p:txEl>
                                          </p:spTgt>
                                        </p:tgtEl>
                                        <p:attrNameLst>
                                          <p:attrName>style.visibility</p:attrName>
                                        </p:attrNameLst>
                                      </p:cBhvr>
                                      <p:to>
                                        <p:strVal val="visible"/>
                                      </p:to>
                                    </p:set>
                                    <p:animEffect transition="in" filter="fade">
                                      <p:cBhvr>
                                        <p:cTn id="22" dur="500"/>
                                        <p:tgtEl>
                                          <p:spTgt spid="203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779">
                                            <p:txEl>
                                              <p:pRg st="4" end="4"/>
                                            </p:txEl>
                                          </p:spTgt>
                                        </p:tgtEl>
                                        <p:attrNameLst>
                                          <p:attrName>style.visibility</p:attrName>
                                        </p:attrNameLst>
                                      </p:cBhvr>
                                      <p:to>
                                        <p:strVal val="visible"/>
                                      </p:to>
                                    </p:set>
                                    <p:animEffect transition="in" filter="fade">
                                      <p:cBhvr>
                                        <p:cTn id="27" dur="500"/>
                                        <p:tgtEl>
                                          <p:spTgt spid="203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51520" y="-27384"/>
            <a:ext cx="8591550" cy="824136"/>
          </a:xfrm>
        </p:spPr>
        <p:txBody>
          <a:bodyPr/>
          <a:lstStyle/>
          <a:p>
            <a:r>
              <a:rPr lang="zh-CN" altLang="en-US" dirty="0"/>
              <a:t>系综调</a:t>
            </a:r>
            <a:r>
              <a:rPr lang="zh-CN" altLang="en-US" dirty="0" smtClean="0"/>
              <a:t>节 </a:t>
            </a:r>
            <a:r>
              <a:rPr lang="en-US" altLang="zh-CN" dirty="0" smtClean="0"/>
              <a:t>– </a:t>
            </a:r>
            <a:r>
              <a:rPr lang="zh-CN" altLang="en-US" dirty="0" smtClean="0"/>
              <a:t>调温技术</a:t>
            </a:r>
            <a:endParaRPr lang="zh-CN" altLang="en-US" dirty="0"/>
          </a:p>
        </p:txBody>
      </p:sp>
      <p:sp>
        <p:nvSpPr>
          <p:cNvPr id="133123" name="Rectangle 3"/>
          <p:cNvSpPr>
            <a:spLocks noGrp="1" noChangeArrowheads="1"/>
          </p:cNvSpPr>
          <p:nvPr>
            <p:ph type="body" idx="4294967295"/>
          </p:nvPr>
        </p:nvSpPr>
        <p:spPr>
          <a:xfrm>
            <a:off x="457200" y="1052513"/>
            <a:ext cx="8229600" cy="5256212"/>
          </a:xfrm>
          <a:prstGeom prst="rect">
            <a:avLst/>
          </a:prstGeom>
        </p:spPr>
        <p:txBody>
          <a:bodyPr>
            <a:normAutofit/>
          </a:bodyPr>
          <a:lstStyle/>
          <a:p>
            <a:r>
              <a:rPr lang="zh-CN" altLang="en-US" sz="2400" dirty="0"/>
              <a:t>系综调节主要是指在进行分子动力学计算过程中，对温度和压力参数的调节，分为调温技术和调压技术。</a:t>
            </a:r>
          </a:p>
          <a:p>
            <a:endParaRPr lang="zh-CN" altLang="en-US" sz="2400" dirty="0"/>
          </a:p>
          <a:p>
            <a:pPr>
              <a:buFontTx/>
              <a:buNone/>
            </a:pPr>
            <a:r>
              <a:rPr lang="en-US" altLang="zh-CN" sz="2400" dirty="0"/>
              <a:t>1.  </a:t>
            </a:r>
            <a:r>
              <a:rPr lang="zh-CN" altLang="en-US" sz="2400" dirty="0"/>
              <a:t>调温技术</a:t>
            </a:r>
          </a:p>
          <a:p>
            <a:pPr>
              <a:buFontTx/>
              <a:buNone/>
            </a:pPr>
            <a:r>
              <a:rPr lang="zh-CN" altLang="en-US" sz="2400" dirty="0"/>
              <a:t>     在 </a:t>
            </a:r>
            <a:r>
              <a:rPr lang="en-US" altLang="zh-CN" sz="2400" dirty="0"/>
              <a:t>NVT </a:t>
            </a:r>
            <a:r>
              <a:rPr lang="zh-CN" altLang="en-US" sz="2400" dirty="0"/>
              <a:t>系综或 </a:t>
            </a:r>
            <a:r>
              <a:rPr lang="en-US" altLang="zh-CN" sz="2400" dirty="0"/>
              <a:t>NPT</a:t>
            </a:r>
            <a:r>
              <a:rPr lang="zh-CN" altLang="en-US" sz="2400" dirty="0"/>
              <a:t>系综中，即使在 </a:t>
            </a:r>
            <a:r>
              <a:rPr lang="en-US" altLang="zh-CN" sz="2400" dirty="0"/>
              <a:t>NVE</a:t>
            </a:r>
            <a:r>
              <a:rPr lang="zh-CN" altLang="en-US" sz="2400" dirty="0"/>
              <a:t>系综模拟的平衡态中，也经常调整温度到期望值。</a:t>
            </a:r>
            <a:br>
              <a:rPr lang="zh-CN" altLang="en-US" sz="2400" dirty="0"/>
            </a:br>
            <a:r>
              <a:rPr lang="zh-CN" altLang="en-US" sz="2400" dirty="0"/>
              <a:t/>
            </a:r>
            <a:br>
              <a:rPr lang="zh-CN" altLang="en-US" sz="2400" dirty="0"/>
            </a:br>
            <a:r>
              <a:rPr lang="zh-CN" altLang="en-US" sz="2400" dirty="0"/>
              <a:t>如果希望知道系统的平衡态性质怎样依赖于温度，那么就必须在不同的温度下进行模拟。</a:t>
            </a:r>
          </a:p>
          <a:p>
            <a:pPr>
              <a:buFontTx/>
              <a:buNone/>
            </a:pPr>
            <a:r>
              <a:rPr lang="zh-CN" altLang="en-US" sz="2400" dirty="0"/>
              <a:t>     </a:t>
            </a:r>
            <a:br>
              <a:rPr lang="zh-CN" altLang="en-US" sz="2400" dirty="0"/>
            </a:br>
            <a:r>
              <a:rPr lang="zh-CN" altLang="en-US" sz="2400" dirty="0"/>
              <a:t>目前实现对温度的调节有 </a:t>
            </a:r>
            <a:r>
              <a:rPr lang="en-US" altLang="zh-CN" sz="2400" dirty="0"/>
              <a:t>4</a:t>
            </a:r>
            <a:r>
              <a:rPr lang="zh-CN" altLang="en-US" sz="2400" dirty="0"/>
              <a:t>种方式：</a:t>
            </a:r>
            <a:br>
              <a:rPr lang="zh-CN" altLang="en-US" sz="2400" dirty="0"/>
            </a:br>
            <a:r>
              <a:rPr lang="zh-CN" altLang="en-US" sz="2400" dirty="0"/>
              <a:t>速度标度、</a:t>
            </a:r>
            <a:r>
              <a:rPr lang="en-US" altLang="zh-CN" sz="2400" dirty="0" err="1"/>
              <a:t>Berendsen</a:t>
            </a:r>
            <a:r>
              <a:rPr lang="zh-CN" altLang="en-US" sz="2400" dirty="0"/>
              <a:t>热浴、</a:t>
            </a:r>
            <a:r>
              <a:rPr lang="en-US" altLang="zh-CN" sz="2400" dirty="0"/>
              <a:t>Gaussian</a:t>
            </a:r>
            <a:r>
              <a:rPr lang="zh-CN" altLang="en-US" sz="2400" dirty="0"/>
              <a:t>热浴、</a:t>
            </a:r>
            <a:r>
              <a:rPr lang="en-US" altLang="zh-CN" sz="2400" dirty="0"/>
              <a:t>Nose—Hoover</a:t>
            </a:r>
            <a:r>
              <a:rPr lang="zh-CN" altLang="en-US" sz="2400" dirty="0"/>
              <a:t>热浴。</a:t>
            </a:r>
          </a:p>
        </p:txBody>
      </p:sp>
      <p:sp>
        <p:nvSpPr>
          <p:cNvPr id="2" name="Date Placeholder 1"/>
          <p:cNvSpPr>
            <a:spLocks noGrp="1"/>
          </p:cNvSpPr>
          <p:nvPr>
            <p:ph type="dt" sz="half" idx="10"/>
          </p:nvPr>
        </p:nvSpPr>
        <p:spPr/>
        <p:txBody>
          <a:bodyPr/>
          <a:lstStyle/>
          <a:p>
            <a:fld id="{944BB73F-CFCD-4D26-A039-72D308768DC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58</a:t>
            </a:fld>
            <a:endParaRPr lang="zh-CN" altLang="en-US"/>
          </a:p>
        </p:txBody>
      </p:sp>
    </p:spTree>
    <p:extLst>
      <p:ext uri="{BB962C8B-B14F-4D97-AF65-F5344CB8AC3E}">
        <p14:creationId xmlns:p14="http://schemas.microsoft.com/office/powerpoint/2010/main" val="1524155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76225" y="228601"/>
            <a:ext cx="8591550" cy="752128"/>
          </a:xfrm>
        </p:spPr>
        <p:txBody>
          <a:bodyPr>
            <a:normAutofit fontScale="90000"/>
          </a:bodyPr>
          <a:lstStyle/>
          <a:p>
            <a:r>
              <a:rPr lang="zh-CN" altLang="en-US" dirty="0"/>
              <a:t>系综调</a:t>
            </a:r>
            <a:r>
              <a:rPr lang="zh-CN" altLang="en-US" dirty="0" smtClean="0"/>
              <a:t>节 </a:t>
            </a:r>
            <a:r>
              <a:rPr lang="en-US" altLang="zh-CN" dirty="0" smtClean="0"/>
              <a:t>– </a:t>
            </a:r>
            <a:r>
              <a:rPr lang="zh-CN" altLang="en-US" dirty="0" smtClean="0"/>
              <a:t>调压技术</a:t>
            </a:r>
            <a:endParaRPr lang="zh-CN" altLang="en-US" dirty="0"/>
          </a:p>
        </p:txBody>
      </p:sp>
      <p:sp>
        <p:nvSpPr>
          <p:cNvPr id="204803" name="Rectangle 3"/>
          <p:cNvSpPr>
            <a:spLocks noGrp="1" noChangeArrowheads="1"/>
          </p:cNvSpPr>
          <p:nvPr>
            <p:ph type="body" idx="4294967295"/>
          </p:nvPr>
        </p:nvSpPr>
        <p:spPr>
          <a:xfrm>
            <a:off x="457200" y="1557338"/>
            <a:ext cx="8075613" cy="4751387"/>
          </a:xfrm>
          <a:prstGeom prst="rect">
            <a:avLst/>
          </a:prstGeom>
        </p:spPr>
        <p:txBody>
          <a:bodyPr>
            <a:normAutofit/>
          </a:bodyPr>
          <a:lstStyle/>
          <a:p>
            <a:pPr>
              <a:buFontTx/>
              <a:buNone/>
            </a:pPr>
            <a:r>
              <a:rPr lang="en-US" altLang="zh-CN" sz="2800" dirty="0"/>
              <a:t>2.  </a:t>
            </a:r>
            <a:r>
              <a:rPr lang="zh-CN" altLang="en-US" sz="2800" dirty="0"/>
              <a:t>调压技术</a:t>
            </a:r>
          </a:p>
          <a:p>
            <a:pPr>
              <a:buFontTx/>
              <a:buNone/>
            </a:pPr>
            <a:r>
              <a:rPr lang="zh-CN" altLang="en-US" sz="2800" dirty="0"/>
              <a:t>      </a:t>
            </a:r>
            <a:r>
              <a:rPr lang="zh-CN" altLang="en-US" sz="2800" b="1" dirty="0"/>
              <a:t>在等压模拟中，可以通过改变模拟原胞的三个方向或一个方向的尺寸来实现体积的变化。</a:t>
            </a:r>
            <a:r>
              <a:rPr lang="zh-CN" altLang="en-US" sz="2800" dirty="0"/>
              <a:t/>
            </a:r>
            <a:br>
              <a:rPr lang="zh-CN" altLang="en-US" sz="2800" dirty="0"/>
            </a:br>
            <a:r>
              <a:rPr lang="zh-CN" altLang="en-US" sz="2800" dirty="0"/>
              <a:t/>
            </a:r>
            <a:br>
              <a:rPr lang="zh-CN" altLang="en-US" sz="2800" dirty="0"/>
            </a:br>
            <a:r>
              <a:rPr lang="zh-CN" altLang="en-US" sz="2800" dirty="0"/>
              <a:t>类似于温度控制的方法，也有许多方法用于压力控制。</a:t>
            </a:r>
            <a:br>
              <a:rPr lang="zh-CN" altLang="en-US" sz="2800" dirty="0"/>
            </a:br>
            <a:r>
              <a:rPr lang="zh-CN" altLang="en-US" sz="2800" dirty="0"/>
              <a:t/>
            </a:r>
            <a:br>
              <a:rPr lang="zh-CN" altLang="en-US" sz="2800" dirty="0"/>
            </a:br>
            <a:r>
              <a:rPr lang="zh-CN" altLang="en-US" sz="2800" dirty="0"/>
              <a:t>总的来说有以下 </a:t>
            </a:r>
            <a:r>
              <a:rPr lang="en-US" altLang="zh-CN" sz="2800" dirty="0"/>
              <a:t>3</a:t>
            </a:r>
            <a:r>
              <a:rPr lang="zh-CN" altLang="en-US" sz="2800" dirty="0"/>
              <a:t>种技术：</a:t>
            </a:r>
            <a:br>
              <a:rPr lang="zh-CN" altLang="en-US" sz="2800" dirty="0"/>
            </a:br>
            <a:r>
              <a:rPr lang="en-US" altLang="zh-CN" sz="2800" dirty="0" err="1"/>
              <a:t>Berendsen</a:t>
            </a:r>
            <a:r>
              <a:rPr lang="zh-CN" altLang="en-US" sz="2800" dirty="0"/>
              <a:t>方法、</a:t>
            </a:r>
            <a:r>
              <a:rPr lang="en-US" altLang="zh-CN" sz="2800" dirty="0"/>
              <a:t>Anderson</a:t>
            </a:r>
            <a:r>
              <a:rPr lang="zh-CN" altLang="en-US" sz="2800" dirty="0"/>
              <a:t>方法、</a:t>
            </a:r>
            <a:r>
              <a:rPr lang="en-US" altLang="zh-CN" sz="2800" dirty="0" err="1"/>
              <a:t>Parrinello-Rahman</a:t>
            </a:r>
            <a:r>
              <a:rPr lang="zh-CN" altLang="en-US" sz="2800" dirty="0"/>
              <a:t>方法。</a:t>
            </a:r>
          </a:p>
        </p:txBody>
      </p:sp>
      <p:sp>
        <p:nvSpPr>
          <p:cNvPr id="2" name="Date Placeholder 1"/>
          <p:cNvSpPr>
            <a:spLocks noGrp="1"/>
          </p:cNvSpPr>
          <p:nvPr>
            <p:ph type="dt" sz="half" idx="10"/>
          </p:nvPr>
        </p:nvSpPr>
        <p:spPr/>
        <p:txBody>
          <a:bodyPr/>
          <a:lstStyle/>
          <a:p>
            <a:fld id="{163425E6-8995-41AE-B665-4F3685A7F07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59</a:t>
            </a:fld>
            <a:endParaRPr lang="zh-CN" altLang="en-US"/>
          </a:p>
        </p:txBody>
      </p:sp>
    </p:spTree>
    <p:extLst>
      <p:ext uri="{BB962C8B-B14F-4D97-AF65-F5344CB8AC3E}">
        <p14:creationId xmlns:p14="http://schemas.microsoft.com/office/powerpoint/2010/main" val="6603925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439738"/>
            <a:ext cx="7918450" cy="358775"/>
          </a:xfrm>
        </p:spPr>
        <p:txBody>
          <a:bodyPr>
            <a:noAutofit/>
          </a:bodyPr>
          <a:lstStyle/>
          <a:p>
            <a:r>
              <a:rPr lang="zh-CN" altLang="en-US" dirty="0"/>
              <a:t>分子动力学简</a:t>
            </a:r>
            <a:r>
              <a:rPr lang="zh-CN" altLang="en-US" dirty="0" smtClean="0"/>
              <a:t>介</a:t>
            </a:r>
            <a:endParaRPr lang="zh-CN" altLang="en-US" dirty="0"/>
          </a:p>
        </p:txBody>
      </p:sp>
      <p:sp>
        <p:nvSpPr>
          <p:cNvPr id="7171" name="Rectangle 3"/>
          <p:cNvSpPr>
            <a:spLocks noGrp="1" noChangeArrowheads="1"/>
          </p:cNvSpPr>
          <p:nvPr>
            <p:ph type="body" idx="4294967295"/>
          </p:nvPr>
        </p:nvSpPr>
        <p:spPr>
          <a:xfrm>
            <a:off x="684213" y="1341438"/>
            <a:ext cx="7786687" cy="4608512"/>
          </a:xfrm>
          <a:prstGeom prst="rect">
            <a:avLst/>
          </a:prstGeom>
        </p:spPr>
        <p:txBody>
          <a:bodyPr/>
          <a:lstStyle/>
          <a:p>
            <a:pPr marL="609600" indent="-609600"/>
            <a:r>
              <a:rPr lang="zh-CN" altLang="en-US" sz="2400" dirty="0"/>
              <a:t>分子动力学是在原子、分子水平上求解多体问题的重要的计算机模拟方法。</a:t>
            </a:r>
          </a:p>
          <a:p>
            <a:pPr marL="609600" indent="-609600"/>
            <a:endParaRPr lang="zh-CN" altLang="en-US" sz="2400" dirty="0"/>
          </a:p>
          <a:p>
            <a:pPr marL="609600" indent="-609600"/>
            <a:r>
              <a:rPr lang="zh-CN" altLang="en-US" sz="2400" dirty="0"/>
              <a:t>通过求解所有粒子的运动方程，分子动力学方法可以用于模拟与粒子运动路径相关的基本过程。</a:t>
            </a:r>
          </a:p>
          <a:p>
            <a:pPr marL="609600" indent="-609600"/>
            <a:endParaRPr lang="zh-CN" altLang="en-US" sz="2400" dirty="0"/>
          </a:p>
          <a:p>
            <a:pPr marL="609600" indent="-609600"/>
            <a:r>
              <a:rPr lang="zh-CN" altLang="en-US" sz="2400" dirty="0"/>
              <a:t>在分子动力学中，粒子的运动行为是通过经典的</a:t>
            </a:r>
            <a:r>
              <a:rPr lang="en-US" altLang="zh-CN" sz="2400" dirty="0"/>
              <a:t>Newton</a:t>
            </a:r>
            <a:r>
              <a:rPr lang="zh-CN" altLang="en-US" sz="2400" dirty="0"/>
              <a:t>运动方程所描述。系统的所有粒子服从经典力学的运动规律，它的动力学方程就是从经典力学的运动方程</a:t>
            </a:r>
            <a:r>
              <a:rPr lang="en-US" altLang="zh-CN" sz="2400" dirty="0"/>
              <a:t>——</a:t>
            </a:r>
            <a:r>
              <a:rPr lang="zh-CN" altLang="en-US" sz="2400" dirty="0"/>
              <a:t>拉格朗日</a:t>
            </a:r>
            <a:r>
              <a:rPr lang="en-US" altLang="zh-CN" sz="2400" dirty="0"/>
              <a:t>(</a:t>
            </a:r>
            <a:r>
              <a:rPr lang="en-US" altLang="zh-CN" sz="2400" dirty="0" err="1"/>
              <a:t>lagrange</a:t>
            </a:r>
            <a:r>
              <a:rPr lang="en-US" altLang="zh-CN" sz="2400" dirty="0"/>
              <a:t>)</a:t>
            </a:r>
            <a:r>
              <a:rPr lang="zh-CN" altLang="en-US" sz="2400" dirty="0"/>
              <a:t>方程和哈密顿</a:t>
            </a:r>
            <a:r>
              <a:rPr lang="en-US" altLang="zh-CN" sz="2400" dirty="0"/>
              <a:t>(Hamilton)</a:t>
            </a:r>
            <a:r>
              <a:rPr lang="zh-CN" altLang="en-US" sz="2400" dirty="0"/>
              <a:t>方程导出。</a:t>
            </a:r>
          </a:p>
        </p:txBody>
      </p:sp>
      <p:sp>
        <p:nvSpPr>
          <p:cNvPr id="2" name="Date Placeholder 1"/>
          <p:cNvSpPr>
            <a:spLocks noGrp="1"/>
          </p:cNvSpPr>
          <p:nvPr>
            <p:ph type="dt" sz="half" idx="10"/>
          </p:nvPr>
        </p:nvSpPr>
        <p:spPr/>
        <p:txBody>
          <a:bodyPr/>
          <a:lstStyle/>
          <a:p>
            <a:fld id="{DFBF12F6-991E-4D9E-9D26-27BAD065E35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a:t>
            </a:fld>
            <a:endParaRPr lang="zh-CN" altLang="en-US"/>
          </a:p>
        </p:txBody>
      </p:sp>
    </p:spTree>
    <p:extLst>
      <p:ext uri="{BB962C8B-B14F-4D97-AF65-F5344CB8AC3E}">
        <p14:creationId xmlns:p14="http://schemas.microsoft.com/office/powerpoint/2010/main" val="2749165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76225" y="228601"/>
            <a:ext cx="8591550" cy="680119"/>
          </a:xfrm>
        </p:spPr>
        <p:txBody>
          <a:bodyPr>
            <a:normAutofit fontScale="90000"/>
          </a:bodyPr>
          <a:lstStyle/>
          <a:p>
            <a:r>
              <a:rPr lang="zh-CN" altLang="en-US" dirty="0">
                <a:latin typeface="宋体" charset="-122"/>
                <a:cs typeface="Times New Roman" pitchFamily="18" charset="0"/>
              </a:rPr>
              <a:t>微正则系综的分子动力学模拟</a:t>
            </a:r>
          </a:p>
        </p:txBody>
      </p:sp>
      <p:sp>
        <p:nvSpPr>
          <p:cNvPr id="134147" name="Rectangle 3"/>
          <p:cNvSpPr>
            <a:spLocks noGrp="1" noChangeArrowheads="1"/>
          </p:cNvSpPr>
          <p:nvPr>
            <p:ph type="body" idx="4294967295"/>
          </p:nvPr>
        </p:nvSpPr>
        <p:spPr>
          <a:xfrm>
            <a:off x="457200" y="1052513"/>
            <a:ext cx="8229600" cy="5329237"/>
          </a:xfrm>
          <a:prstGeom prst="rect">
            <a:avLst/>
          </a:prstGeom>
        </p:spPr>
        <p:txBody>
          <a:bodyPr>
            <a:normAutofit/>
          </a:bodyPr>
          <a:lstStyle/>
          <a:p>
            <a:pPr>
              <a:lnSpc>
                <a:spcPct val="90000"/>
              </a:lnSpc>
            </a:pPr>
            <a:r>
              <a:rPr lang="zh-CN" altLang="en-US" sz="2400" b="1" dirty="0">
                <a:latin typeface="宋体" charset="-122"/>
                <a:cs typeface="Times New Roman" pitchFamily="18" charset="0"/>
              </a:rPr>
              <a:t>粒子数恒定、体积恒定、能量恒定</a:t>
            </a:r>
            <a:r>
              <a:rPr lang="zh-CN" altLang="en-US" sz="2400" b="1" dirty="0">
                <a:latin typeface="宋体" charset="-122"/>
              </a:rPr>
              <a:t>、</a:t>
            </a:r>
            <a:r>
              <a:rPr lang="zh-CN" altLang="en-US" sz="2400" b="1" dirty="0">
                <a:latin typeface="宋体" charset="-122"/>
                <a:cs typeface="Times New Roman" pitchFamily="18" charset="0"/>
              </a:rPr>
              <a:t>整个系统的总动量恒等于零</a:t>
            </a:r>
            <a:r>
              <a:rPr lang="zh-CN" altLang="en-US" sz="2400" b="1" dirty="0">
                <a:latin typeface="宋体" charset="-122"/>
              </a:rPr>
              <a:t>。</a:t>
            </a:r>
          </a:p>
          <a:p>
            <a:pPr algn="just">
              <a:lnSpc>
                <a:spcPct val="90000"/>
              </a:lnSpc>
              <a:buFontTx/>
              <a:buNone/>
            </a:pPr>
            <a:r>
              <a:rPr lang="zh-CN" altLang="en-US" sz="2400" dirty="0">
                <a:latin typeface="宋体" charset="-122"/>
              </a:rPr>
              <a:t>  分子动力学模拟步骤如下（</a:t>
            </a:r>
            <a:r>
              <a:rPr lang="en-US" altLang="zh-CN" sz="2400" dirty="0" err="1">
                <a:latin typeface="宋体" charset="-122"/>
              </a:rPr>
              <a:t>Verlet</a:t>
            </a:r>
            <a:r>
              <a:rPr lang="zh-CN" altLang="en-US" sz="2400" dirty="0">
                <a:latin typeface="宋体" charset="-122"/>
              </a:rPr>
              <a:t>算法）：</a:t>
            </a:r>
            <a:endParaRPr lang="zh-CN" altLang="en-US" sz="2400" dirty="0">
              <a:latin typeface="CG Times" pitchFamily="18" charset="0"/>
            </a:endParaRPr>
          </a:p>
          <a:p>
            <a:pPr algn="just">
              <a:lnSpc>
                <a:spcPct val="90000"/>
              </a:lnSpc>
              <a:buFontTx/>
              <a:buNone/>
            </a:pPr>
            <a:r>
              <a:rPr lang="zh-CN" altLang="en-US" sz="2400" dirty="0">
                <a:latin typeface="宋体" charset="-122"/>
              </a:rPr>
              <a:t>   （</a:t>
            </a:r>
            <a:r>
              <a:rPr lang="en-US" altLang="zh-CN" sz="2400" dirty="0">
                <a:latin typeface="宋体" charset="-122"/>
              </a:rPr>
              <a:t>1</a:t>
            </a:r>
            <a:r>
              <a:rPr lang="zh-CN" altLang="en-US" sz="2400" dirty="0">
                <a:latin typeface="宋体" charset="-122"/>
              </a:rPr>
              <a:t>）给定初始空间位置</a:t>
            </a:r>
            <a:r>
              <a:rPr lang="en-US" altLang="zh-CN" sz="2400" dirty="0">
                <a:latin typeface="宋体" charset="-122"/>
              </a:rPr>
              <a:t>{</a:t>
            </a:r>
            <a:r>
              <a:rPr lang="en-US" altLang="zh-CN" sz="2400" i="1" dirty="0" err="1">
                <a:latin typeface="宋体" charset="-122"/>
              </a:rPr>
              <a:t>r</a:t>
            </a:r>
            <a:r>
              <a:rPr lang="en-US" altLang="zh-CN" sz="2400" i="1" baseline="-25000" dirty="0" err="1">
                <a:latin typeface="宋体" charset="-122"/>
              </a:rPr>
              <a:t>i</a:t>
            </a:r>
            <a:r>
              <a:rPr lang="en-US" altLang="zh-CN" sz="2400" baseline="30000" dirty="0">
                <a:latin typeface="宋体" charset="-122"/>
              </a:rPr>
              <a:t>(0)</a:t>
            </a:r>
            <a:r>
              <a:rPr lang="en-US" altLang="zh-CN" sz="2400" dirty="0">
                <a:latin typeface="宋体" charset="-122"/>
              </a:rPr>
              <a:t>,</a:t>
            </a:r>
            <a:r>
              <a:rPr lang="en-US" altLang="zh-CN" sz="2400" i="1" dirty="0" err="1">
                <a:latin typeface="宋体" charset="-122"/>
              </a:rPr>
              <a:t>r</a:t>
            </a:r>
            <a:r>
              <a:rPr lang="en-US" altLang="zh-CN" sz="2400" i="1" baseline="-25000" dirty="0" err="1">
                <a:latin typeface="宋体" charset="-122"/>
              </a:rPr>
              <a:t>i</a:t>
            </a:r>
            <a:r>
              <a:rPr lang="en-US" altLang="zh-CN" sz="2400" baseline="30000" dirty="0">
                <a:latin typeface="宋体" charset="-122"/>
              </a:rPr>
              <a:t>(0)</a:t>
            </a:r>
            <a:r>
              <a:rPr lang="en-US" altLang="zh-CN" sz="2400" dirty="0">
                <a:latin typeface="宋体" charset="-122"/>
              </a:rPr>
              <a:t>} </a:t>
            </a:r>
            <a:r>
              <a:rPr lang="zh-CN" altLang="en-US" sz="2400" dirty="0">
                <a:latin typeface="宋体" charset="-122"/>
              </a:rPr>
              <a:t>。</a:t>
            </a:r>
            <a:endParaRPr lang="zh-CN" altLang="en-US" sz="2400" dirty="0">
              <a:latin typeface="CG Times" pitchFamily="18" charset="0"/>
            </a:endParaRPr>
          </a:p>
          <a:p>
            <a:pPr algn="just">
              <a:lnSpc>
                <a:spcPct val="90000"/>
              </a:lnSpc>
              <a:buFontTx/>
              <a:buNone/>
            </a:pPr>
            <a:r>
              <a:rPr lang="zh-CN" altLang="en-US" sz="2400" dirty="0">
                <a:latin typeface="宋体" charset="-122"/>
              </a:rPr>
              <a:t>   （</a:t>
            </a:r>
            <a:r>
              <a:rPr lang="en-US" altLang="zh-CN" sz="2400" dirty="0">
                <a:latin typeface="宋体" charset="-122"/>
              </a:rPr>
              <a:t>2</a:t>
            </a:r>
            <a:r>
              <a:rPr lang="zh-CN" altLang="en-US" sz="2400" dirty="0">
                <a:latin typeface="宋体" charset="-122"/>
              </a:rPr>
              <a:t>）计算在</a:t>
            </a:r>
            <a:r>
              <a:rPr lang="zh-CN" altLang="en-US" sz="2400" dirty="0" smtClean="0">
                <a:latin typeface="宋体" charset="-122"/>
              </a:rPr>
              <a:t>第</a:t>
            </a:r>
            <a:r>
              <a:rPr lang="en-US" altLang="zh-CN" sz="2400" dirty="0" smtClean="0">
                <a:latin typeface="宋体" charset="-122"/>
              </a:rPr>
              <a:t>n</a:t>
            </a:r>
            <a:r>
              <a:rPr lang="zh-CN" altLang="en-US" sz="2400" dirty="0" smtClean="0">
                <a:latin typeface="宋体" charset="-122"/>
              </a:rPr>
              <a:t>步</a:t>
            </a:r>
            <a:r>
              <a:rPr lang="zh-CN" altLang="en-US" sz="2400" dirty="0">
                <a:latin typeface="宋体" charset="-122"/>
              </a:rPr>
              <a:t>时粒子所受的力</a:t>
            </a:r>
            <a:r>
              <a:rPr lang="en-US" altLang="zh-CN" sz="2400" dirty="0">
                <a:latin typeface="宋体" charset="-122"/>
              </a:rPr>
              <a:t>{</a:t>
            </a:r>
            <a:r>
              <a:rPr lang="en-US" altLang="zh-CN" sz="2400" i="1" dirty="0">
                <a:latin typeface="宋体" charset="-122"/>
              </a:rPr>
              <a:t>F</a:t>
            </a:r>
            <a:r>
              <a:rPr lang="en-US" altLang="zh-CN" sz="2400" i="1" baseline="-25000" dirty="0">
                <a:latin typeface="宋体" charset="-122"/>
              </a:rPr>
              <a:t>i</a:t>
            </a:r>
            <a:r>
              <a:rPr lang="en-US" altLang="zh-CN" sz="2400" baseline="30000" dirty="0">
                <a:latin typeface="宋体" charset="-122"/>
              </a:rPr>
              <a:t>(n)</a:t>
            </a:r>
            <a:r>
              <a:rPr lang="en-US" altLang="zh-CN" sz="2400" dirty="0">
                <a:latin typeface="宋体" charset="-122"/>
              </a:rPr>
              <a:t>}, </a:t>
            </a:r>
            <a:r>
              <a:rPr lang="en-US" altLang="zh-CN" sz="2400" i="1" dirty="0">
                <a:latin typeface="宋体" charset="-122"/>
              </a:rPr>
              <a:t>F</a:t>
            </a:r>
            <a:r>
              <a:rPr lang="en-US" altLang="zh-CN" sz="2400" i="1" baseline="-25000" dirty="0">
                <a:latin typeface="宋体" charset="-122"/>
              </a:rPr>
              <a:t>i</a:t>
            </a:r>
            <a:r>
              <a:rPr lang="en-US" altLang="zh-CN" sz="2400" baseline="30000" dirty="0">
                <a:latin typeface="宋体" charset="-122"/>
              </a:rPr>
              <a:t>(n)</a:t>
            </a:r>
            <a:r>
              <a:rPr lang="en-US" altLang="zh-CN" sz="2400" dirty="0">
                <a:latin typeface="宋体" charset="-122"/>
              </a:rPr>
              <a:t>=</a:t>
            </a:r>
            <a:r>
              <a:rPr lang="en-US" altLang="zh-CN" sz="2400" i="1" dirty="0">
                <a:latin typeface="宋体" charset="-122"/>
              </a:rPr>
              <a:t>F</a:t>
            </a:r>
            <a:r>
              <a:rPr lang="en-US" altLang="zh-CN" sz="2400" i="1" baseline="-25000" dirty="0">
                <a:latin typeface="宋体" charset="-122"/>
              </a:rPr>
              <a:t>i</a:t>
            </a:r>
            <a:r>
              <a:rPr lang="en-US" altLang="zh-CN" sz="2400" dirty="0">
                <a:latin typeface="宋体" charset="-122"/>
              </a:rPr>
              <a:t>(</a:t>
            </a:r>
            <a:r>
              <a:rPr lang="en-US" altLang="zh-CN" sz="2400" dirty="0" err="1">
                <a:latin typeface="宋体" charset="-122"/>
              </a:rPr>
              <a:t>t</a:t>
            </a:r>
            <a:r>
              <a:rPr lang="en-US" altLang="zh-CN" sz="2400" baseline="-25000" dirty="0" err="1">
                <a:latin typeface="宋体" charset="-122"/>
              </a:rPr>
              <a:t>n</a:t>
            </a:r>
            <a:r>
              <a:rPr lang="en-US" altLang="zh-CN" sz="2400" dirty="0">
                <a:latin typeface="宋体" charset="-122"/>
              </a:rPr>
              <a:t>)</a:t>
            </a:r>
            <a:r>
              <a:rPr lang="zh-CN" altLang="en-US" sz="2400" dirty="0">
                <a:latin typeface="宋体" charset="-122"/>
              </a:rPr>
              <a:t>。</a:t>
            </a:r>
            <a:endParaRPr lang="zh-CN" altLang="en-US" sz="2400" dirty="0">
              <a:latin typeface="CG Times" pitchFamily="18" charset="0"/>
            </a:endParaRPr>
          </a:p>
          <a:p>
            <a:pPr algn="just">
              <a:lnSpc>
                <a:spcPct val="90000"/>
              </a:lnSpc>
              <a:buFontTx/>
              <a:buNone/>
            </a:pPr>
            <a:r>
              <a:rPr lang="zh-CN" altLang="en-US" sz="2400" dirty="0">
                <a:latin typeface="宋体" charset="-122"/>
              </a:rPr>
              <a:t>   （</a:t>
            </a:r>
            <a:r>
              <a:rPr lang="en-US" altLang="zh-CN" sz="2400" dirty="0">
                <a:latin typeface="宋体" charset="-122"/>
              </a:rPr>
              <a:t>3</a:t>
            </a:r>
            <a:r>
              <a:rPr lang="zh-CN" altLang="en-US" sz="2400" dirty="0">
                <a:latin typeface="宋体" charset="-122"/>
              </a:rPr>
              <a:t>）利用如下公式，计算在第</a:t>
            </a:r>
            <a:r>
              <a:rPr lang="en-US" altLang="zh-CN" sz="2400" dirty="0">
                <a:latin typeface="宋体" charset="-122"/>
              </a:rPr>
              <a:t>n+1</a:t>
            </a:r>
            <a:r>
              <a:rPr lang="zh-CN" altLang="en-US" sz="2400" dirty="0">
                <a:latin typeface="宋体" charset="-122"/>
              </a:rPr>
              <a:t>步时所有粒子所处的空间位置。</a:t>
            </a:r>
          </a:p>
          <a:p>
            <a:pPr algn="just">
              <a:lnSpc>
                <a:spcPct val="90000"/>
              </a:lnSpc>
              <a:buFontTx/>
              <a:buNone/>
            </a:pPr>
            <a:endParaRPr lang="zh-CN" altLang="en-US" sz="2400" dirty="0">
              <a:latin typeface="CG Times" pitchFamily="18" charset="0"/>
            </a:endParaRPr>
          </a:p>
          <a:p>
            <a:pPr algn="just">
              <a:lnSpc>
                <a:spcPct val="90000"/>
              </a:lnSpc>
              <a:buFontTx/>
              <a:buNone/>
            </a:pPr>
            <a:endParaRPr lang="zh-CN" altLang="en-US" sz="2400" dirty="0">
              <a:latin typeface="CG Times" pitchFamily="18" charset="0"/>
            </a:endParaRPr>
          </a:p>
          <a:p>
            <a:pPr algn="just">
              <a:lnSpc>
                <a:spcPct val="90000"/>
              </a:lnSpc>
              <a:buFontTx/>
              <a:buNone/>
            </a:pPr>
            <a:r>
              <a:rPr lang="zh-CN" altLang="en-US" sz="2400" dirty="0">
                <a:latin typeface="宋体" charset="-122"/>
              </a:rPr>
              <a:t>   （</a:t>
            </a:r>
            <a:r>
              <a:rPr lang="en-US" altLang="zh-CN" sz="2400" dirty="0">
                <a:latin typeface="宋体" charset="-122"/>
              </a:rPr>
              <a:t>4</a:t>
            </a:r>
            <a:r>
              <a:rPr lang="zh-CN" altLang="en-US" sz="2400" dirty="0">
                <a:latin typeface="宋体" charset="-122"/>
              </a:rPr>
              <a:t>）计算第</a:t>
            </a:r>
            <a:r>
              <a:rPr lang="en-US" altLang="zh-CN" sz="2400" dirty="0">
                <a:latin typeface="宋体" charset="-122"/>
              </a:rPr>
              <a:t>n</a:t>
            </a:r>
            <a:r>
              <a:rPr lang="zh-CN" altLang="en-US" sz="2400" dirty="0">
                <a:latin typeface="宋体" charset="-122"/>
              </a:rPr>
              <a:t>步的速度。</a:t>
            </a:r>
          </a:p>
          <a:p>
            <a:pPr algn="just">
              <a:lnSpc>
                <a:spcPct val="90000"/>
              </a:lnSpc>
              <a:buFontTx/>
              <a:buNone/>
            </a:pPr>
            <a:endParaRPr lang="zh-CN" altLang="en-US" sz="2400" dirty="0">
              <a:latin typeface="CG Times" pitchFamily="18" charset="0"/>
            </a:endParaRPr>
          </a:p>
          <a:p>
            <a:pPr algn="just">
              <a:lnSpc>
                <a:spcPct val="90000"/>
              </a:lnSpc>
              <a:buFontTx/>
              <a:buNone/>
            </a:pPr>
            <a:endParaRPr lang="zh-CN" altLang="en-US" sz="2400" dirty="0">
              <a:latin typeface="CG Times" pitchFamily="18" charset="0"/>
            </a:endParaRPr>
          </a:p>
          <a:p>
            <a:pPr algn="just">
              <a:lnSpc>
                <a:spcPct val="90000"/>
              </a:lnSpc>
              <a:buFontTx/>
              <a:buNone/>
            </a:pPr>
            <a:r>
              <a:rPr lang="zh-CN" altLang="en-US" sz="2400" dirty="0">
                <a:latin typeface="宋体" charset="-122"/>
              </a:rPr>
              <a:t>   （</a:t>
            </a:r>
            <a:r>
              <a:rPr lang="en-US" altLang="zh-CN" sz="2400" dirty="0">
                <a:latin typeface="宋体" charset="-122"/>
              </a:rPr>
              <a:t>5</a:t>
            </a:r>
            <a:r>
              <a:rPr lang="zh-CN" altLang="en-US" sz="2400" dirty="0">
                <a:latin typeface="宋体" charset="-122"/>
              </a:rPr>
              <a:t>）返回到步骤（</a:t>
            </a:r>
            <a:r>
              <a:rPr lang="en-US" altLang="zh-CN" sz="2400" dirty="0">
                <a:latin typeface="宋体" charset="-122"/>
              </a:rPr>
              <a:t>2</a:t>
            </a:r>
            <a:r>
              <a:rPr lang="zh-CN" altLang="en-US" sz="2400" dirty="0">
                <a:latin typeface="宋体" charset="-122"/>
              </a:rPr>
              <a:t>），开始下一步的模拟计算。</a:t>
            </a:r>
          </a:p>
        </p:txBody>
      </p:sp>
      <p:graphicFrame>
        <p:nvGraphicFramePr>
          <p:cNvPr id="134148" name="Object 4"/>
          <p:cNvGraphicFramePr>
            <a:graphicFrameLocks noChangeAspect="1"/>
          </p:cNvGraphicFramePr>
          <p:nvPr/>
        </p:nvGraphicFramePr>
        <p:xfrm>
          <a:off x="2339975" y="3860800"/>
          <a:ext cx="3900488" cy="479425"/>
        </p:xfrm>
        <a:graphic>
          <a:graphicData uri="http://schemas.openxmlformats.org/presentationml/2006/ole">
            <mc:AlternateContent xmlns:mc="http://schemas.openxmlformats.org/markup-compatibility/2006">
              <mc:Choice xmlns:v="urn:schemas-microsoft-com:vml" Requires="v">
                <p:oleObj spid="_x0000_s11278" r:id="rId3" imgW="2070100" imgH="254000" progId="Equation.3">
                  <p:embed/>
                </p:oleObj>
              </mc:Choice>
              <mc:Fallback>
                <p:oleObj r:id="rId3" imgW="20701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860800"/>
                        <a:ext cx="390048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49" name="Object 5"/>
          <p:cNvGraphicFramePr>
            <a:graphicFrameLocks noChangeAspect="1"/>
          </p:cNvGraphicFramePr>
          <p:nvPr/>
        </p:nvGraphicFramePr>
        <p:xfrm>
          <a:off x="2700338" y="5084763"/>
          <a:ext cx="3352800" cy="506412"/>
        </p:xfrm>
        <a:graphic>
          <a:graphicData uri="http://schemas.openxmlformats.org/presentationml/2006/ole">
            <mc:AlternateContent xmlns:mc="http://schemas.openxmlformats.org/markup-compatibility/2006">
              <mc:Choice xmlns:v="urn:schemas-microsoft-com:vml" Requires="v">
                <p:oleObj spid="_x0000_s11279" r:id="rId5" imgW="1562100" imgH="241300" progId="Equation.3">
                  <p:embed/>
                </p:oleObj>
              </mc:Choice>
              <mc:Fallback>
                <p:oleObj r:id="rId5" imgW="1562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5084763"/>
                        <a:ext cx="335280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D0D8105B-B2E3-49F8-90B9-19C7E9695A4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60</a:t>
            </a:fld>
            <a:endParaRPr lang="zh-CN" altLang="en-US"/>
          </a:p>
        </p:txBody>
      </p:sp>
    </p:spTree>
    <p:extLst>
      <p:ext uri="{BB962C8B-B14F-4D97-AF65-F5344CB8AC3E}">
        <p14:creationId xmlns:p14="http://schemas.microsoft.com/office/powerpoint/2010/main" val="2272664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Effect transition="in" filter="fade">
                                      <p:cBhvr>
                                        <p:cTn id="7" dur="500"/>
                                        <p:tgtEl>
                                          <p:spTgt spid="134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147">
                                            <p:txEl>
                                              <p:pRg st="2" end="2"/>
                                            </p:txEl>
                                          </p:spTgt>
                                        </p:tgtEl>
                                        <p:attrNameLst>
                                          <p:attrName>style.visibility</p:attrName>
                                        </p:attrNameLst>
                                      </p:cBhvr>
                                      <p:to>
                                        <p:strVal val="visible"/>
                                      </p:to>
                                    </p:set>
                                    <p:animEffect transition="in" filter="fade">
                                      <p:cBhvr>
                                        <p:cTn id="12" dur="500"/>
                                        <p:tgtEl>
                                          <p:spTgt spid="134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147">
                                            <p:txEl>
                                              <p:pRg st="3" end="3"/>
                                            </p:txEl>
                                          </p:spTgt>
                                        </p:tgtEl>
                                        <p:attrNameLst>
                                          <p:attrName>style.visibility</p:attrName>
                                        </p:attrNameLst>
                                      </p:cBhvr>
                                      <p:to>
                                        <p:strVal val="visible"/>
                                      </p:to>
                                    </p:set>
                                    <p:animEffect transition="in" filter="fade">
                                      <p:cBhvr>
                                        <p:cTn id="17" dur="500"/>
                                        <p:tgtEl>
                                          <p:spTgt spid="134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147">
                                            <p:txEl>
                                              <p:pRg st="4" end="4"/>
                                            </p:txEl>
                                          </p:spTgt>
                                        </p:tgtEl>
                                        <p:attrNameLst>
                                          <p:attrName>style.visibility</p:attrName>
                                        </p:attrNameLst>
                                      </p:cBhvr>
                                      <p:to>
                                        <p:strVal val="visible"/>
                                      </p:to>
                                    </p:set>
                                    <p:animEffect transition="in" filter="fade">
                                      <p:cBhvr>
                                        <p:cTn id="22" dur="500"/>
                                        <p:tgtEl>
                                          <p:spTgt spid="134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147">
                                            <p:txEl>
                                              <p:pRg st="7" end="7"/>
                                            </p:txEl>
                                          </p:spTgt>
                                        </p:tgtEl>
                                        <p:attrNameLst>
                                          <p:attrName>style.visibility</p:attrName>
                                        </p:attrNameLst>
                                      </p:cBhvr>
                                      <p:to>
                                        <p:strVal val="visible"/>
                                      </p:to>
                                    </p:set>
                                    <p:animEffect transition="in" filter="fade">
                                      <p:cBhvr>
                                        <p:cTn id="27" dur="500"/>
                                        <p:tgtEl>
                                          <p:spTgt spid="13414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147">
                                            <p:txEl>
                                              <p:pRg st="10" end="10"/>
                                            </p:txEl>
                                          </p:spTgt>
                                        </p:tgtEl>
                                        <p:attrNameLst>
                                          <p:attrName>style.visibility</p:attrName>
                                        </p:attrNameLst>
                                      </p:cBhvr>
                                      <p:to>
                                        <p:strVal val="visible"/>
                                      </p:to>
                                    </p:set>
                                    <p:animEffect transition="in" filter="fade">
                                      <p:cBhvr>
                                        <p:cTn id="32" dur="500"/>
                                        <p:tgtEl>
                                          <p:spTgt spid="134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76225" y="228601"/>
            <a:ext cx="8591550" cy="752128"/>
          </a:xfrm>
        </p:spPr>
        <p:txBody>
          <a:bodyPr>
            <a:normAutofit fontScale="90000"/>
          </a:bodyPr>
          <a:lstStyle/>
          <a:p>
            <a:r>
              <a:rPr lang="en-US" altLang="zh-CN" dirty="0" err="1" smtClean="0">
                <a:latin typeface="宋体" charset="-122"/>
                <a:cs typeface="Times New Roman" pitchFamily="18" charset="0"/>
              </a:rPr>
              <a:t>Verlet</a:t>
            </a:r>
            <a:r>
              <a:rPr lang="zh-CN" altLang="en-US" dirty="0" smtClean="0">
                <a:latin typeface="宋体" charset="-122"/>
                <a:cs typeface="Times New Roman" pitchFamily="18" charset="0"/>
              </a:rPr>
              <a:t>算法的速度形式</a:t>
            </a:r>
            <a:endParaRPr lang="zh-CN" altLang="en-US" dirty="0">
              <a:latin typeface="宋体" charset="-122"/>
              <a:cs typeface="Times New Roman" pitchFamily="18" charset="0"/>
            </a:endParaRPr>
          </a:p>
        </p:txBody>
      </p:sp>
      <p:sp>
        <p:nvSpPr>
          <p:cNvPr id="135171" name="Rectangle 3"/>
          <p:cNvSpPr>
            <a:spLocks noGrp="1" noChangeArrowheads="1"/>
          </p:cNvSpPr>
          <p:nvPr>
            <p:ph type="body" idx="4294967295"/>
          </p:nvPr>
        </p:nvSpPr>
        <p:spPr>
          <a:xfrm>
            <a:off x="457200" y="1052513"/>
            <a:ext cx="8229600" cy="5073650"/>
          </a:xfrm>
          <a:prstGeom prst="rect">
            <a:avLst/>
          </a:prstGeom>
        </p:spPr>
        <p:txBody>
          <a:bodyPr>
            <a:noAutofit/>
          </a:bodyPr>
          <a:lstStyle/>
          <a:p>
            <a:r>
              <a:rPr lang="en-US" altLang="zh-CN" sz="2400" dirty="0" err="1">
                <a:latin typeface="宋体" charset="-122"/>
              </a:rPr>
              <a:t>Verlet</a:t>
            </a:r>
            <a:r>
              <a:rPr lang="zh-CN" altLang="en-US" sz="2400" dirty="0">
                <a:latin typeface="宋体" charset="-122"/>
              </a:rPr>
              <a:t>算法的速度形式：</a:t>
            </a:r>
          </a:p>
          <a:p>
            <a:pPr>
              <a:buFontTx/>
              <a:buNone/>
            </a:pPr>
            <a:r>
              <a:rPr lang="zh-CN" altLang="en-US" sz="4000" dirty="0"/>
              <a:t>  </a:t>
            </a:r>
            <a:r>
              <a:rPr lang="zh-CN" altLang="en-US" sz="2400" dirty="0" smtClean="0">
                <a:latin typeface="宋体" charset="-122"/>
              </a:rPr>
              <a:t>（</a:t>
            </a:r>
            <a:r>
              <a:rPr lang="en-US" altLang="zh-CN" sz="2400" dirty="0">
                <a:latin typeface="宋体" charset="-122"/>
              </a:rPr>
              <a:t>1</a:t>
            </a:r>
            <a:r>
              <a:rPr lang="zh-CN" altLang="en-US" sz="2400" dirty="0">
                <a:latin typeface="宋体" charset="-122"/>
              </a:rPr>
              <a:t>）给定初始空间位置    。</a:t>
            </a:r>
          </a:p>
          <a:p>
            <a:pPr algn="just">
              <a:buFontTx/>
              <a:buNone/>
            </a:pPr>
            <a:r>
              <a:rPr lang="zh-CN" altLang="en-US" sz="2400" dirty="0">
                <a:latin typeface="宋体" charset="-122"/>
              </a:rPr>
              <a:t>  （</a:t>
            </a:r>
            <a:r>
              <a:rPr lang="en-US" altLang="zh-CN" sz="2400" dirty="0">
                <a:latin typeface="宋体" charset="-122"/>
              </a:rPr>
              <a:t>2</a:t>
            </a:r>
            <a:r>
              <a:rPr lang="zh-CN" altLang="en-US" sz="2400" dirty="0">
                <a:latin typeface="宋体" charset="-122"/>
              </a:rPr>
              <a:t>）给定初始速度     。</a:t>
            </a:r>
          </a:p>
          <a:p>
            <a:pPr algn="just">
              <a:buFontTx/>
              <a:buNone/>
            </a:pPr>
            <a:r>
              <a:rPr lang="zh-CN" altLang="en-US" sz="2400" dirty="0">
                <a:latin typeface="宋体" charset="-122"/>
              </a:rPr>
              <a:t>  （</a:t>
            </a:r>
            <a:r>
              <a:rPr lang="en-US" altLang="zh-CN" sz="2400" dirty="0">
                <a:latin typeface="宋体" charset="-122"/>
              </a:rPr>
              <a:t>3</a:t>
            </a:r>
            <a:r>
              <a:rPr lang="zh-CN" altLang="en-US" sz="2400" dirty="0">
                <a:latin typeface="宋体" charset="-122"/>
              </a:rPr>
              <a:t>）利用公式：</a:t>
            </a:r>
          </a:p>
          <a:p>
            <a:pPr algn="just">
              <a:buFontTx/>
              <a:buNone/>
            </a:pPr>
            <a:endParaRPr lang="zh-CN" altLang="en-US" sz="2400" dirty="0">
              <a:latin typeface="宋体" charset="-122"/>
            </a:endParaRPr>
          </a:p>
          <a:p>
            <a:pPr algn="just">
              <a:buFontTx/>
              <a:buNone/>
            </a:pPr>
            <a:endParaRPr lang="zh-CN" altLang="en-US" sz="2400" dirty="0">
              <a:latin typeface="宋体" charset="-122"/>
            </a:endParaRPr>
          </a:p>
          <a:p>
            <a:pPr algn="just">
              <a:buFontTx/>
              <a:buNone/>
            </a:pPr>
            <a:r>
              <a:rPr lang="zh-CN" altLang="en-US" sz="2400" dirty="0">
                <a:latin typeface="宋体" charset="-122"/>
              </a:rPr>
              <a:t>     计算在第</a:t>
            </a:r>
            <a:r>
              <a:rPr lang="en-US" altLang="zh-CN" sz="2400" dirty="0">
                <a:latin typeface="宋体" charset="-122"/>
              </a:rPr>
              <a:t>n+1</a:t>
            </a:r>
            <a:r>
              <a:rPr lang="zh-CN" altLang="en-US" sz="2400" dirty="0">
                <a:latin typeface="宋体" charset="-122"/>
              </a:rPr>
              <a:t>步时所有粒子所处的空间位置      。</a:t>
            </a:r>
          </a:p>
          <a:p>
            <a:pPr algn="just">
              <a:buFontTx/>
              <a:buNone/>
            </a:pPr>
            <a:r>
              <a:rPr lang="zh-CN" altLang="en-US" sz="2400" dirty="0">
                <a:latin typeface="宋体" charset="-122"/>
              </a:rPr>
              <a:t>  （</a:t>
            </a:r>
            <a:r>
              <a:rPr lang="en-US" altLang="zh-CN" sz="2400" dirty="0">
                <a:latin typeface="宋体" charset="-122"/>
              </a:rPr>
              <a:t>4</a:t>
            </a:r>
            <a:r>
              <a:rPr lang="zh-CN" altLang="en-US" sz="2400" dirty="0">
                <a:latin typeface="宋体" charset="-122"/>
              </a:rPr>
              <a:t>）计算在第</a:t>
            </a:r>
            <a:r>
              <a:rPr lang="en-US" altLang="zh-CN" sz="2400" dirty="0">
                <a:latin typeface="宋体" charset="-122"/>
              </a:rPr>
              <a:t>n+1</a:t>
            </a:r>
            <a:r>
              <a:rPr lang="zh-CN" altLang="en-US" sz="2400" dirty="0">
                <a:latin typeface="宋体" charset="-122"/>
              </a:rPr>
              <a:t>步时所有粒子的速度：</a:t>
            </a:r>
          </a:p>
          <a:p>
            <a:pPr algn="just">
              <a:buFontTx/>
              <a:buNone/>
            </a:pPr>
            <a:endParaRPr lang="zh-CN" altLang="en-US" sz="2400" dirty="0">
              <a:latin typeface="宋体" charset="-122"/>
            </a:endParaRPr>
          </a:p>
          <a:p>
            <a:pPr algn="just">
              <a:buFontTx/>
              <a:buNone/>
            </a:pPr>
            <a:r>
              <a:rPr lang="zh-CN" altLang="en-US" sz="2400" dirty="0">
                <a:latin typeface="宋体" charset="-122"/>
              </a:rPr>
              <a:t>                     </a:t>
            </a:r>
          </a:p>
          <a:p>
            <a:pPr algn="just">
              <a:buFontTx/>
              <a:buNone/>
            </a:pPr>
            <a:r>
              <a:rPr lang="zh-CN" altLang="en-US" sz="2400" dirty="0">
                <a:latin typeface="宋体" charset="-122"/>
              </a:rPr>
              <a:t>  （</a:t>
            </a:r>
            <a:r>
              <a:rPr lang="en-US" altLang="zh-CN" sz="2400" dirty="0">
                <a:latin typeface="宋体" charset="-122"/>
              </a:rPr>
              <a:t>5</a:t>
            </a:r>
            <a:r>
              <a:rPr lang="zh-CN" altLang="en-US" sz="2400" dirty="0">
                <a:latin typeface="宋体" charset="-122"/>
              </a:rPr>
              <a:t>）返回到步骤（</a:t>
            </a:r>
            <a:r>
              <a:rPr lang="en-US" altLang="zh-CN" sz="2400" dirty="0">
                <a:latin typeface="宋体" charset="-122"/>
              </a:rPr>
              <a:t>3</a:t>
            </a:r>
            <a:r>
              <a:rPr lang="zh-CN" altLang="en-US" sz="2400" dirty="0">
                <a:latin typeface="宋体" charset="-122"/>
              </a:rPr>
              <a:t>），开始第</a:t>
            </a:r>
            <a:r>
              <a:rPr lang="en-US" altLang="zh-CN" sz="2400" dirty="0">
                <a:latin typeface="宋体" charset="-122"/>
              </a:rPr>
              <a:t>n+2</a:t>
            </a:r>
            <a:r>
              <a:rPr lang="zh-CN" altLang="en-US" sz="2400" dirty="0">
                <a:latin typeface="宋体" charset="-122"/>
              </a:rPr>
              <a:t>步的模拟计算。</a:t>
            </a:r>
          </a:p>
        </p:txBody>
      </p:sp>
      <p:graphicFrame>
        <p:nvGraphicFramePr>
          <p:cNvPr id="135175" name="Object 7"/>
          <p:cNvGraphicFramePr>
            <a:graphicFrameLocks noChangeAspect="1"/>
          </p:cNvGraphicFramePr>
          <p:nvPr/>
        </p:nvGraphicFramePr>
        <p:xfrm>
          <a:off x="7092951" y="3933827"/>
          <a:ext cx="762000" cy="381000"/>
        </p:xfrm>
        <a:graphic>
          <a:graphicData uri="http://schemas.openxmlformats.org/presentationml/2006/ole">
            <mc:AlternateContent xmlns:mc="http://schemas.openxmlformats.org/markup-compatibility/2006">
              <mc:Choice xmlns:v="urn:schemas-microsoft-com:vml" Requires="v">
                <p:oleObj spid="_x0000_s12320" r:id="rId3" imgW="444307" imgH="241195" progId="Equation.3">
                  <p:embed/>
                </p:oleObj>
              </mc:Choice>
              <mc:Fallback>
                <p:oleObj r:id="rId3" imgW="444307"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1" y="3933827"/>
                        <a:ext cx="762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2" name="Object 4"/>
          <p:cNvGraphicFramePr>
            <a:graphicFrameLocks noChangeAspect="1"/>
          </p:cNvGraphicFramePr>
          <p:nvPr/>
        </p:nvGraphicFramePr>
        <p:xfrm>
          <a:off x="3563938" y="2206627"/>
          <a:ext cx="609600" cy="425450"/>
        </p:xfrm>
        <a:graphic>
          <a:graphicData uri="http://schemas.openxmlformats.org/presentationml/2006/ole">
            <mc:AlternateContent xmlns:mc="http://schemas.openxmlformats.org/markup-compatibility/2006">
              <mc:Choice xmlns:v="urn:schemas-microsoft-com:vml" Requires="v">
                <p:oleObj spid="_x0000_s12321" r:id="rId5" imgW="342751" imgH="241195" progId="Equation.3">
                  <p:embed/>
                </p:oleObj>
              </mc:Choice>
              <mc:Fallback>
                <p:oleObj r:id="rId5" imgW="34275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2206627"/>
                        <a:ext cx="609600"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3" name="Object 5"/>
          <p:cNvGraphicFramePr>
            <a:graphicFrameLocks noChangeAspect="1"/>
          </p:cNvGraphicFramePr>
          <p:nvPr/>
        </p:nvGraphicFramePr>
        <p:xfrm>
          <a:off x="4211638" y="1773239"/>
          <a:ext cx="533400" cy="382588"/>
        </p:xfrm>
        <a:graphic>
          <a:graphicData uri="http://schemas.openxmlformats.org/presentationml/2006/ole">
            <mc:AlternateContent xmlns:mc="http://schemas.openxmlformats.org/markup-compatibility/2006">
              <mc:Choice xmlns:v="urn:schemas-microsoft-com:vml" Requires="v">
                <p:oleObj spid="_x0000_s12322" r:id="rId7" imgW="330057" imgH="241195" progId="Equation.3">
                  <p:embed/>
                </p:oleObj>
              </mc:Choice>
              <mc:Fallback>
                <p:oleObj r:id="rId7" imgW="33005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1773239"/>
                        <a:ext cx="53340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4" name="Object 6"/>
          <p:cNvGraphicFramePr>
            <a:graphicFrameLocks noChangeAspect="1"/>
          </p:cNvGraphicFramePr>
          <p:nvPr/>
        </p:nvGraphicFramePr>
        <p:xfrm>
          <a:off x="2627313" y="3141664"/>
          <a:ext cx="4610100" cy="555625"/>
        </p:xfrm>
        <a:graphic>
          <a:graphicData uri="http://schemas.openxmlformats.org/presentationml/2006/ole">
            <mc:AlternateContent xmlns:mc="http://schemas.openxmlformats.org/markup-compatibility/2006">
              <mc:Choice xmlns:v="urn:schemas-microsoft-com:vml" Requires="v">
                <p:oleObj spid="_x0000_s12323" name="Equation" r:id="rId9" imgW="2082800" imgH="254000" progId="Equation.DSMT4">
                  <p:embed/>
                </p:oleObj>
              </mc:Choice>
              <mc:Fallback>
                <p:oleObj name="Equation" r:id="rId9" imgW="20828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313" y="3141664"/>
                        <a:ext cx="4610100"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6" name="Object 8"/>
          <p:cNvGraphicFramePr>
            <a:graphicFrameLocks noChangeAspect="1"/>
          </p:cNvGraphicFramePr>
          <p:nvPr/>
        </p:nvGraphicFramePr>
        <p:xfrm>
          <a:off x="2627313" y="5013327"/>
          <a:ext cx="4267200" cy="495300"/>
        </p:xfrm>
        <a:graphic>
          <a:graphicData uri="http://schemas.openxmlformats.org/presentationml/2006/ole">
            <mc:AlternateContent xmlns:mc="http://schemas.openxmlformats.org/markup-compatibility/2006">
              <mc:Choice xmlns:v="urn:schemas-microsoft-com:vml" Requires="v">
                <p:oleObj spid="_x0000_s12324" r:id="rId11" imgW="2120900" imgH="254000" progId="Equation.3">
                  <p:embed/>
                </p:oleObj>
              </mc:Choice>
              <mc:Fallback>
                <p:oleObj r:id="rId11" imgW="2120900" imgH="254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5013327"/>
                        <a:ext cx="42672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0004D0C8-02B6-4395-8E2D-C6A475DFCB8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61</a:t>
            </a:fld>
            <a:endParaRPr lang="zh-CN" altLang="en-US"/>
          </a:p>
        </p:txBody>
      </p:sp>
    </p:spTree>
    <p:extLst>
      <p:ext uri="{BB962C8B-B14F-4D97-AF65-F5344CB8AC3E}">
        <p14:creationId xmlns:p14="http://schemas.microsoft.com/office/powerpoint/2010/main" val="3400717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500"/>
                                        <p:tgtEl>
                                          <p:spTgt spid="13517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5173"/>
                                        </p:tgtEl>
                                        <p:attrNameLst>
                                          <p:attrName>style.visibility</p:attrName>
                                        </p:attrNameLst>
                                      </p:cBhvr>
                                      <p:to>
                                        <p:strVal val="visible"/>
                                      </p:to>
                                    </p:set>
                                    <p:animEffect transition="in" filter="fade">
                                      <p:cBhvr>
                                        <p:cTn id="15" dur="500"/>
                                        <p:tgtEl>
                                          <p:spTgt spid="13517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5171">
                                            <p:txEl>
                                              <p:pRg st="2" end="2"/>
                                            </p:txEl>
                                          </p:spTgt>
                                        </p:tgtEl>
                                        <p:attrNameLst>
                                          <p:attrName>style.visibility</p:attrName>
                                        </p:attrNameLst>
                                      </p:cBhvr>
                                      <p:to>
                                        <p:strVal val="visible"/>
                                      </p:to>
                                    </p:set>
                                    <p:animEffect transition="in" filter="fade">
                                      <p:cBhvr>
                                        <p:cTn id="20" dur="500"/>
                                        <p:tgtEl>
                                          <p:spTgt spid="135171">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5172"/>
                                        </p:tgtEl>
                                        <p:attrNameLst>
                                          <p:attrName>style.visibility</p:attrName>
                                        </p:attrNameLst>
                                      </p:cBhvr>
                                      <p:to>
                                        <p:strVal val="visible"/>
                                      </p:to>
                                    </p:set>
                                    <p:animEffect transition="in" filter="fade">
                                      <p:cBhvr>
                                        <p:cTn id="23" dur="500"/>
                                        <p:tgtEl>
                                          <p:spTgt spid="13517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5171">
                                            <p:txEl>
                                              <p:pRg st="3" end="3"/>
                                            </p:txEl>
                                          </p:spTgt>
                                        </p:tgtEl>
                                        <p:attrNameLst>
                                          <p:attrName>style.visibility</p:attrName>
                                        </p:attrNameLst>
                                      </p:cBhvr>
                                      <p:to>
                                        <p:strVal val="visible"/>
                                      </p:to>
                                    </p:set>
                                    <p:animEffect transition="in" filter="fade">
                                      <p:cBhvr>
                                        <p:cTn id="28" dur="500"/>
                                        <p:tgtEl>
                                          <p:spTgt spid="135171">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5174"/>
                                        </p:tgtEl>
                                        <p:attrNameLst>
                                          <p:attrName>style.visibility</p:attrName>
                                        </p:attrNameLst>
                                      </p:cBhvr>
                                      <p:to>
                                        <p:strVal val="visible"/>
                                      </p:to>
                                    </p:set>
                                    <p:animEffect transition="in" filter="fade">
                                      <p:cBhvr>
                                        <p:cTn id="31" dur="500"/>
                                        <p:tgtEl>
                                          <p:spTgt spid="1351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5171">
                                            <p:txEl>
                                              <p:pRg st="6" end="6"/>
                                            </p:txEl>
                                          </p:spTgt>
                                        </p:tgtEl>
                                        <p:attrNameLst>
                                          <p:attrName>style.visibility</p:attrName>
                                        </p:attrNameLst>
                                      </p:cBhvr>
                                      <p:to>
                                        <p:strVal val="visible"/>
                                      </p:to>
                                    </p:set>
                                    <p:animEffect transition="in" filter="fade">
                                      <p:cBhvr>
                                        <p:cTn id="36" dur="500"/>
                                        <p:tgtEl>
                                          <p:spTgt spid="135171">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5175"/>
                                        </p:tgtEl>
                                        <p:attrNameLst>
                                          <p:attrName>style.visibility</p:attrName>
                                        </p:attrNameLst>
                                      </p:cBhvr>
                                      <p:to>
                                        <p:strVal val="visible"/>
                                      </p:to>
                                    </p:set>
                                    <p:animEffect transition="in" filter="fade">
                                      <p:cBhvr>
                                        <p:cTn id="39" dur="500"/>
                                        <p:tgtEl>
                                          <p:spTgt spid="13517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5171">
                                            <p:txEl>
                                              <p:pRg st="7" end="7"/>
                                            </p:txEl>
                                          </p:spTgt>
                                        </p:tgtEl>
                                        <p:attrNameLst>
                                          <p:attrName>style.visibility</p:attrName>
                                        </p:attrNameLst>
                                      </p:cBhvr>
                                      <p:to>
                                        <p:strVal val="visible"/>
                                      </p:to>
                                    </p:set>
                                    <p:animEffect transition="in" filter="fade">
                                      <p:cBhvr>
                                        <p:cTn id="44" dur="500"/>
                                        <p:tgtEl>
                                          <p:spTgt spid="135171">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35176"/>
                                        </p:tgtEl>
                                        <p:attrNameLst>
                                          <p:attrName>style.visibility</p:attrName>
                                        </p:attrNameLst>
                                      </p:cBhvr>
                                      <p:to>
                                        <p:strVal val="visible"/>
                                      </p:to>
                                    </p:set>
                                    <p:animEffect transition="in" filter="fade">
                                      <p:cBhvr>
                                        <p:cTn id="47" dur="500"/>
                                        <p:tgtEl>
                                          <p:spTgt spid="1351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5171">
                                            <p:txEl>
                                              <p:pRg st="10" end="10"/>
                                            </p:txEl>
                                          </p:spTgt>
                                        </p:tgtEl>
                                        <p:attrNameLst>
                                          <p:attrName>style.visibility</p:attrName>
                                        </p:attrNameLst>
                                      </p:cBhvr>
                                      <p:to>
                                        <p:strVal val="visible"/>
                                      </p:to>
                                    </p:set>
                                    <p:animEffect transition="in" filter="fade">
                                      <p:cBhvr>
                                        <p:cTn id="52" dur="500"/>
                                        <p:tgtEl>
                                          <p:spTgt spid="135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type="title"/>
          </p:nvPr>
        </p:nvSpPr>
        <p:spPr/>
        <p:txBody>
          <a:bodyPr>
            <a:noAutofit/>
          </a:bodyPr>
          <a:lstStyle/>
          <a:p>
            <a:r>
              <a:rPr lang="en-US" altLang="zh-CN" sz="4000" dirty="0" err="1" smtClean="0">
                <a:latin typeface="宋体" charset="-122"/>
                <a:cs typeface="Times New Roman" pitchFamily="18" charset="0"/>
              </a:rPr>
              <a:t>Verlet</a:t>
            </a:r>
            <a:r>
              <a:rPr lang="zh-CN" altLang="en-US" sz="4000" dirty="0" smtClean="0">
                <a:latin typeface="宋体" charset="-122"/>
                <a:cs typeface="Times New Roman" pitchFamily="18" charset="0"/>
              </a:rPr>
              <a:t>的速度形式</a:t>
            </a:r>
            <a:endParaRPr lang="zh-CN" altLang="en-US" sz="4000" dirty="0">
              <a:latin typeface="宋体" charset="-122"/>
              <a:cs typeface="Times New Roman" pitchFamily="18" charset="0"/>
            </a:endParaRPr>
          </a:p>
        </p:txBody>
      </p:sp>
      <p:sp>
        <p:nvSpPr>
          <p:cNvPr id="136195" name="Rectangle 3"/>
          <p:cNvSpPr>
            <a:spLocks noGrp="1" noChangeArrowheads="1"/>
          </p:cNvSpPr>
          <p:nvPr>
            <p:ph type="body" sz="half" idx="1"/>
          </p:nvPr>
        </p:nvSpPr>
        <p:spPr>
          <a:xfrm>
            <a:off x="467544" y="1052736"/>
            <a:ext cx="8218488" cy="4641850"/>
          </a:xfrm>
        </p:spPr>
        <p:txBody>
          <a:bodyPr>
            <a:noAutofit/>
          </a:bodyPr>
          <a:lstStyle/>
          <a:p>
            <a:r>
              <a:rPr lang="en-US" altLang="zh-CN" sz="2800" b="1" dirty="0" err="1">
                <a:latin typeface="宋体" charset="-122"/>
                <a:cs typeface="Times New Roman" pitchFamily="18" charset="0"/>
              </a:rPr>
              <a:t>Verlet</a:t>
            </a:r>
            <a:r>
              <a:rPr lang="zh-CN" altLang="en-US" sz="2800" b="1" dirty="0">
                <a:latin typeface="宋体" charset="-122"/>
                <a:cs typeface="Times New Roman" pitchFamily="18" charset="0"/>
              </a:rPr>
              <a:t>速度形式的算法比前一种算法好些。</a:t>
            </a:r>
          </a:p>
          <a:p>
            <a:endParaRPr lang="zh-CN" altLang="en-US" sz="2800" dirty="0">
              <a:latin typeface="宋体" charset="-122"/>
              <a:cs typeface="Times New Roman" pitchFamily="18" charset="0"/>
            </a:endParaRPr>
          </a:p>
          <a:p>
            <a:r>
              <a:rPr lang="zh-CN" altLang="en-US" sz="2800" dirty="0">
                <a:latin typeface="宋体" charset="-122"/>
                <a:cs typeface="Times New Roman" pitchFamily="18" charset="0"/>
              </a:rPr>
              <a:t>它不仅可以在计算中得到同一时间步上的</a:t>
            </a:r>
            <a:r>
              <a:rPr lang="zh-CN" altLang="en-US" sz="2800" b="1" dirty="0">
                <a:latin typeface="宋体" charset="-122"/>
                <a:cs typeface="Times New Roman" pitchFamily="18" charset="0"/>
              </a:rPr>
              <a:t>空间位置和速度</a:t>
            </a:r>
            <a:r>
              <a:rPr lang="zh-CN" altLang="en-US" sz="2800" dirty="0">
                <a:latin typeface="宋体" charset="-122"/>
                <a:cs typeface="Times New Roman" pitchFamily="18" charset="0"/>
              </a:rPr>
              <a:t>，而且数值计算的</a:t>
            </a:r>
            <a:r>
              <a:rPr lang="zh-CN" altLang="en-US" sz="2800" b="1" dirty="0">
                <a:latin typeface="宋体" charset="-122"/>
                <a:cs typeface="Times New Roman" pitchFamily="18" charset="0"/>
              </a:rPr>
              <a:t>稳定性也提高了</a:t>
            </a:r>
            <a:r>
              <a:rPr lang="zh-CN" altLang="en-US" sz="2800" dirty="0">
                <a:latin typeface="宋体" charset="-122"/>
                <a:cs typeface="Times New Roman" pitchFamily="18" charset="0"/>
              </a:rPr>
              <a:t>。</a:t>
            </a:r>
          </a:p>
          <a:p>
            <a:endParaRPr lang="zh-CN" altLang="en-US" sz="2800" dirty="0">
              <a:latin typeface="宋体" charset="-122"/>
              <a:cs typeface="Times New Roman" pitchFamily="18" charset="0"/>
            </a:endParaRPr>
          </a:p>
          <a:p>
            <a:r>
              <a:rPr lang="zh-CN" altLang="en-US" sz="2800" dirty="0">
                <a:latin typeface="宋体" charset="-122"/>
                <a:cs typeface="Times New Roman" pitchFamily="18" charset="0"/>
              </a:rPr>
              <a:t>一般情况下，对于能量的确定的系统不可能给出精确的初始条件。</a:t>
            </a:r>
          </a:p>
          <a:p>
            <a:endParaRPr lang="zh-CN" altLang="en-US" sz="2800" dirty="0">
              <a:latin typeface="宋体" charset="-122"/>
              <a:cs typeface="Times New Roman" pitchFamily="18" charset="0"/>
            </a:endParaRPr>
          </a:p>
          <a:p>
            <a:r>
              <a:rPr lang="zh-CN" altLang="en-US" sz="2800" dirty="0">
                <a:latin typeface="宋体" charset="-122"/>
                <a:cs typeface="Times New Roman" pitchFamily="18" charset="0"/>
              </a:rPr>
              <a:t>这时需要先给出一个合理的初始条件，然后在模拟过程中逐渐</a:t>
            </a:r>
            <a:r>
              <a:rPr lang="zh-CN" altLang="en-US" sz="2800" b="1" dirty="0">
                <a:latin typeface="宋体" charset="-122"/>
                <a:cs typeface="Times New Roman" pitchFamily="18" charset="0"/>
              </a:rPr>
              <a:t>调节系统能量</a:t>
            </a:r>
            <a:r>
              <a:rPr lang="zh-CN" altLang="en-US" sz="2800" dirty="0">
                <a:latin typeface="宋体" charset="-122"/>
                <a:cs typeface="Times New Roman" pitchFamily="18" charset="0"/>
              </a:rPr>
              <a:t>达到给定值。</a:t>
            </a:r>
            <a:endParaRPr lang="zh-CN" altLang="en-US" sz="2800" dirty="0">
              <a:latin typeface="宋体" charset="-122"/>
            </a:endParaRPr>
          </a:p>
        </p:txBody>
      </p:sp>
      <p:sp>
        <p:nvSpPr>
          <p:cNvPr id="2" name="Date Placeholder 1"/>
          <p:cNvSpPr>
            <a:spLocks noGrp="1"/>
          </p:cNvSpPr>
          <p:nvPr>
            <p:ph type="dt" sz="half" idx="10"/>
          </p:nvPr>
        </p:nvSpPr>
        <p:spPr/>
        <p:txBody>
          <a:bodyPr/>
          <a:lstStyle/>
          <a:p>
            <a:fld id="{CE47ABC5-D1F8-4458-9211-5562A5FBC092}"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62</a:t>
            </a:fld>
            <a:endParaRPr lang="en-US" altLang="zh-CN"/>
          </a:p>
        </p:txBody>
      </p:sp>
    </p:spTree>
    <p:extLst>
      <p:ext uri="{BB962C8B-B14F-4D97-AF65-F5344CB8AC3E}">
        <p14:creationId xmlns:p14="http://schemas.microsoft.com/office/powerpoint/2010/main" val="188525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195">
                                            <p:txEl>
                                              <p:pRg st="2" end="2"/>
                                            </p:txEl>
                                          </p:spTgt>
                                        </p:tgtEl>
                                        <p:attrNameLst>
                                          <p:attrName>style.visibility</p:attrName>
                                        </p:attrNameLst>
                                      </p:cBhvr>
                                      <p:to>
                                        <p:strVal val="visible"/>
                                      </p:to>
                                    </p:set>
                                    <p:animEffect transition="in" filter="fade">
                                      <p:cBhvr>
                                        <p:cTn id="12" dur="500"/>
                                        <p:tgtEl>
                                          <p:spTgt spid="136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195">
                                            <p:txEl>
                                              <p:pRg st="4" end="4"/>
                                            </p:txEl>
                                          </p:spTgt>
                                        </p:tgtEl>
                                        <p:attrNameLst>
                                          <p:attrName>style.visibility</p:attrName>
                                        </p:attrNameLst>
                                      </p:cBhvr>
                                      <p:to>
                                        <p:strVal val="visible"/>
                                      </p:to>
                                    </p:set>
                                    <p:animEffect transition="in" filter="fade">
                                      <p:cBhvr>
                                        <p:cTn id="17" dur="500"/>
                                        <p:tgtEl>
                                          <p:spTgt spid="136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195">
                                            <p:txEl>
                                              <p:pRg st="6" end="6"/>
                                            </p:txEl>
                                          </p:spTgt>
                                        </p:tgtEl>
                                        <p:attrNameLst>
                                          <p:attrName>style.visibility</p:attrName>
                                        </p:attrNameLst>
                                      </p:cBhvr>
                                      <p:to>
                                        <p:strVal val="visible"/>
                                      </p:to>
                                    </p:set>
                                    <p:animEffect transition="in" filter="fade">
                                      <p:cBhvr>
                                        <p:cTn id="22" dur="500"/>
                                        <p:tgtEl>
                                          <p:spTgt spid="136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Autofit/>
          </a:bodyPr>
          <a:lstStyle/>
          <a:p>
            <a:r>
              <a:rPr lang="zh-CN" altLang="en-US" sz="4000" dirty="0">
                <a:latin typeface="宋体" charset="-122"/>
                <a:cs typeface="Times New Roman" pitchFamily="18" charset="0"/>
              </a:rPr>
              <a:t>能</a:t>
            </a:r>
            <a:r>
              <a:rPr lang="zh-CN" altLang="en-US" sz="4000" dirty="0" smtClean="0">
                <a:latin typeface="宋体" charset="-122"/>
                <a:cs typeface="Times New Roman" pitchFamily="18" charset="0"/>
              </a:rPr>
              <a:t>量调节</a:t>
            </a:r>
            <a:endParaRPr lang="zh-CN" altLang="en-US" sz="4000" dirty="0">
              <a:latin typeface="宋体" charset="-122"/>
              <a:cs typeface="Times New Roman" pitchFamily="18" charset="0"/>
            </a:endParaRPr>
          </a:p>
        </p:txBody>
      </p:sp>
      <p:sp>
        <p:nvSpPr>
          <p:cNvPr id="205827" name="Rectangle 3"/>
          <p:cNvSpPr>
            <a:spLocks noGrp="1" noChangeArrowheads="1"/>
          </p:cNvSpPr>
          <p:nvPr>
            <p:ph type="body" sz="half" idx="1"/>
          </p:nvPr>
        </p:nvSpPr>
        <p:spPr>
          <a:xfrm>
            <a:off x="457200" y="1052513"/>
            <a:ext cx="8218488" cy="5073650"/>
          </a:xfrm>
        </p:spPr>
        <p:txBody>
          <a:bodyPr>
            <a:normAutofit/>
          </a:bodyPr>
          <a:lstStyle/>
          <a:p>
            <a:r>
              <a:rPr lang="zh-CN" altLang="en-US" sz="2400" dirty="0">
                <a:latin typeface="宋体" charset="-122"/>
                <a:cs typeface="Times New Roman" pitchFamily="18" charset="0"/>
              </a:rPr>
              <a:t>其步骤为：</a:t>
            </a:r>
          </a:p>
          <a:p>
            <a:pPr lvl="1"/>
            <a:r>
              <a:rPr lang="zh-CN" altLang="en-US" sz="2400" dirty="0">
                <a:latin typeface="宋体" charset="-122"/>
                <a:cs typeface="Times New Roman" pitchFamily="18" charset="0"/>
              </a:rPr>
              <a:t>首先将运动方程组解出若干步的结果；</a:t>
            </a:r>
          </a:p>
          <a:p>
            <a:pPr lvl="1"/>
            <a:r>
              <a:rPr lang="zh-CN" altLang="en-US" sz="2400" dirty="0">
                <a:latin typeface="宋体" charset="-122"/>
                <a:cs typeface="Times New Roman" pitchFamily="18" charset="0"/>
              </a:rPr>
              <a:t>然后计算出动能和位能；</a:t>
            </a:r>
          </a:p>
          <a:p>
            <a:pPr lvl="1"/>
            <a:r>
              <a:rPr lang="zh-CN" altLang="en-US" sz="2400" dirty="0">
                <a:latin typeface="宋体" charset="-122"/>
                <a:cs typeface="Times New Roman" pitchFamily="18" charset="0"/>
              </a:rPr>
              <a:t>假如总能量不等于给定恒定值，则通过调整速度来实现总能量不变的目的，具体做法就是将速度乘以一个标度</a:t>
            </a:r>
            <a:r>
              <a:rPr lang="en-US" altLang="zh-CN" sz="2400" dirty="0">
                <a:latin typeface="宋体" charset="-122"/>
                <a:cs typeface="Times New Roman" pitchFamily="18" charset="0"/>
              </a:rPr>
              <a:t>(scaling)</a:t>
            </a:r>
            <a:r>
              <a:rPr lang="zh-CN" altLang="en-US" sz="2400" dirty="0">
                <a:latin typeface="宋体" charset="-122"/>
                <a:cs typeface="Times New Roman" pitchFamily="18" charset="0"/>
              </a:rPr>
              <a:t>因子</a:t>
            </a:r>
            <a:r>
              <a:rPr lang="el-GR" altLang="zh-CN" sz="2400" dirty="0">
                <a:latin typeface="宋体" charset="-122"/>
                <a:cs typeface="Times New Roman" pitchFamily="18" charset="0"/>
              </a:rPr>
              <a:t>β</a:t>
            </a:r>
            <a:r>
              <a:rPr lang="zh-CN" altLang="en-US" sz="2400" dirty="0">
                <a:latin typeface="宋体" charset="-122"/>
                <a:cs typeface="Times New Roman" pitchFamily="18" charset="0"/>
              </a:rPr>
              <a:t>，即：</a:t>
            </a:r>
          </a:p>
          <a:p>
            <a:endParaRPr lang="zh-CN" altLang="en-US" sz="2400" dirty="0">
              <a:latin typeface="宋体" charset="-122"/>
              <a:cs typeface="Times New Roman" pitchFamily="18" charset="0"/>
            </a:endParaRPr>
          </a:p>
          <a:p>
            <a:endParaRPr lang="zh-CN" altLang="el-GR" sz="2400" dirty="0">
              <a:latin typeface="宋体" charset="-122"/>
              <a:cs typeface="Times New Roman" pitchFamily="18" charset="0"/>
            </a:endParaRPr>
          </a:p>
          <a:p>
            <a:r>
              <a:rPr lang="zh-CN" altLang="en-US" sz="2400" dirty="0">
                <a:latin typeface="宋体" charset="-122"/>
                <a:cs typeface="Times New Roman" pitchFamily="18" charset="0"/>
              </a:rPr>
              <a:t>速度</a:t>
            </a:r>
            <a:r>
              <a:rPr lang="zh-CN" altLang="en-US" sz="2400" dirty="0">
                <a:latin typeface="宋体" charset="-122"/>
              </a:rPr>
              <a:t>标度因子</a:t>
            </a:r>
            <a:r>
              <a:rPr lang="el-GR" altLang="zh-CN" sz="2400" i="1" dirty="0">
                <a:latin typeface="宋体" charset="-122"/>
                <a:ea typeface="宋体" charset="-122"/>
              </a:rPr>
              <a:t>β</a:t>
            </a:r>
            <a:r>
              <a:rPr lang="en-US" altLang="zh-CN" sz="2400" dirty="0">
                <a:latin typeface="宋体" charset="-122"/>
              </a:rPr>
              <a:t> :</a:t>
            </a:r>
          </a:p>
        </p:txBody>
      </p:sp>
      <p:graphicFrame>
        <p:nvGraphicFramePr>
          <p:cNvPr id="205828" name="Object 4"/>
          <p:cNvGraphicFramePr>
            <a:graphicFrameLocks noGrp="1" noChangeAspect="1"/>
          </p:cNvGraphicFramePr>
          <p:nvPr>
            <p:ph sz="quarter" idx="2"/>
          </p:nvPr>
        </p:nvGraphicFramePr>
        <p:xfrm>
          <a:off x="3635375" y="4797425"/>
          <a:ext cx="2520950" cy="1536700"/>
        </p:xfrm>
        <a:graphic>
          <a:graphicData uri="http://schemas.openxmlformats.org/presentationml/2006/ole">
            <mc:AlternateContent xmlns:mc="http://schemas.openxmlformats.org/markup-compatibility/2006">
              <mc:Choice xmlns:v="urn:schemas-microsoft-com:vml" Requires="v">
                <p:oleObj spid="_x0000_s13326" r:id="rId3" imgW="1206500" imgH="736600" progId="Equation.3">
                  <p:embed/>
                </p:oleObj>
              </mc:Choice>
              <mc:Fallback>
                <p:oleObj r:id="rId3" imgW="12065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797425"/>
                        <a:ext cx="2520950"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829" name="Object 5"/>
          <p:cNvGraphicFramePr>
            <a:graphicFrameLocks noGrp="1" noChangeAspect="1"/>
          </p:cNvGraphicFramePr>
          <p:nvPr>
            <p:ph sz="quarter" idx="3"/>
          </p:nvPr>
        </p:nvGraphicFramePr>
        <p:xfrm>
          <a:off x="3563938" y="3716338"/>
          <a:ext cx="2376487" cy="571500"/>
        </p:xfrm>
        <a:graphic>
          <a:graphicData uri="http://schemas.openxmlformats.org/presentationml/2006/ole">
            <mc:AlternateContent xmlns:mc="http://schemas.openxmlformats.org/markup-compatibility/2006">
              <mc:Choice xmlns:v="urn:schemas-microsoft-com:vml" Requires="v">
                <p:oleObj spid="_x0000_s13327" r:id="rId5" imgW="1002865" imgH="241195" progId="Equation.3">
                  <p:embed/>
                </p:oleObj>
              </mc:Choice>
              <mc:Fallback>
                <p:oleObj r:id="rId5" imgW="1002865"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3716338"/>
                        <a:ext cx="237648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E41CBF2B-8E3D-4E56-A681-84A80B369232}"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E9DD14C1-47E0-4F8E-B159-EAD8FAFC4006}" type="slidenum">
              <a:rPr lang="en-US" altLang="zh-CN" smtClean="0"/>
              <a:pPr/>
              <a:t>63</a:t>
            </a:fld>
            <a:endParaRPr lang="en-US" altLang="zh-CN"/>
          </a:p>
        </p:txBody>
      </p:sp>
    </p:spTree>
    <p:extLst>
      <p:ext uri="{BB962C8B-B14F-4D97-AF65-F5344CB8AC3E}">
        <p14:creationId xmlns:p14="http://schemas.microsoft.com/office/powerpoint/2010/main" val="12259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fade">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fade">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Effect transition="in" filter="fade">
                                      <p:cBhvr>
                                        <p:cTn id="17" dur="500"/>
                                        <p:tgtEl>
                                          <p:spTgt spid="205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27">
                                            <p:txEl>
                                              <p:pRg st="3" end="3"/>
                                            </p:txEl>
                                          </p:spTgt>
                                        </p:tgtEl>
                                        <p:attrNameLst>
                                          <p:attrName>style.visibility</p:attrName>
                                        </p:attrNameLst>
                                      </p:cBhvr>
                                      <p:to>
                                        <p:strVal val="visible"/>
                                      </p:to>
                                    </p:set>
                                    <p:animEffect transition="in" filter="fade">
                                      <p:cBhvr>
                                        <p:cTn id="22" dur="500"/>
                                        <p:tgtEl>
                                          <p:spTgt spid="2058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829"/>
                                        </p:tgtEl>
                                        <p:attrNameLst>
                                          <p:attrName>style.visibility</p:attrName>
                                        </p:attrNameLst>
                                      </p:cBhvr>
                                      <p:to>
                                        <p:strVal val="visible"/>
                                      </p:to>
                                    </p:set>
                                    <p:animEffect transition="in" filter="fade">
                                      <p:cBhvr>
                                        <p:cTn id="27" dur="500"/>
                                        <p:tgtEl>
                                          <p:spTgt spid="2058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fade">
                                      <p:cBhvr>
                                        <p:cTn id="32" dur="500"/>
                                        <p:tgtEl>
                                          <p:spTgt spid="20582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5828"/>
                                        </p:tgtEl>
                                        <p:attrNameLst>
                                          <p:attrName>style.visibility</p:attrName>
                                        </p:attrNameLst>
                                      </p:cBhvr>
                                      <p:to>
                                        <p:strVal val="visible"/>
                                      </p:to>
                                    </p:set>
                                    <p:animEffect transition="in" filter="fade">
                                      <p:cBhvr>
                                        <p:cTn id="35" dur="500"/>
                                        <p:tgtEl>
                                          <p:spTgt spid="20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C82E8-5694-4BB5-A3E2-A1F5EF466373}"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64</a:t>
            </a:fld>
            <a:endParaRPr lang="zh-CN" altLang="en-US"/>
          </a:p>
        </p:txBody>
      </p:sp>
      <p:sp>
        <p:nvSpPr>
          <p:cNvPr id="5" name="Title 4"/>
          <p:cNvSpPr>
            <a:spLocks noGrp="1"/>
          </p:cNvSpPr>
          <p:nvPr>
            <p:ph type="title"/>
          </p:nvPr>
        </p:nvSpPr>
        <p:spPr/>
        <p:txBody>
          <a:bodyPr/>
          <a:lstStyle/>
          <a:p>
            <a:r>
              <a:rPr lang="zh-CN" altLang="en-US" dirty="0" smtClean="0"/>
              <a:t>第一性原理分子动力学</a:t>
            </a:r>
            <a:endParaRPr lang="zh-CN" alt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a:bodyPr>
          <a:lstStyle/>
          <a:p>
            <a:pPr>
              <a:spcBef>
                <a:spcPts val="1800"/>
              </a:spcBef>
            </a:pPr>
            <a:r>
              <a:rPr lang="zh-CN" altLang="en-US" sz="2800" dirty="0" smtClean="0"/>
              <a:t>有些情况下，必须同时考虑体系微观电子态的变化，这就要用到量子力学来处理。</a:t>
            </a:r>
            <a:endParaRPr lang="en-US" altLang="zh-CN" sz="2800" dirty="0" smtClean="0"/>
          </a:p>
          <a:p>
            <a:pPr>
              <a:spcBef>
                <a:spcPts val="1800"/>
              </a:spcBef>
            </a:pPr>
            <a:r>
              <a:rPr lang="zh-CN" altLang="en-US" sz="2800" dirty="0"/>
              <a:t>采</a:t>
            </a:r>
            <a:r>
              <a:rPr lang="zh-CN" altLang="en-US" sz="2800" dirty="0" smtClean="0"/>
              <a:t>用量子力学，考虑了体系微观电子态变化的分子动力学模拟称为从头算（</a:t>
            </a:r>
            <a:r>
              <a:rPr lang="en-US" altLang="zh-CN" sz="2800" dirty="0" err="1" smtClean="0"/>
              <a:t>ab</a:t>
            </a:r>
            <a:r>
              <a:rPr lang="en-US" altLang="zh-CN" sz="2800" dirty="0" smtClean="0"/>
              <a:t> initio</a:t>
            </a:r>
            <a:r>
              <a:rPr lang="zh-CN" altLang="en-US" sz="2800" dirty="0" smtClean="0"/>
              <a:t>，化学）或者第一性原理（</a:t>
            </a:r>
            <a:r>
              <a:rPr lang="en-US" altLang="zh-CN" sz="2800" dirty="0" smtClean="0"/>
              <a:t>First-principles</a:t>
            </a:r>
            <a:r>
              <a:rPr lang="zh-CN" altLang="en-US" sz="2800" dirty="0" smtClean="0"/>
              <a:t>，物理）分子动力学模拟。</a:t>
            </a:r>
            <a:endParaRPr lang="en-US" altLang="zh-CN" sz="2800" dirty="0" smtClean="0"/>
          </a:p>
          <a:p>
            <a:pPr>
              <a:spcBef>
                <a:spcPts val="1800"/>
              </a:spcBef>
            </a:pPr>
            <a:r>
              <a:rPr lang="en-US" altLang="zh-CN" sz="2800" dirty="0" smtClean="0"/>
              <a:t>Car</a:t>
            </a:r>
            <a:r>
              <a:rPr lang="zh-CN" altLang="en-US" sz="2800" dirty="0" smtClean="0"/>
              <a:t>，</a:t>
            </a:r>
            <a:r>
              <a:rPr lang="en-US" altLang="zh-CN" sz="2800" dirty="0" err="1" smtClean="0"/>
              <a:t>Parrinello</a:t>
            </a:r>
            <a:r>
              <a:rPr lang="zh-CN" altLang="en-US" sz="2800" dirty="0" smtClean="0"/>
              <a:t>在</a:t>
            </a:r>
            <a:r>
              <a:rPr lang="en-US" altLang="zh-CN" sz="2800" dirty="0" smtClean="0"/>
              <a:t>1985</a:t>
            </a:r>
            <a:r>
              <a:rPr lang="zh-CN" altLang="en-US" sz="2800" dirty="0" smtClean="0"/>
              <a:t>年提出了</a:t>
            </a:r>
            <a:r>
              <a:rPr lang="en-US" altLang="zh-CN" sz="2800" dirty="0" smtClean="0"/>
              <a:t>CP-MD</a:t>
            </a:r>
            <a:r>
              <a:rPr lang="zh-CN" altLang="en-US" sz="2800" dirty="0" smtClean="0"/>
              <a:t>就是这一方法的代表。</a:t>
            </a:r>
            <a:endParaRPr lang="en-US" altLang="zh-CN" sz="2800" dirty="0" smtClean="0"/>
          </a:p>
          <a:p>
            <a:pPr>
              <a:spcBef>
                <a:spcPts val="1800"/>
              </a:spcBef>
            </a:pPr>
            <a:r>
              <a:rPr lang="zh-CN" altLang="en-US" sz="2800" dirty="0"/>
              <a:t>其</a:t>
            </a:r>
            <a:r>
              <a:rPr lang="zh-CN" altLang="en-US" sz="2800" dirty="0" smtClean="0"/>
              <a:t>中涉及到的考虑多体体系微观电子态演化的方法，这里就不在赘述了。</a:t>
            </a:r>
            <a:endParaRPr lang="en-US" altLang="zh-CN" sz="2800" dirty="0" smtClean="0"/>
          </a:p>
          <a:p>
            <a:endParaRPr lang="zh-CN" altLang="en-US" dirty="0"/>
          </a:p>
        </p:txBody>
      </p:sp>
    </p:spTree>
    <p:extLst>
      <p:ext uri="{BB962C8B-B14F-4D97-AF65-F5344CB8AC3E}">
        <p14:creationId xmlns:p14="http://schemas.microsoft.com/office/powerpoint/2010/main" val="23246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90035-16C6-4244-B49A-EDEC94CFF6E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65</a:t>
            </a:fld>
            <a:endParaRPr lang="zh-CN" altLang="en-US"/>
          </a:p>
        </p:txBody>
      </p:sp>
      <p:sp>
        <p:nvSpPr>
          <p:cNvPr id="5" name="Title 4"/>
          <p:cNvSpPr>
            <a:spLocks noGrp="1"/>
          </p:cNvSpPr>
          <p:nvPr>
            <p:ph type="title"/>
          </p:nvPr>
        </p:nvSpPr>
        <p:spPr/>
        <p:txBody>
          <a:bodyPr/>
          <a:lstStyle/>
          <a:p>
            <a:r>
              <a:rPr lang="zh-CN" altLang="en-US" dirty="0" smtClean="0"/>
              <a:t>小结</a:t>
            </a:r>
            <a:endParaRPr lang="zh-CN" alt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a:bodyPr>
          <a:lstStyle/>
          <a:p>
            <a:pPr>
              <a:spcBef>
                <a:spcPts val="2400"/>
              </a:spcBef>
            </a:pPr>
            <a:r>
              <a:rPr lang="zh-CN" altLang="en-US" sz="2800" dirty="0" smtClean="0"/>
              <a:t>分子动力学的四个步骤</a:t>
            </a:r>
            <a:endParaRPr lang="en-US" altLang="zh-CN" sz="2800" dirty="0" smtClean="0"/>
          </a:p>
          <a:p>
            <a:pPr>
              <a:spcBef>
                <a:spcPts val="2400"/>
              </a:spcBef>
            </a:pPr>
            <a:r>
              <a:rPr lang="zh-CN" altLang="en-US" sz="2800" dirty="0"/>
              <a:t>原</a:t>
            </a:r>
            <a:r>
              <a:rPr lang="zh-CN" altLang="en-US" sz="2800" dirty="0" smtClean="0"/>
              <a:t>子、原子之间的相互作用势（</a:t>
            </a:r>
            <a:r>
              <a:rPr lang="en-US" altLang="zh-CN" sz="2800" dirty="0" smtClean="0"/>
              <a:t>L-J</a:t>
            </a:r>
            <a:r>
              <a:rPr lang="zh-CN" altLang="en-US" sz="2800" dirty="0" smtClean="0"/>
              <a:t>、</a:t>
            </a:r>
            <a:r>
              <a:rPr lang="en-US" altLang="zh-CN" sz="2800" dirty="0" smtClean="0"/>
              <a:t>EAM</a:t>
            </a:r>
            <a:r>
              <a:rPr lang="zh-CN" altLang="en-US" sz="2800" dirty="0" smtClean="0"/>
              <a:t>）</a:t>
            </a:r>
            <a:endParaRPr lang="en-US" altLang="zh-CN" sz="2800" dirty="0" smtClean="0"/>
          </a:p>
          <a:p>
            <a:pPr>
              <a:spcBef>
                <a:spcPts val="2400"/>
              </a:spcBef>
            </a:pPr>
            <a:r>
              <a:rPr lang="zh-CN" altLang="en-US" sz="2800" dirty="0"/>
              <a:t>系</a:t>
            </a:r>
            <a:r>
              <a:rPr lang="zh-CN" altLang="en-US" sz="2800" dirty="0" smtClean="0"/>
              <a:t>综的概念</a:t>
            </a:r>
            <a:endParaRPr lang="en-US" altLang="zh-CN" sz="2800" dirty="0" smtClean="0"/>
          </a:p>
          <a:p>
            <a:pPr>
              <a:spcBef>
                <a:spcPts val="2400"/>
              </a:spcBef>
            </a:pPr>
            <a:r>
              <a:rPr lang="zh-CN" altLang="en-US" sz="2800" dirty="0"/>
              <a:t>微正则系</a:t>
            </a:r>
            <a:r>
              <a:rPr lang="zh-CN" altLang="en-US" sz="2800" dirty="0" smtClean="0"/>
              <a:t>综和正则系综</a:t>
            </a:r>
            <a:endParaRPr lang="en-US" altLang="zh-CN" sz="2800" dirty="0" smtClean="0"/>
          </a:p>
          <a:p>
            <a:pPr>
              <a:spcBef>
                <a:spcPts val="2400"/>
              </a:spcBef>
            </a:pPr>
            <a:r>
              <a:rPr lang="zh-CN" altLang="en-US" sz="2800" dirty="0"/>
              <a:t>微正则系</a:t>
            </a:r>
            <a:r>
              <a:rPr lang="zh-CN" altLang="en-US" sz="2800" dirty="0" smtClean="0"/>
              <a:t>综和正则系综的分子动力学模拟</a:t>
            </a:r>
            <a:endParaRPr lang="en-US" altLang="zh-CN" sz="2800" dirty="0"/>
          </a:p>
          <a:p>
            <a:pPr>
              <a:spcBef>
                <a:spcPts val="2400"/>
              </a:spcBef>
            </a:pPr>
            <a:r>
              <a:rPr lang="en-US" altLang="zh-CN" sz="2800" dirty="0" err="1" smtClean="0"/>
              <a:t>Verlet</a:t>
            </a:r>
            <a:r>
              <a:rPr lang="zh-CN" altLang="en-US" sz="2800" dirty="0" smtClean="0"/>
              <a:t>算法、能量、速度的调节</a:t>
            </a:r>
            <a:endParaRPr lang="en-US" altLang="zh-CN" sz="2800" dirty="0" smtClean="0"/>
          </a:p>
          <a:p>
            <a:pPr>
              <a:spcBef>
                <a:spcPts val="2400"/>
              </a:spcBef>
            </a:pPr>
            <a:endParaRPr lang="zh-CN" altLang="en-US" sz="2800" dirty="0"/>
          </a:p>
        </p:txBody>
      </p:sp>
    </p:spTree>
    <p:extLst>
      <p:ext uri="{BB962C8B-B14F-4D97-AF65-F5344CB8AC3E}">
        <p14:creationId xmlns:p14="http://schemas.microsoft.com/office/powerpoint/2010/main" val="2825754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34639-9720-4D74-9EFF-4C0A83810F91}"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66</a:t>
            </a:fld>
            <a:endParaRPr lang="zh-CN" altLang="en-US"/>
          </a:p>
        </p:txBody>
      </p:sp>
      <p:sp>
        <p:nvSpPr>
          <p:cNvPr id="5" name="Title 4"/>
          <p:cNvSpPr>
            <a:spLocks noGrp="1"/>
          </p:cNvSpPr>
          <p:nvPr>
            <p:ph type="title"/>
          </p:nvPr>
        </p:nvSpPr>
        <p:spPr>
          <a:xfrm>
            <a:off x="276225" y="116632"/>
            <a:ext cx="8591550" cy="720081"/>
          </a:xfrm>
        </p:spPr>
        <p:txBody>
          <a:bodyPr>
            <a:normAutofit fontScale="90000"/>
          </a:bodyPr>
          <a:lstStyle/>
          <a:p>
            <a:r>
              <a:rPr lang="en-US" altLang="zh-CN" dirty="0" smtClean="0"/>
              <a:t>NAMD</a:t>
            </a:r>
            <a:endParaRPr lang="zh-CN" altLang="en-US" dirty="0"/>
          </a:p>
        </p:txBody>
      </p:sp>
      <p:pic>
        <p:nvPicPr>
          <p:cNvPr id="192514"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1" t="2802" r="989" b="4354"/>
          <a:stretch/>
        </p:blipFill>
        <p:spPr bwMode="auto">
          <a:xfrm>
            <a:off x="21704" y="836712"/>
            <a:ext cx="9122296" cy="532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38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F17-02CD-4752-9CBE-FDF7A7685D8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67</a:t>
            </a:fld>
            <a:endParaRPr lang="zh-CN" altLang="en-US"/>
          </a:p>
        </p:txBody>
      </p:sp>
      <p:sp>
        <p:nvSpPr>
          <p:cNvPr id="5" name="Title 4"/>
          <p:cNvSpPr>
            <a:spLocks noGrp="1"/>
          </p:cNvSpPr>
          <p:nvPr>
            <p:ph type="title"/>
          </p:nvPr>
        </p:nvSpPr>
        <p:spPr>
          <a:xfrm>
            <a:off x="251520" y="22385"/>
            <a:ext cx="8591550" cy="680120"/>
          </a:xfrm>
        </p:spPr>
        <p:txBody>
          <a:bodyPr>
            <a:normAutofit fontScale="90000"/>
          </a:bodyPr>
          <a:lstStyle/>
          <a:p>
            <a:r>
              <a:rPr lang="en-US" altLang="zh-CN" dirty="0" smtClean="0"/>
              <a:t>Amber</a:t>
            </a:r>
            <a:endParaRPr lang="zh-CN" altLang="en-US" dirty="0"/>
          </a:p>
        </p:txBody>
      </p:sp>
      <p:pic>
        <p:nvPicPr>
          <p:cNvPr id="191490"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t="2801" r="1133" b="3873"/>
          <a:stretch/>
        </p:blipFill>
        <p:spPr bwMode="auto">
          <a:xfrm>
            <a:off x="-313" y="836712"/>
            <a:ext cx="9144313" cy="549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308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7379D-CD6B-4CD2-8A34-FA721EF20C9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68</a:t>
            </a:fld>
            <a:endParaRPr lang="zh-CN" altLang="en-US"/>
          </a:p>
        </p:txBody>
      </p:sp>
      <p:sp>
        <p:nvSpPr>
          <p:cNvPr id="5" name="Title 4"/>
          <p:cNvSpPr>
            <a:spLocks noGrp="1"/>
          </p:cNvSpPr>
          <p:nvPr>
            <p:ph type="title"/>
          </p:nvPr>
        </p:nvSpPr>
        <p:spPr>
          <a:xfrm>
            <a:off x="251520" y="-25115"/>
            <a:ext cx="8591550" cy="933836"/>
          </a:xfrm>
        </p:spPr>
        <p:txBody>
          <a:bodyPr/>
          <a:lstStyle/>
          <a:p>
            <a:r>
              <a:rPr lang="zh-CN" altLang="en-US" dirty="0" smtClean="0"/>
              <a:t>确定性方法和随机性方法</a:t>
            </a:r>
            <a:endParaRPr lang="zh-CN" alt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lnSpcReduction="10000"/>
          </a:bodyPr>
          <a:lstStyle/>
          <a:p>
            <a:pPr>
              <a:spcBef>
                <a:spcPts val="1800"/>
              </a:spcBef>
            </a:pPr>
            <a:r>
              <a:rPr lang="zh-CN" altLang="en-US" sz="2400" dirty="0" smtClean="0"/>
              <a:t>确定性方法：分子动力学模拟</a:t>
            </a:r>
            <a:endParaRPr lang="en-US" altLang="zh-CN" sz="2400" dirty="0" smtClean="0"/>
          </a:p>
          <a:p>
            <a:pPr marL="170752" lvl="1" indent="0">
              <a:spcBef>
                <a:spcPts val="1800"/>
              </a:spcBef>
              <a:buNone/>
            </a:pPr>
            <a:r>
              <a:rPr lang="en-US" altLang="zh-CN" sz="2400" dirty="0" smtClean="0"/>
              <a:t>-- </a:t>
            </a:r>
            <a:r>
              <a:rPr lang="zh-CN" altLang="en-US" sz="2400" dirty="0" smtClean="0"/>
              <a:t>明确的相互作用方程模拟</a:t>
            </a:r>
            <a:r>
              <a:rPr lang="zh-CN" altLang="en-US" sz="2400" b="1" dirty="0" smtClean="0"/>
              <a:t>整个系统</a:t>
            </a:r>
            <a:r>
              <a:rPr lang="zh-CN" altLang="en-US" sz="2400" dirty="0" smtClean="0"/>
              <a:t>的行为</a:t>
            </a:r>
            <a:endParaRPr lang="en-US" altLang="zh-CN" sz="2400" dirty="0" smtClean="0"/>
          </a:p>
          <a:p>
            <a:pPr marL="170752" lvl="1" indent="0">
              <a:spcBef>
                <a:spcPts val="1800"/>
              </a:spcBef>
              <a:buNone/>
            </a:pPr>
            <a:r>
              <a:rPr lang="en-US" altLang="zh-CN" sz="2400" dirty="0" smtClean="0"/>
              <a:t>-- </a:t>
            </a:r>
            <a:r>
              <a:rPr lang="zh-CN" altLang="en-US" sz="2400" dirty="0" smtClean="0"/>
              <a:t>具有确定性，虽然与粒子运动的随机过程有相互关联</a:t>
            </a:r>
            <a:endParaRPr lang="en-US" altLang="zh-CN" sz="2400" dirty="0" smtClean="0"/>
          </a:p>
          <a:p>
            <a:pPr>
              <a:spcBef>
                <a:spcPts val="1800"/>
              </a:spcBef>
            </a:pPr>
            <a:r>
              <a:rPr lang="zh-CN" altLang="en-US" sz="2400" dirty="0"/>
              <a:t>微观粒</a:t>
            </a:r>
            <a:r>
              <a:rPr lang="zh-CN" altLang="en-US" sz="2400" dirty="0" smtClean="0"/>
              <a:t>子的运动：是否具有确定性呢？</a:t>
            </a:r>
            <a:endParaRPr lang="en-US" altLang="zh-CN" sz="2400" dirty="0" smtClean="0"/>
          </a:p>
          <a:p>
            <a:pPr>
              <a:spcBef>
                <a:spcPts val="1800"/>
              </a:spcBef>
            </a:pPr>
            <a:r>
              <a:rPr lang="zh-CN" altLang="en-US" sz="2400" dirty="0"/>
              <a:t>本</a:t>
            </a:r>
            <a:r>
              <a:rPr lang="zh-CN" altLang="en-US" sz="2400" dirty="0" smtClean="0"/>
              <a:t>身是个随机过程，具有概率的特征</a:t>
            </a:r>
            <a:endParaRPr lang="en-US" altLang="zh-CN" sz="2400" dirty="0" smtClean="0"/>
          </a:p>
          <a:p>
            <a:pPr marL="170752" lvl="1" indent="0">
              <a:spcBef>
                <a:spcPts val="1800"/>
              </a:spcBef>
              <a:buNone/>
            </a:pPr>
            <a:r>
              <a:rPr lang="en-US" altLang="zh-CN" sz="2400" dirty="0" smtClean="0"/>
              <a:t>-- </a:t>
            </a:r>
            <a:r>
              <a:rPr lang="zh-CN" altLang="en-US" sz="2400" dirty="0" smtClean="0"/>
              <a:t>例如，一个</a:t>
            </a:r>
            <a:r>
              <a:rPr lang="en-US" altLang="zh-CN" sz="2400" dirty="0" smtClean="0"/>
              <a:t>O</a:t>
            </a:r>
            <a:r>
              <a:rPr lang="en-US" altLang="zh-CN" sz="2400" baseline="-25000" dirty="0" smtClean="0"/>
              <a:t>2</a:t>
            </a:r>
            <a:r>
              <a:rPr lang="zh-CN" altLang="en-US" sz="2400" dirty="0" smtClean="0"/>
              <a:t>分子从教室一角扩散到教室的另外一角</a:t>
            </a:r>
            <a:endParaRPr lang="en-US" altLang="zh-CN" sz="2400" dirty="0" smtClean="0"/>
          </a:p>
          <a:p>
            <a:pPr marL="170752" lvl="1" indent="0">
              <a:spcBef>
                <a:spcPts val="1800"/>
              </a:spcBef>
              <a:buNone/>
            </a:pPr>
            <a:r>
              <a:rPr lang="en-US" altLang="zh-CN" sz="2400" dirty="0" smtClean="0"/>
              <a:t>-- </a:t>
            </a:r>
            <a:r>
              <a:rPr lang="zh-CN" altLang="en-US" sz="2400" dirty="0" smtClean="0"/>
              <a:t>不具有确定的描述</a:t>
            </a:r>
            <a:endParaRPr lang="en-US" altLang="zh-CN" sz="2400" dirty="0" smtClean="0"/>
          </a:p>
          <a:p>
            <a:pPr>
              <a:spcBef>
                <a:spcPts val="1800"/>
              </a:spcBef>
            </a:pPr>
            <a:r>
              <a:rPr lang="zh-CN" altLang="en-US" sz="2400" dirty="0" smtClean="0"/>
              <a:t>需要一种随机性方法来描述上述过程</a:t>
            </a:r>
            <a:endParaRPr lang="en-US" altLang="zh-CN" sz="2400" dirty="0" smtClean="0"/>
          </a:p>
          <a:p>
            <a:pPr>
              <a:spcBef>
                <a:spcPts val="1800"/>
              </a:spcBef>
            </a:pPr>
            <a:r>
              <a:rPr lang="zh-CN" altLang="en-US" sz="2400" b="1" dirty="0" smtClean="0"/>
              <a:t>蒙特卡罗方法（</a:t>
            </a:r>
            <a:r>
              <a:rPr lang="en-US" altLang="zh-CN" sz="2400" b="1" dirty="0" smtClean="0"/>
              <a:t>Monte Carlo</a:t>
            </a:r>
            <a:r>
              <a:rPr lang="zh-CN" altLang="en-US" sz="2400" b="1" dirty="0" smtClean="0"/>
              <a:t>，</a:t>
            </a:r>
            <a:r>
              <a:rPr lang="en-US" altLang="zh-CN" sz="2400" b="1" dirty="0" smtClean="0"/>
              <a:t>MC</a:t>
            </a:r>
            <a:r>
              <a:rPr lang="zh-CN" altLang="en-US" sz="2400" b="1" dirty="0" smtClean="0"/>
              <a:t>）</a:t>
            </a:r>
            <a:endParaRPr lang="en-US" altLang="zh-CN" sz="2400" b="1" dirty="0" smtClean="0"/>
          </a:p>
          <a:p>
            <a:endParaRPr lang="zh-CN" altLang="en-US" dirty="0"/>
          </a:p>
        </p:txBody>
      </p:sp>
    </p:spTree>
    <p:extLst>
      <p:ext uri="{BB962C8B-B14F-4D97-AF65-F5344CB8AC3E}">
        <p14:creationId xmlns:p14="http://schemas.microsoft.com/office/powerpoint/2010/main" val="1264253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75330-BB6A-4F78-909E-08D62D216126}"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69</a:t>
            </a:fld>
            <a:endParaRPr lang="zh-CN" altLang="en-US"/>
          </a:p>
        </p:txBody>
      </p:sp>
      <p:sp>
        <p:nvSpPr>
          <p:cNvPr id="5" name="Title 4"/>
          <p:cNvSpPr>
            <a:spLocks noGrp="1"/>
          </p:cNvSpPr>
          <p:nvPr>
            <p:ph type="title"/>
          </p:nvPr>
        </p:nvSpPr>
        <p:spPr>
          <a:xfrm>
            <a:off x="276225" y="228601"/>
            <a:ext cx="8591550" cy="752128"/>
          </a:xfrm>
        </p:spPr>
        <p:txBody>
          <a:bodyPr>
            <a:normAutofit fontScale="90000"/>
          </a:bodyPr>
          <a:lstStyle/>
          <a:p>
            <a:r>
              <a:rPr lang="zh-CN" altLang="en-US" dirty="0" smtClean="0"/>
              <a:t>历史发展</a:t>
            </a:r>
            <a:endParaRPr lang="zh-CN" altLang="en-US" dirty="0"/>
          </a:p>
        </p:txBody>
      </p:sp>
      <p:sp>
        <p:nvSpPr>
          <p:cNvPr id="6" name="Content Placeholder 5"/>
          <p:cNvSpPr>
            <a:spLocks noGrp="1"/>
          </p:cNvSpPr>
          <p:nvPr>
            <p:ph sz="quarter" idx="4294967295"/>
          </p:nvPr>
        </p:nvSpPr>
        <p:spPr>
          <a:xfrm>
            <a:off x="274320" y="910965"/>
            <a:ext cx="8595360" cy="4967448"/>
          </a:xfrm>
          <a:prstGeom prst="rect">
            <a:avLst/>
          </a:prstGeom>
        </p:spPr>
        <p:txBody>
          <a:bodyPr/>
          <a:lstStyle/>
          <a:p>
            <a:r>
              <a:rPr lang="zh-CN" altLang="en-US" sz="2400" dirty="0"/>
              <a:t>投针实验：</a:t>
            </a:r>
            <a:r>
              <a:rPr lang="en-US" altLang="zh-CN" dirty="0" smtClean="0">
                <a:ea typeface="宋体" charset="-122"/>
              </a:rPr>
              <a:t/>
            </a:r>
            <a:br>
              <a:rPr lang="en-US" altLang="zh-CN" dirty="0" smtClean="0">
                <a:ea typeface="宋体" charset="-122"/>
              </a:rPr>
            </a:br>
            <a:r>
              <a:rPr lang="en-US" altLang="zh-CN" dirty="0" smtClean="0">
                <a:ea typeface="宋体" charset="-122"/>
              </a:rPr>
              <a:t>Georges Louis Leclerc, Comte de </a:t>
            </a:r>
            <a:r>
              <a:rPr lang="en-US" altLang="zh-CN" b="1" dirty="0" smtClean="0">
                <a:ea typeface="宋体" charset="-122"/>
              </a:rPr>
              <a:t>Buffon</a:t>
            </a:r>
            <a:r>
              <a:rPr lang="en-US" altLang="zh-CN" dirty="0" smtClean="0">
                <a:ea typeface="宋体" charset="-122"/>
              </a:rPr>
              <a:t>, </a:t>
            </a:r>
            <a:r>
              <a:rPr lang="en-US" altLang="zh-CN" dirty="0">
                <a:ea typeface="宋体" charset="-122"/>
              </a:rPr>
              <a:t>(1707-1788) </a:t>
            </a:r>
            <a:endParaRPr lang="en-US" altLang="zh-CN" dirty="0" smtClean="0">
              <a:ea typeface="宋体" charset="-122"/>
            </a:endParaRPr>
          </a:p>
          <a:p>
            <a:pPr marL="0" indent="0">
              <a:buNone/>
            </a:pPr>
            <a:endParaRPr lang="zh-CN" altLang="en-US" dirty="0"/>
          </a:p>
        </p:txBody>
      </p:sp>
      <p:pic>
        <p:nvPicPr>
          <p:cNvPr id="22" name="Picture 3" descr="Buff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66800" y="2220813"/>
            <a:ext cx="3006725" cy="3657600"/>
          </a:xfrm>
          <a:prstGeom prst="rect">
            <a:avLst/>
          </a:prstGeom>
        </p:spPr>
      </p:pic>
      <p:sp>
        <p:nvSpPr>
          <p:cNvPr id="23" name="Rectangle 4"/>
          <p:cNvSpPr>
            <a:spLocks noChangeArrowheads="1"/>
          </p:cNvSpPr>
          <p:nvPr/>
        </p:nvSpPr>
        <p:spPr bwMode="auto">
          <a:xfrm>
            <a:off x="4343400" y="2220813"/>
            <a:ext cx="457200" cy="2438400"/>
          </a:xfrm>
          <a:prstGeom prst="rect">
            <a:avLst/>
          </a:prstGeom>
          <a:solidFill>
            <a:schemeClr val="tx2"/>
          </a:solidFill>
          <a:ln w="9525">
            <a:solidFill>
              <a:schemeClr val="tx1"/>
            </a:solidFill>
            <a:miter lim="800000"/>
            <a:headEnd/>
            <a:tailEnd/>
          </a:ln>
        </p:spPr>
        <p:txBody>
          <a:bodyPr wrap="none" anchor="ctr"/>
          <a:lstStyle/>
          <a:p>
            <a:endParaRPr lang="zh-CN" altLang="en-US"/>
          </a:p>
        </p:txBody>
      </p:sp>
      <p:sp>
        <p:nvSpPr>
          <p:cNvPr id="24" name="Rectangle 5"/>
          <p:cNvSpPr>
            <a:spLocks noChangeArrowheads="1"/>
          </p:cNvSpPr>
          <p:nvPr/>
        </p:nvSpPr>
        <p:spPr bwMode="auto">
          <a:xfrm>
            <a:off x="5257800" y="2220813"/>
            <a:ext cx="457200" cy="2438400"/>
          </a:xfrm>
          <a:prstGeom prst="rect">
            <a:avLst/>
          </a:prstGeom>
          <a:solidFill>
            <a:schemeClr val="tx2"/>
          </a:solidFill>
          <a:ln w="9525">
            <a:solidFill>
              <a:schemeClr val="tx1"/>
            </a:solidFill>
            <a:miter lim="800000"/>
            <a:headEnd/>
            <a:tailEnd/>
          </a:ln>
        </p:spPr>
        <p:txBody>
          <a:bodyPr wrap="none" anchor="ctr"/>
          <a:lstStyle/>
          <a:p>
            <a:endParaRPr lang="zh-CN" altLang="en-US"/>
          </a:p>
        </p:txBody>
      </p:sp>
      <p:sp>
        <p:nvSpPr>
          <p:cNvPr id="25" name="Rectangle 6"/>
          <p:cNvSpPr>
            <a:spLocks noChangeArrowheads="1"/>
          </p:cNvSpPr>
          <p:nvPr/>
        </p:nvSpPr>
        <p:spPr bwMode="auto">
          <a:xfrm>
            <a:off x="6248400" y="2220813"/>
            <a:ext cx="457200" cy="2438400"/>
          </a:xfrm>
          <a:prstGeom prst="rect">
            <a:avLst/>
          </a:prstGeom>
          <a:solidFill>
            <a:schemeClr val="tx2"/>
          </a:solidFill>
          <a:ln w="9525">
            <a:solidFill>
              <a:schemeClr val="tx1"/>
            </a:solidFill>
            <a:miter lim="800000"/>
            <a:headEnd/>
            <a:tailEnd/>
          </a:ln>
        </p:spPr>
        <p:txBody>
          <a:bodyPr wrap="none" anchor="ctr"/>
          <a:lstStyle/>
          <a:p>
            <a:endParaRPr lang="zh-CN" altLang="en-US"/>
          </a:p>
        </p:txBody>
      </p:sp>
      <p:sp>
        <p:nvSpPr>
          <p:cNvPr id="26" name="Rectangle 7"/>
          <p:cNvSpPr>
            <a:spLocks noChangeArrowheads="1"/>
          </p:cNvSpPr>
          <p:nvPr/>
        </p:nvSpPr>
        <p:spPr bwMode="auto">
          <a:xfrm>
            <a:off x="7239000" y="2220813"/>
            <a:ext cx="457200" cy="2438400"/>
          </a:xfrm>
          <a:prstGeom prst="rect">
            <a:avLst/>
          </a:prstGeom>
          <a:solidFill>
            <a:schemeClr val="tx2"/>
          </a:solidFill>
          <a:ln w="9525">
            <a:solidFill>
              <a:schemeClr val="tx1"/>
            </a:solidFill>
            <a:miter lim="800000"/>
            <a:headEnd/>
            <a:tailEnd/>
          </a:ln>
        </p:spPr>
        <p:txBody>
          <a:bodyPr wrap="none" anchor="ctr"/>
          <a:lstStyle/>
          <a:p>
            <a:endParaRPr lang="zh-CN" altLang="en-US"/>
          </a:p>
        </p:txBody>
      </p:sp>
      <p:sp>
        <p:nvSpPr>
          <p:cNvPr id="27" name="Text Box 8"/>
          <p:cNvSpPr txBox="1">
            <a:spLocks noChangeArrowheads="1"/>
          </p:cNvSpPr>
          <p:nvPr/>
        </p:nvSpPr>
        <p:spPr bwMode="auto">
          <a:xfrm>
            <a:off x="6781800" y="4659213"/>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spcBef>
                <a:spcPct val="50000"/>
              </a:spcBef>
            </a:pPr>
            <a:r>
              <a:rPr lang="en-US" altLang="zh-CN" sz="1800">
                <a:latin typeface="Comic Sans MS" pitchFamily="66" charset="0"/>
              </a:rPr>
              <a:t>d</a:t>
            </a:r>
          </a:p>
        </p:txBody>
      </p:sp>
      <p:sp>
        <p:nvSpPr>
          <p:cNvPr id="28" name="Line 9"/>
          <p:cNvSpPr>
            <a:spLocks noChangeShapeType="1"/>
          </p:cNvSpPr>
          <p:nvPr/>
        </p:nvSpPr>
        <p:spPr bwMode="auto">
          <a:xfrm flipH="1">
            <a:off x="7239000" y="4811613"/>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 name="Line 10"/>
          <p:cNvSpPr>
            <a:spLocks noChangeShapeType="1"/>
          </p:cNvSpPr>
          <p:nvPr/>
        </p:nvSpPr>
        <p:spPr bwMode="auto">
          <a:xfrm>
            <a:off x="7239000" y="4659213"/>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11"/>
          <p:cNvSpPr>
            <a:spLocks noChangeShapeType="1"/>
          </p:cNvSpPr>
          <p:nvPr/>
        </p:nvSpPr>
        <p:spPr bwMode="auto">
          <a:xfrm>
            <a:off x="6705600" y="4659213"/>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12"/>
          <p:cNvSpPr>
            <a:spLocks noChangeShapeType="1"/>
          </p:cNvSpPr>
          <p:nvPr/>
        </p:nvSpPr>
        <p:spPr bwMode="auto">
          <a:xfrm>
            <a:off x="6477000" y="4811613"/>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 name="Line 13"/>
          <p:cNvSpPr>
            <a:spLocks noChangeShapeType="1"/>
          </p:cNvSpPr>
          <p:nvPr/>
        </p:nvSpPr>
        <p:spPr bwMode="auto">
          <a:xfrm flipV="1">
            <a:off x="6096000" y="3668613"/>
            <a:ext cx="228600" cy="152400"/>
          </a:xfrm>
          <a:prstGeom prst="line">
            <a:avLst/>
          </a:prstGeom>
          <a:noFill/>
          <a:ln w="381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14"/>
          <p:cNvSpPr>
            <a:spLocks noChangeShapeType="1"/>
          </p:cNvSpPr>
          <p:nvPr/>
        </p:nvSpPr>
        <p:spPr bwMode="auto">
          <a:xfrm>
            <a:off x="6172200" y="3287613"/>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15"/>
          <p:cNvSpPr>
            <a:spLocks noChangeShapeType="1"/>
          </p:cNvSpPr>
          <p:nvPr/>
        </p:nvSpPr>
        <p:spPr bwMode="auto">
          <a:xfrm>
            <a:off x="5867400" y="3440013"/>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5" name="Object 16"/>
          <p:cNvGraphicFramePr>
            <a:graphicFrameLocks noChangeAspect="1"/>
          </p:cNvGraphicFramePr>
          <p:nvPr>
            <p:extLst>
              <p:ext uri="{D42A27DB-BD31-4B8C-83A1-F6EECF244321}">
                <p14:modId xmlns:p14="http://schemas.microsoft.com/office/powerpoint/2010/main" val="39780816"/>
              </p:ext>
            </p:extLst>
          </p:nvPr>
        </p:nvGraphicFramePr>
        <p:xfrm>
          <a:off x="4419600" y="5087838"/>
          <a:ext cx="1295400" cy="933450"/>
        </p:xfrm>
        <a:graphic>
          <a:graphicData uri="http://schemas.openxmlformats.org/presentationml/2006/ole">
            <mc:AlternateContent xmlns:mc="http://schemas.openxmlformats.org/markup-compatibility/2006">
              <mc:Choice xmlns:v="urn:schemas-microsoft-com:vml" Requires="v">
                <p:oleObj spid="_x0000_s20488" name="Equation" r:id="rId4" imgW="545760" imgH="393480" progId="Equation.3">
                  <p:embed/>
                </p:oleObj>
              </mc:Choice>
              <mc:Fallback>
                <p:oleObj name="Equation" r:id="rId4" imgW="5457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087838"/>
                        <a:ext cx="12954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 Box 17"/>
          <p:cNvSpPr txBox="1">
            <a:spLocks noChangeArrowheads="1"/>
          </p:cNvSpPr>
          <p:nvPr/>
        </p:nvSpPr>
        <p:spPr bwMode="auto">
          <a:xfrm>
            <a:off x="5943600" y="3287613"/>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spcBef>
                <a:spcPct val="50000"/>
              </a:spcBef>
            </a:pPr>
            <a:r>
              <a:rPr lang="en-US" altLang="zh-CN" sz="1800">
                <a:latin typeface="Comic Sans MS" pitchFamily="66" charset="0"/>
              </a:rPr>
              <a:t>L</a:t>
            </a:r>
          </a:p>
        </p:txBody>
      </p:sp>
    </p:spTree>
    <p:extLst>
      <p:ext uri="{BB962C8B-B14F-4D97-AF65-F5344CB8AC3E}">
        <p14:creationId xmlns:p14="http://schemas.microsoft.com/office/powerpoint/2010/main" val="10255640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animBg="1"/>
      <p:bldP spid="29" grpId="0" animBg="1"/>
      <p:bldP spid="30" grpId="0" animBg="1"/>
      <p:bldP spid="31" grpId="0" animBg="1"/>
      <p:bldP spid="32" grpId="0" animBg="1"/>
      <p:bldP spid="33" grpId="0" animBg="1"/>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76225" y="228601"/>
            <a:ext cx="8591550" cy="752128"/>
          </a:xfrm>
        </p:spPr>
        <p:txBody>
          <a:bodyPr>
            <a:normAutofit fontScale="90000"/>
          </a:bodyPr>
          <a:lstStyle/>
          <a:p>
            <a:r>
              <a:rPr lang="zh-CN" altLang="en-US" dirty="0"/>
              <a:t>实际使用的限制</a:t>
            </a:r>
          </a:p>
        </p:txBody>
      </p:sp>
      <p:sp>
        <p:nvSpPr>
          <p:cNvPr id="39939" name="Rectangle 3"/>
          <p:cNvSpPr>
            <a:spLocks noGrp="1" noChangeArrowheads="1"/>
          </p:cNvSpPr>
          <p:nvPr>
            <p:ph type="body" idx="4294967295"/>
          </p:nvPr>
        </p:nvSpPr>
        <p:spPr>
          <a:xfrm>
            <a:off x="457200" y="1125538"/>
            <a:ext cx="8229600" cy="5256212"/>
          </a:xfrm>
          <a:prstGeom prst="rect">
            <a:avLst/>
          </a:prstGeom>
        </p:spPr>
        <p:txBody>
          <a:bodyPr/>
          <a:lstStyle/>
          <a:p>
            <a:r>
              <a:rPr lang="zh-CN" altLang="en-US" sz="2400" dirty="0"/>
              <a:t>实际上，分子动力学模拟方法和随机模拟方法一样都面临着两个基本限制</a:t>
            </a:r>
            <a:r>
              <a:rPr lang="zh-CN" altLang="en-US" sz="2400" dirty="0" smtClean="0"/>
              <a:t>：</a:t>
            </a:r>
            <a:endParaRPr lang="zh-CN" altLang="en-US" sz="2400" dirty="0"/>
          </a:p>
          <a:p>
            <a:pPr lvl="1">
              <a:spcBef>
                <a:spcPts val="1800"/>
              </a:spcBef>
            </a:pPr>
            <a:r>
              <a:rPr lang="zh-CN" altLang="en-US" sz="2400" dirty="0"/>
              <a:t>一个是有限观测时间的限制；</a:t>
            </a:r>
          </a:p>
          <a:p>
            <a:pPr lvl="1">
              <a:spcBef>
                <a:spcPts val="1800"/>
              </a:spcBef>
            </a:pPr>
            <a:r>
              <a:rPr lang="zh-CN" altLang="en-US" sz="2400" dirty="0" smtClean="0"/>
              <a:t>一</a:t>
            </a:r>
            <a:r>
              <a:rPr lang="zh-CN" altLang="en-US" sz="2400" dirty="0"/>
              <a:t>个是有限系统大小的限制。</a:t>
            </a:r>
          </a:p>
          <a:p>
            <a:pPr lvl="2">
              <a:spcBef>
                <a:spcPts val="1800"/>
              </a:spcBef>
            </a:pPr>
            <a:r>
              <a:rPr lang="zh-CN" altLang="en-US" sz="2000" dirty="0"/>
              <a:t>通常人们感兴趣的是体系在热力学极限下（即粒子数目趋于无穷时）的性质。</a:t>
            </a:r>
          </a:p>
          <a:p>
            <a:pPr lvl="2">
              <a:spcBef>
                <a:spcPts val="1800"/>
              </a:spcBef>
            </a:pPr>
            <a:r>
              <a:rPr lang="zh-CN" altLang="en-US" sz="2000" dirty="0"/>
              <a:t>但是计算机模拟允许的体系大小要比热力学极限小得多，因此可能会出现有限尺寸效应。</a:t>
            </a:r>
          </a:p>
          <a:p>
            <a:pPr lvl="2">
              <a:spcBef>
                <a:spcPts val="1800"/>
              </a:spcBef>
            </a:pPr>
            <a:r>
              <a:rPr lang="zh-CN" altLang="en-US" sz="2000" dirty="0"/>
              <a:t>为了减小有限尺寸效应，人们往往引入周期性、全反射、漫反射等边界条件。</a:t>
            </a:r>
          </a:p>
          <a:p>
            <a:pPr lvl="2">
              <a:spcBef>
                <a:spcPts val="1800"/>
              </a:spcBef>
            </a:pPr>
            <a:r>
              <a:rPr lang="zh-CN" altLang="en-US" sz="2000" dirty="0"/>
              <a:t>当然边界条件的引入显然会影响体系的某些性质。 </a:t>
            </a:r>
          </a:p>
        </p:txBody>
      </p:sp>
      <p:sp>
        <p:nvSpPr>
          <p:cNvPr id="2" name="Date Placeholder 1"/>
          <p:cNvSpPr>
            <a:spLocks noGrp="1"/>
          </p:cNvSpPr>
          <p:nvPr>
            <p:ph type="dt" sz="half" idx="10"/>
          </p:nvPr>
        </p:nvSpPr>
        <p:spPr/>
        <p:txBody>
          <a:bodyPr/>
          <a:lstStyle/>
          <a:p>
            <a:fld id="{9FBCBDC1-80B1-4B55-919D-9EDCB7C8AA8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a:t>
            </a:fld>
            <a:endParaRPr lang="zh-CN" altLang="en-US"/>
          </a:p>
        </p:txBody>
      </p:sp>
    </p:spTree>
    <p:extLst>
      <p:ext uri="{BB962C8B-B14F-4D97-AF65-F5344CB8AC3E}">
        <p14:creationId xmlns:p14="http://schemas.microsoft.com/office/powerpoint/2010/main" val="864316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ED488-00A3-4448-9085-3F0B9410D48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70</a:t>
            </a:fld>
            <a:endParaRPr lang="zh-CN" altLang="en-US"/>
          </a:p>
        </p:txBody>
      </p:sp>
      <p:sp>
        <p:nvSpPr>
          <p:cNvPr id="5" name="Title 4"/>
          <p:cNvSpPr>
            <a:spLocks noGrp="1"/>
          </p:cNvSpPr>
          <p:nvPr>
            <p:ph type="title"/>
          </p:nvPr>
        </p:nvSpPr>
        <p:spPr>
          <a:xfrm>
            <a:off x="276225" y="228601"/>
            <a:ext cx="8591550" cy="896144"/>
          </a:xfrm>
        </p:spPr>
        <p:txBody>
          <a:bodyPr/>
          <a:lstStyle/>
          <a:p>
            <a:r>
              <a:rPr lang="en-US" altLang="zh-CN" dirty="0" smtClean="0"/>
              <a:t>MC</a:t>
            </a:r>
            <a:r>
              <a:rPr lang="zh-CN" altLang="en-US" dirty="0" smtClean="0"/>
              <a:t>模拟的先驱</a:t>
            </a:r>
            <a:endParaRPr lang="zh-CN" altLang="en-US" dirty="0"/>
          </a:p>
        </p:txBody>
      </p:sp>
      <p:sp>
        <p:nvSpPr>
          <p:cNvPr id="6" name="Content Placeholder 5"/>
          <p:cNvSpPr>
            <a:spLocks noGrp="1"/>
          </p:cNvSpPr>
          <p:nvPr>
            <p:ph sz="quarter" idx="4294967295"/>
          </p:nvPr>
        </p:nvSpPr>
        <p:spPr>
          <a:xfrm>
            <a:off x="539552" y="4653136"/>
            <a:ext cx="8064896" cy="1800200"/>
          </a:xfrm>
          <a:prstGeom prst="rect">
            <a:avLst/>
          </a:prstGeom>
        </p:spPr>
        <p:txBody>
          <a:bodyPr/>
          <a:lstStyle/>
          <a:p>
            <a:r>
              <a:rPr lang="en-US" altLang="zh-CN" sz="2400" dirty="0"/>
              <a:t>Stanislaw </a:t>
            </a:r>
            <a:r>
              <a:rPr lang="en-US" altLang="zh-CN" sz="2400" dirty="0" err="1"/>
              <a:t>Ulam</a:t>
            </a:r>
            <a:r>
              <a:rPr lang="en-US" altLang="zh-CN" sz="2400" dirty="0"/>
              <a:t>, a Polish born mathematician who worked for John von Neumann on the United States’ Manhattan Project during World War II. </a:t>
            </a:r>
            <a:r>
              <a:rPr lang="en-US" altLang="zh-CN" sz="2400" dirty="0" err="1"/>
              <a:t>Ulam</a:t>
            </a:r>
            <a:r>
              <a:rPr lang="en-US" altLang="zh-CN" sz="2400" dirty="0"/>
              <a:t> is primarily known for designing the hydrogen bomb with Edward Teller in 1951. </a:t>
            </a:r>
            <a:endParaRPr lang="zh-CN" altLang="en-US" sz="2400" dirty="0"/>
          </a:p>
        </p:txBody>
      </p:sp>
      <p:pic>
        <p:nvPicPr>
          <p:cNvPr id="7" name="Picture 3" descr="Ulam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64088" y="980728"/>
            <a:ext cx="2698750" cy="3505200"/>
          </a:xfrm>
          <a:prstGeom prst="rect">
            <a:avLst/>
          </a:prstGeom>
        </p:spPr>
      </p:pic>
      <p:sp>
        <p:nvSpPr>
          <p:cNvPr id="10" name="Rectangle 9"/>
          <p:cNvSpPr/>
          <p:nvPr/>
        </p:nvSpPr>
        <p:spPr>
          <a:xfrm>
            <a:off x="395536" y="1484784"/>
            <a:ext cx="4320480" cy="2677656"/>
          </a:xfrm>
          <a:prstGeom prst="rect">
            <a:avLst/>
          </a:prstGeom>
        </p:spPr>
        <p:txBody>
          <a:bodyPr wrap="square">
            <a:spAutoFit/>
          </a:bodyPr>
          <a:lstStyle/>
          <a:p>
            <a:r>
              <a:rPr lang="en-US" altLang="zh-CN" sz="2400" dirty="0"/>
              <a:t>Stanislaw </a:t>
            </a:r>
            <a:r>
              <a:rPr lang="en-US" altLang="zh-CN" sz="2400" dirty="0" err="1" smtClean="0"/>
              <a:t>Ulam</a:t>
            </a:r>
            <a:r>
              <a:rPr lang="zh-CN" altLang="en-US" sz="2400" dirty="0"/>
              <a:t> </a:t>
            </a:r>
            <a:r>
              <a:rPr lang="en-US" altLang="zh-CN" sz="2400" dirty="0" smtClean="0"/>
              <a:t>(1909-1984)</a:t>
            </a:r>
            <a:endParaRPr lang="en-US" altLang="zh-CN" sz="2200" spc="30" dirty="0" smtClean="0">
              <a:solidFill>
                <a:srgbClr val="323232"/>
              </a:solidFill>
              <a:latin typeface="Verdana"/>
              <a:ea typeface="微软雅黑"/>
              <a:cs typeface="Tahoma" pitchFamily="34" charset="0"/>
            </a:endParaRPr>
          </a:p>
          <a:p>
            <a:endParaRPr lang="en-US" altLang="zh-CN" sz="2400" dirty="0" smtClean="0"/>
          </a:p>
          <a:p>
            <a:r>
              <a:rPr lang="en-US" altLang="zh-CN" sz="2400" b="1" dirty="0" smtClean="0"/>
              <a:t>He </a:t>
            </a:r>
            <a:r>
              <a:rPr lang="en-US" altLang="zh-CN" sz="2400" b="1" dirty="0"/>
              <a:t>invented the Monte Carlo method in 1946 while pondering the probabilities of </a:t>
            </a:r>
            <a:r>
              <a:rPr lang="en-US" altLang="zh-CN" sz="2400" b="1" dirty="0">
                <a:solidFill>
                  <a:srgbClr val="FF0000"/>
                </a:solidFill>
              </a:rPr>
              <a:t>winning a card game of solitaire.</a:t>
            </a:r>
            <a:r>
              <a:rPr lang="en-US" altLang="zh-CN" sz="2400" dirty="0"/>
              <a:t> </a:t>
            </a:r>
            <a:endParaRPr lang="zh-CN" altLang="en-US" sz="2400" dirty="0"/>
          </a:p>
        </p:txBody>
      </p:sp>
    </p:spTree>
    <p:extLst>
      <p:ext uri="{BB962C8B-B14F-4D97-AF65-F5344CB8AC3E}">
        <p14:creationId xmlns:p14="http://schemas.microsoft.com/office/powerpoint/2010/main" val="33270751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58747-867B-46F7-9C42-2F623E14C8A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71</a:t>
            </a:fld>
            <a:endParaRPr lang="zh-CN" altLang="en-US"/>
          </a:p>
        </p:txBody>
      </p:sp>
      <p:sp>
        <p:nvSpPr>
          <p:cNvPr id="5" name="Title 4"/>
          <p:cNvSpPr>
            <a:spLocks noGrp="1"/>
          </p:cNvSpPr>
          <p:nvPr>
            <p:ph type="title"/>
          </p:nvPr>
        </p:nvSpPr>
        <p:spPr/>
        <p:txBody>
          <a:bodyPr/>
          <a:lstStyle/>
          <a:p>
            <a:r>
              <a:rPr lang="zh-CN" altLang="en-US" dirty="0"/>
              <a:t>著</a:t>
            </a:r>
            <a:r>
              <a:rPr lang="zh-CN" altLang="en-US" dirty="0" smtClean="0"/>
              <a:t>名算法 （</a:t>
            </a:r>
            <a:r>
              <a:rPr lang="en-US" altLang="zh-CN" dirty="0"/>
              <a:t> Metropolis </a:t>
            </a:r>
            <a:r>
              <a:rPr lang="zh-CN" altLang="en-US" dirty="0" smtClean="0"/>
              <a:t>算法）</a:t>
            </a:r>
            <a:endParaRPr lang="zh-CN" altLang="en-US" dirty="0"/>
          </a:p>
        </p:txBody>
      </p:sp>
      <p:sp>
        <p:nvSpPr>
          <p:cNvPr id="9" name="Text Box 3"/>
          <p:cNvSpPr txBox="1">
            <a:spLocks noChangeArrowheads="1"/>
          </p:cNvSpPr>
          <p:nvPr/>
        </p:nvSpPr>
        <p:spPr bwMode="auto">
          <a:xfrm>
            <a:off x="3886200" y="2209800"/>
            <a:ext cx="4343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spcBef>
                <a:spcPct val="50000"/>
              </a:spcBef>
            </a:pPr>
            <a:r>
              <a:rPr lang="en-US" altLang="zh-CN" dirty="0">
                <a:latin typeface="Comic Sans MS" pitchFamily="66" charset="0"/>
              </a:rPr>
              <a:t>The algorithm by Metropolis (and A </a:t>
            </a:r>
            <a:r>
              <a:rPr lang="en-US" altLang="zh-CN" dirty="0" err="1">
                <a:latin typeface="Comic Sans MS" pitchFamily="66" charset="0"/>
              </a:rPr>
              <a:t>Rosenbluth</a:t>
            </a:r>
            <a:r>
              <a:rPr lang="en-US" altLang="zh-CN" dirty="0">
                <a:latin typeface="Comic Sans MS" pitchFamily="66" charset="0"/>
              </a:rPr>
              <a:t>, M </a:t>
            </a:r>
            <a:r>
              <a:rPr lang="en-US" altLang="zh-CN" dirty="0" err="1">
                <a:latin typeface="Comic Sans MS" pitchFamily="66" charset="0"/>
              </a:rPr>
              <a:t>Rosenbluth</a:t>
            </a:r>
            <a:r>
              <a:rPr lang="en-US" altLang="zh-CN" dirty="0">
                <a:latin typeface="Comic Sans MS" pitchFamily="66" charset="0"/>
              </a:rPr>
              <a:t>, A Teller and E Teller, 1953) has been cited as among the top 10 algorithms having the "greatest influence on the development and practice of science and engineering in the 20th century." </a:t>
            </a:r>
          </a:p>
        </p:txBody>
      </p:sp>
      <p:pic>
        <p:nvPicPr>
          <p:cNvPr id="10" name="Picture 4" descr="Metro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09663" y="2260600"/>
            <a:ext cx="2254250" cy="3079750"/>
          </a:xfrm>
          <a:prstGeom prst="rect">
            <a:avLst/>
          </a:prstGeom>
        </p:spPr>
      </p:pic>
    </p:spTree>
    <p:extLst>
      <p:ext uri="{BB962C8B-B14F-4D97-AF65-F5344CB8AC3E}">
        <p14:creationId xmlns:p14="http://schemas.microsoft.com/office/powerpoint/2010/main" val="359291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F98B9-0EBD-4ED9-B9C9-D0602666C0F8}"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72</a:t>
            </a:fld>
            <a:endParaRPr lang="zh-CN" altLang="en-US"/>
          </a:p>
        </p:txBody>
      </p:sp>
      <p:sp>
        <p:nvSpPr>
          <p:cNvPr id="5" name="Title 4"/>
          <p:cNvSpPr>
            <a:spLocks noGrp="1"/>
          </p:cNvSpPr>
          <p:nvPr>
            <p:ph type="title"/>
          </p:nvPr>
        </p:nvSpPr>
        <p:spPr/>
        <p:txBody>
          <a:bodyPr/>
          <a:lstStyle/>
          <a:p>
            <a:r>
              <a:rPr lang="zh-CN" altLang="en-US" dirty="0"/>
              <a:t>方</a:t>
            </a:r>
            <a:r>
              <a:rPr lang="zh-CN" altLang="en-US" dirty="0" smtClean="0"/>
              <a:t>法名字的由来</a:t>
            </a:r>
            <a:endParaRPr lang="zh-CN" altLang="en-US" dirty="0"/>
          </a:p>
        </p:txBody>
      </p:sp>
      <p:pic>
        <p:nvPicPr>
          <p:cNvPr id="8" name="Picture 3" descr="mona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33351" y="1995513"/>
            <a:ext cx="4640262" cy="3854450"/>
          </a:xfrm>
          <a:prstGeom prst="rect">
            <a:avLst/>
          </a:prstGeom>
        </p:spPr>
      </p:pic>
      <p:sp>
        <p:nvSpPr>
          <p:cNvPr id="9" name="Text Box 5"/>
          <p:cNvSpPr txBox="1">
            <a:spLocks noChangeArrowheads="1"/>
          </p:cNvSpPr>
          <p:nvPr/>
        </p:nvSpPr>
        <p:spPr bwMode="auto">
          <a:xfrm>
            <a:off x="5216408" y="1628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spcBef>
                <a:spcPct val="50000"/>
              </a:spcBef>
            </a:pPr>
            <a:r>
              <a:rPr lang="en-US" altLang="zh-CN" sz="1800" dirty="0">
                <a:latin typeface="Comic Sans MS" pitchFamily="66" charset="0"/>
              </a:rPr>
              <a:t>Monte-Carlo, Monaco</a:t>
            </a:r>
          </a:p>
        </p:txBody>
      </p:sp>
      <p:sp>
        <p:nvSpPr>
          <p:cNvPr id="11" name="Text Box 4"/>
          <p:cNvSpPr txBox="1">
            <a:spLocks noChangeArrowheads="1"/>
          </p:cNvSpPr>
          <p:nvPr/>
        </p:nvSpPr>
        <p:spPr bwMode="auto">
          <a:xfrm>
            <a:off x="539552" y="1485152"/>
            <a:ext cx="36724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spcBef>
                <a:spcPct val="50000"/>
              </a:spcBef>
            </a:pPr>
            <a:r>
              <a:rPr lang="en-US" altLang="zh-CN" dirty="0">
                <a:latin typeface="Comic Sans MS" pitchFamily="66" charset="0"/>
              </a:rPr>
              <a:t>Metropolis coined the name “Monte Carlo”, from its gambling Casino.</a:t>
            </a:r>
          </a:p>
        </p:txBody>
      </p:sp>
      <p:pic>
        <p:nvPicPr>
          <p:cNvPr id="12" name="Picture 3" descr="Roulett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00819" y="3107084"/>
            <a:ext cx="3667125" cy="2770188"/>
          </a:xfrm>
          <a:prstGeom prst="rect">
            <a:avLst/>
          </a:prstGeom>
        </p:spPr>
      </p:pic>
    </p:spTree>
    <p:extLst>
      <p:ext uri="{BB962C8B-B14F-4D97-AF65-F5344CB8AC3E}">
        <p14:creationId xmlns:p14="http://schemas.microsoft.com/office/powerpoint/2010/main" val="1370418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51520" y="116632"/>
            <a:ext cx="8591550" cy="680119"/>
          </a:xfrm>
        </p:spPr>
        <p:txBody>
          <a:bodyPr>
            <a:normAutofit fontScale="90000"/>
          </a:bodyPr>
          <a:lstStyle/>
          <a:p>
            <a:r>
              <a:rPr lang="zh-CN" altLang="en-US" dirty="0" smtClean="0"/>
              <a:t>蒙特卡罗方</a:t>
            </a:r>
            <a:r>
              <a:rPr lang="zh-CN" altLang="en-US" dirty="0"/>
              <a:t>法的基本思想</a:t>
            </a:r>
          </a:p>
        </p:txBody>
      </p:sp>
      <p:sp>
        <p:nvSpPr>
          <p:cNvPr id="69635" name="Rectangle 3"/>
          <p:cNvSpPr>
            <a:spLocks noGrp="1" noChangeArrowheads="1"/>
          </p:cNvSpPr>
          <p:nvPr>
            <p:ph type="body" idx="4294967295"/>
          </p:nvPr>
        </p:nvSpPr>
        <p:spPr>
          <a:xfrm>
            <a:off x="468313" y="1125538"/>
            <a:ext cx="8229600" cy="2159000"/>
          </a:xfrm>
          <a:prstGeom prst="rect">
            <a:avLst/>
          </a:prstGeom>
          <a:noFill/>
        </p:spPr>
        <p:txBody>
          <a:bodyPr lIns="90000"/>
          <a:lstStyle/>
          <a:p>
            <a:r>
              <a:rPr lang="zh-CN" altLang="en-US" sz="2400" dirty="0"/>
              <a:t>基本思想：</a:t>
            </a:r>
          </a:p>
          <a:p>
            <a:pPr>
              <a:buFontTx/>
              <a:buNone/>
            </a:pPr>
            <a:r>
              <a:rPr lang="zh-CN" altLang="en-US" sz="2400" b="0" dirty="0" smtClean="0"/>
              <a:t>       针</a:t>
            </a:r>
            <a:r>
              <a:rPr lang="zh-CN" altLang="en-US" sz="2400" b="0" dirty="0"/>
              <a:t>对待求问题，根据物理现象本身的统计规律，或人为构造一合适的依赖随机变量的概率模型，使某些随机变量的统计量为待求问题的解，进行大统计量</a:t>
            </a:r>
            <a:r>
              <a:rPr lang="en-US" altLang="zh-CN" sz="2400" b="0" dirty="0"/>
              <a:t>N</a:t>
            </a:r>
            <a:r>
              <a:rPr lang="en-US" altLang="zh-CN" sz="2400" b="0" dirty="0">
                <a:cs typeface="Times New Roman" pitchFamily="18" charset="0"/>
              </a:rPr>
              <a:t>→</a:t>
            </a:r>
            <a:r>
              <a:rPr lang="en-US" altLang="zh-CN" sz="2400" b="0" dirty="0"/>
              <a:t>∞</a:t>
            </a:r>
            <a:r>
              <a:rPr lang="zh-CN" altLang="en-US" sz="2400" b="0" dirty="0"/>
              <a:t>的统计实验方法或计算机随机模拟方法。</a:t>
            </a:r>
            <a:r>
              <a:rPr lang="zh-CN" altLang="en-US" sz="2400" dirty="0"/>
              <a:t>　</a:t>
            </a:r>
            <a:endParaRPr lang="zh-CN" altLang="en-US" sz="2400" b="0" dirty="0"/>
          </a:p>
        </p:txBody>
      </p:sp>
      <p:sp>
        <p:nvSpPr>
          <p:cNvPr id="69639" name="Rectangle 7"/>
          <p:cNvSpPr>
            <a:spLocks noChangeArrowheads="1"/>
          </p:cNvSpPr>
          <p:nvPr/>
        </p:nvSpPr>
        <p:spPr bwMode="auto">
          <a:xfrm>
            <a:off x="806450" y="3357563"/>
            <a:ext cx="76533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pPr marL="342900" indent="-342900" algn="l">
              <a:spcBef>
                <a:spcPct val="20000"/>
              </a:spcBef>
              <a:buFont typeface="Wingdings" pitchFamily="2" charset="2"/>
              <a:buChar char="Ø"/>
            </a:pPr>
            <a:r>
              <a:rPr lang="zh-CN" altLang="en-US" sz="2400" spc="30" dirty="0">
                <a:solidFill>
                  <a:schemeClr val="tx2"/>
                </a:solidFill>
                <a:latin typeface="+mn-lt"/>
                <a:ea typeface="+mn-ea"/>
                <a:cs typeface="Tahoma" pitchFamily="34" charset="0"/>
              </a:rPr>
              <a:t>理论依据：</a:t>
            </a:r>
          </a:p>
          <a:p>
            <a:pPr marL="342900" indent="-342900" algn="l">
              <a:spcBef>
                <a:spcPct val="20000"/>
              </a:spcBef>
              <a:buFont typeface="Wingdings" pitchFamily="2" charset="2"/>
              <a:buNone/>
            </a:pPr>
            <a:r>
              <a:rPr lang="zh-CN" altLang="en-US" sz="2400" spc="30" dirty="0">
                <a:solidFill>
                  <a:schemeClr val="tx2"/>
                </a:solidFill>
                <a:latin typeface="+mn-lt"/>
                <a:ea typeface="+mn-ea"/>
                <a:cs typeface="Tahoma" pitchFamily="34" charset="0"/>
              </a:rPr>
              <a:t>　大数定理：均匀分布的算术平均收敛于真值</a:t>
            </a:r>
          </a:p>
          <a:p>
            <a:pPr marL="342900" indent="-342900" algn="l">
              <a:spcBef>
                <a:spcPct val="20000"/>
              </a:spcBef>
              <a:buFont typeface="Wingdings" pitchFamily="2" charset="2"/>
              <a:buNone/>
            </a:pPr>
            <a:r>
              <a:rPr lang="zh-CN" altLang="en-US" sz="2400" spc="30" dirty="0">
                <a:solidFill>
                  <a:schemeClr val="tx2"/>
                </a:solidFill>
                <a:latin typeface="+mn-lt"/>
                <a:ea typeface="+mn-ea"/>
                <a:cs typeface="Tahoma" pitchFamily="34" charset="0"/>
              </a:rPr>
              <a:t>　中心极限定理：置信水平下的统计误差</a:t>
            </a:r>
          </a:p>
        </p:txBody>
      </p:sp>
      <p:sp>
        <p:nvSpPr>
          <p:cNvPr id="69640" name="Rectangle 8"/>
          <p:cNvSpPr>
            <a:spLocks noChangeArrowheads="1"/>
          </p:cNvSpPr>
          <p:nvPr/>
        </p:nvSpPr>
        <p:spPr bwMode="auto">
          <a:xfrm>
            <a:off x="827088" y="4942036"/>
            <a:ext cx="76533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pPr marL="342900" indent="-342900" algn="l">
              <a:spcBef>
                <a:spcPct val="20000"/>
              </a:spcBef>
              <a:buFont typeface="Wingdings" pitchFamily="2" charset="2"/>
              <a:buChar char="Ø"/>
            </a:pPr>
            <a:r>
              <a:rPr lang="zh-CN" altLang="en-US" sz="2400" spc="30" dirty="0">
                <a:solidFill>
                  <a:schemeClr val="tx2"/>
                </a:solidFill>
                <a:latin typeface="+mn-lt"/>
                <a:ea typeface="+mn-ea"/>
                <a:cs typeface="Tahoma" pitchFamily="34" charset="0"/>
              </a:rPr>
              <a:t>一</a:t>
            </a:r>
            <a:r>
              <a:rPr lang="zh-CN" altLang="en-US" sz="2400" spc="30" dirty="0" smtClean="0">
                <a:solidFill>
                  <a:schemeClr val="tx2"/>
                </a:solidFill>
                <a:latin typeface="+mn-lt"/>
                <a:ea typeface="+mn-ea"/>
                <a:cs typeface="Tahoma" pitchFamily="34" charset="0"/>
              </a:rPr>
              <a:t>个</a:t>
            </a:r>
            <a:r>
              <a:rPr lang="zh-CN" altLang="en-US" sz="2400" spc="30" dirty="0">
                <a:solidFill>
                  <a:schemeClr val="tx2"/>
                </a:solidFill>
                <a:latin typeface="+mn-lt"/>
                <a:ea typeface="+mn-ea"/>
                <a:cs typeface="Tahoma" pitchFamily="34" charset="0"/>
              </a:rPr>
              <a:t>例子：</a:t>
            </a:r>
          </a:p>
          <a:p>
            <a:pPr marL="342900" indent="-342900" algn="l">
              <a:spcBef>
                <a:spcPct val="20000"/>
              </a:spcBef>
              <a:buFont typeface="Wingdings" pitchFamily="2" charset="2"/>
              <a:buNone/>
            </a:pPr>
            <a:r>
              <a:rPr lang="zh-CN" altLang="en-US" sz="2400" spc="30" dirty="0">
                <a:solidFill>
                  <a:schemeClr val="tx2"/>
                </a:solidFill>
                <a:latin typeface="+mn-lt"/>
                <a:ea typeface="+mn-ea"/>
                <a:cs typeface="Tahoma" pitchFamily="34" charset="0"/>
              </a:rPr>
              <a:t>　</a:t>
            </a:r>
            <a:r>
              <a:rPr lang="en-US" altLang="zh-CN" sz="2400" spc="30" dirty="0" err="1">
                <a:solidFill>
                  <a:schemeClr val="tx2"/>
                </a:solidFill>
                <a:latin typeface="+mn-lt"/>
                <a:ea typeface="+mn-ea"/>
                <a:cs typeface="Tahoma" pitchFamily="34" charset="0"/>
              </a:rPr>
              <a:t>Buffen</a:t>
            </a:r>
            <a:r>
              <a:rPr lang="zh-CN" altLang="en-US" sz="2400" spc="30" dirty="0">
                <a:solidFill>
                  <a:schemeClr val="tx2"/>
                </a:solidFill>
                <a:latin typeface="+mn-lt"/>
                <a:ea typeface="+mn-ea"/>
                <a:cs typeface="Tahoma" pitchFamily="34" charset="0"/>
              </a:rPr>
              <a:t>投针实验求</a:t>
            </a:r>
            <a:r>
              <a:rPr lang="el-GR" altLang="zh-CN" sz="2400" spc="30" dirty="0" smtClean="0">
                <a:solidFill>
                  <a:schemeClr val="tx2"/>
                </a:solidFill>
                <a:latin typeface="+mn-lt"/>
                <a:ea typeface="+mn-ea"/>
                <a:cs typeface="Tahoma" pitchFamily="34" charset="0"/>
              </a:rPr>
              <a:t>π</a:t>
            </a:r>
            <a:endParaRPr lang="el-GR" altLang="zh-CN" sz="2400" spc="30" dirty="0">
              <a:solidFill>
                <a:schemeClr val="tx2"/>
              </a:solidFill>
              <a:latin typeface="+mn-lt"/>
              <a:ea typeface="+mn-ea"/>
              <a:cs typeface="Tahoma" pitchFamily="34" charset="0"/>
            </a:endParaRPr>
          </a:p>
        </p:txBody>
      </p:sp>
      <p:sp>
        <p:nvSpPr>
          <p:cNvPr id="2" name="Date Placeholder 1"/>
          <p:cNvSpPr>
            <a:spLocks noGrp="1"/>
          </p:cNvSpPr>
          <p:nvPr>
            <p:ph type="dt" sz="half" idx="10"/>
          </p:nvPr>
        </p:nvSpPr>
        <p:spPr/>
        <p:txBody>
          <a:bodyPr/>
          <a:lstStyle/>
          <a:p>
            <a:fld id="{63EC8EF4-0A8C-4EC5-9AA6-FCB44C38552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73</a:t>
            </a:fld>
            <a:endParaRPr lang="zh-CN" altLang="en-US"/>
          </a:p>
        </p:txBody>
      </p:sp>
    </p:spTree>
    <p:extLst>
      <p:ext uri="{BB962C8B-B14F-4D97-AF65-F5344CB8AC3E}">
        <p14:creationId xmlns:p14="http://schemas.microsoft.com/office/powerpoint/2010/main" val="2076009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9">
                                            <p:txEl>
                                              <p:pRg st="0" end="0"/>
                                            </p:txEl>
                                          </p:spTgt>
                                        </p:tgtEl>
                                        <p:attrNameLst>
                                          <p:attrName>style.visibility</p:attrName>
                                        </p:attrNameLst>
                                      </p:cBhvr>
                                      <p:to>
                                        <p:strVal val="visible"/>
                                      </p:to>
                                    </p:set>
                                    <p:animEffect transition="in" filter="fade">
                                      <p:cBhvr>
                                        <p:cTn id="12" dur="500"/>
                                        <p:tgtEl>
                                          <p:spTgt spid="696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39">
                                            <p:txEl>
                                              <p:pRg st="1" end="1"/>
                                            </p:txEl>
                                          </p:spTgt>
                                        </p:tgtEl>
                                        <p:attrNameLst>
                                          <p:attrName>style.visibility</p:attrName>
                                        </p:attrNameLst>
                                      </p:cBhvr>
                                      <p:to>
                                        <p:strVal val="visible"/>
                                      </p:to>
                                    </p:set>
                                    <p:animEffect transition="in" filter="fade">
                                      <p:cBhvr>
                                        <p:cTn id="17" dur="500"/>
                                        <p:tgtEl>
                                          <p:spTgt spid="696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39">
                                            <p:txEl>
                                              <p:pRg st="2" end="2"/>
                                            </p:txEl>
                                          </p:spTgt>
                                        </p:tgtEl>
                                        <p:attrNameLst>
                                          <p:attrName>style.visibility</p:attrName>
                                        </p:attrNameLst>
                                      </p:cBhvr>
                                      <p:to>
                                        <p:strVal val="visible"/>
                                      </p:to>
                                    </p:set>
                                    <p:animEffect transition="in" filter="fade">
                                      <p:cBhvr>
                                        <p:cTn id="22" dur="500"/>
                                        <p:tgtEl>
                                          <p:spTgt spid="696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640">
                                            <p:txEl>
                                              <p:pRg st="0" end="0"/>
                                            </p:txEl>
                                          </p:spTgt>
                                        </p:tgtEl>
                                        <p:attrNameLst>
                                          <p:attrName>style.visibility</p:attrName>
                                        </p:attrNameLst>
                                      </p:cBhvr>
                                      <p:to>
                                        <p:strVal val="visible"/>
                                      </p:to>
                                    </p:set>
                                    <p:animEffect transition="in" filter="fade">
                                      <p:cBhvr>
                                        <p:cTn id="27" dur="500"/>
                                        <p:tgtEl>
                                          <p:spTgt spid="696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640">
                                            <p:txEl>
                                              <p:pRg st="1" end="1"/>
                                            </p:txEl>
                                          </p:spTgt>
                                        </p:tgtEl>
                                        <p:attrNameLst>
                                          <p:attrName>style.visibility</p:attrName>
                                        </p:attrNameLst>
                                      </p:cBhvr>
                                      <p:to>
                                        <p:strVal val="visible"/>
                                      </p:to>
                                    </p:set>
                                    <p:animEffect transition="in" filter="fade">
                                      <p:cBhvr>
                                        <p:cTn id="32" dur="500"/>
                                        <p:tgtEl>
                                          <p:spTgt spid="696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Autofit/>
          </a:bodyPr>
          <a:lstStyle/>
          <a:p>
            <a:r>
              <a:rPr lang="en-US" altLang="zh-CN" dirty="0" err="1"/>
              <a:t>Buffen</a:t>
            </a:r>
            <a:r>
              <a:rPr lang="zh-CN" altLang="en-US" dirty="0"/>
              <a:t>投针实验</a:t>
            </a:r>
          </a:p>
        </p:txBody>
      </p:sp>
      <p:sp>
        <p:nvSpPr>
          <p:cNvPr id="222211" name="Rectangle 3"/>
          <p:cNvSpPr>
            <a:spLocks noGrp="1" noChangeArrowheads="1"/>
          </p:cNvSpPr>
          <p:nvPr>
            <p:ph type="body" sz="half" idx="1"/>
          </p:nvPr>
        </p:nvSpPr>
        <p:spPr>
          <a:xfrm>
            <a:off x="296658" y="1052513"/>
            <a:ext cx="4475163" cy="1584325"/>
          </a:xfrm>
        </p:spPr>
        <p:txBody>
          <a:bodyPr>
            <a:normAutofit fontScale="85000" lnSpcReduction="20000"/>
          </a:bodyPr>
          <a:lstStyle/>
          <a:p>
            <a:pPr>
              <a:lnSpc>
                <a:spcPct val="90000"/>
              </a:lnSpc>
            </a:pPr>
            <a:r>
              <a:rPr lang="en-US" altLang="zh-CN" dirty="0" err="1"/>
              <a:t>Buffen</a:t>
            </a:r>
            <a:r>
              <a:rPr lang="zh-CN" altLang="en-US" dirty="0"/>
              <a:t>投针实验求</a:t>
            </a:r>
            <a:r>
              <a:rPr lang="el-GR" altLang="zh-CN" dirty="0">
                <a:latin typeface="Arial Unicode MS" pitchFamily="34" charset="-122"/>
                <a:ea typeface="Arial Unicode MS" pitchFamily="34" charset="-122"/>
                <a:cs typeface="Arial Unicode MS" pitchFamily="34" charset="-122"/>
              </a:rPr>
              <a:t>π</a:t>
            </a:r>
            <a:r>
              <a:rPr lang="en-US" altLang="zh-CN" dirty="0" smtClean="0">
                <a:cs typeface="Times New Roman" pitchFamily="18" charset="0"/>
              </a:rPr>
              <a:t>:</a:t>
            </a:r>
          </a:p>
          <a:p>
            <a:pPr>
              <a:lnSpc>
                <a:spcPct val="90000"/>
              </a:lnSpc>
            </a:pPr>
            <a:r>
              <a:rPr lang="zh-CN" altLang="en-US" dirty="0" smtClean="0">
                <a:latin typeface="楷体_GB2312" pitchFamily="49" charset="-122"/>
              </a:rPr>
              <a:t>平</a:t>
            </a:r>
            <a:r>
              <a:rPr lang="zh-CN" altLang="en-US" dirty="0">
                <a:latin typeface="楷体_GB2312" pitchFamily="49" charset="-122"/>
              </a:rPr>
              <a:t>行线间距＝针长＝</a:t>
            </a:r>
            <a:r>
              <a:rPr lang="en-US" altLang="zh-CN" dirty="0" smtClean="0">
                <a:latin typeface="楷体_GB2312" pitchFamily="49" charset="-122"/>
              </a:rPr>
              <a:t>s</a:t>
            </a:r>
          </a:p>
          <a:p>
            <a:pPr>
              <a:lnSpc>
                <a:spcPct val="90000"/>
              </a:lnSpc>
            </a:pPr>
            <a:r>
              <a:rPr lang="zh-CN" altLang="en-US" dirty="0" smtClean="0">
                <a:latin typeface="楷体_GB2312" pitchFamily="49" charset="-122"/>
              </a:rPr>
              <a:t>针</a:t>
            </a:r>
            <a:r>
              <a:rPr lang="zh-CN" altLang="en-US" dirty="0">
                <a:latin typeface="楷体_GB2312" pitchFamily="49" charset="-122"/>
              </a:rPr>
              <a:t>与平行线方向夹角为</a:t>
            </a:r>
            <a:r>
              <a:rPr lang="el-GR" altLang="zh-CN" dirty="0" smtClean="0">
                <a:latin typeface="楷体_GB2312" pitchFamily="49" charset="-122"/>
                <a:cs typeface="Times New Roman" pitchFamily="18" charset="0"/>
              </a:rPr>
              <a:t>α</a:t>
            </a:r>
            <a:endParaRPr lang="en-US" altLang="zh-CN" dirty="0">
              <a:latin typeface="楷体_GB2312" pitchFamily="49" charset="-122"/>
              <a:cs typeface="Times New Roman" pitchFamily="18" charset="0"/>
            </a:endParaRPr>
          </a:p>
          <a:p>
            <a:pPr>
              <a:lnSpc>
                <a:spcPct val="90000"/>
              </a:lnSpc>
            </a:pPr>
            <a:r>
              <a:rPr lang="zh-CN" altLang="en-US" dirty="0" smtClean="0">
                <a:latin typeface="楷体_GB2312" pitchFamily="49" charset="-122"/>
                <a:cs typeface="Times New Roman" pitchFamily="18" charset="0"/>
              </a:rPr>
              <a:t>相</a:t>
            </a:r>
            <a:r>
              <a:rPr lang="zh-CN" altLang="en-US" dirty="0">
                <a:latin typeface="楷体_GB2312" pitchFamily="49" charset="-122"/>
                <a:cs typeface="Times New Roman" pitchFamily="18" charset="0"/>
              </a:rPr>
              <a:t>交概率为：</a:t>
            </a:r>
            <a:endParaRPr lang="zh-CN" altLang="el-GR" dirty="0">
              <a:latin typeface="楷体_GB2312" pitchFamily="49" charset="-122"/>
              <a:cs typeface="Times New Roman" pitchFamily="18" charset="0"/>
            </a:endParaRPr>
          </a:p>
        </p:txBody>
      </p:sp>
      <p:pic>
        <p:nvPicPr>
          <p:cNvPr id="222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2" y="864135"/>
            <a:ext cx="37242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16" name="Rectangle 8"/>
          <p:cNvSpPr>
            <a:spLocks noChangeArrowheads="1"/>
          </p:cNvSpPr>
          <p:nvPr/>
        </p:nvSpPr>
        <p:spPr bwMode="auto">
          <a:xfrm>
            <a:off x="468312" y="3212901"/>
            <a:ext cx="86756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zh-CN" altLang="en-US" sz="2200" spc="30" dirty="0" smtClean="0">
                <a:solidFill>
                  <a:schemeClr val="tx2"/>
                </a:solidFill>
                <a:latin typeface="楷体_GB2312" pitchFamily="49" charset="-122"/>
                <a:ea typeface="+mn-ea"/>
                <a:cs typeface="Tahoma" pitchFamily="34" charset="0"/>
              </a:rPr>
              <a:t>各</a:t>
            </a:r>
            <a:r>
              <a:rPr lang="zh-CN" altLang="en-US" sz="2200" spc="30" dirty="0">
                <a:solidFill>
                  <a:schemeClr val="tx2"/>
                </a:solidFill>
                <a:latin typeface="楷体_GB2312" pitchFamily="49" charset="-122"/>
                <a:ea typeface="+mn-ea"/>
                <a:cs typeface="Tahoma" pitchFamily="34" charset="0"/>
              </a:rPr>
              <a:t>向同性随机投针，则夹角</a:t>
            </a:r>
            <a:r>
              <a:rPr lang="el-GR" altLang="zh-CN" sz="2200" spc="30" dirty="0">
                <a:solidFill>
                  <a:schemeClr val="tx2"/>
                </a:solidFill>
                <a:latin typeface="+mn-lt"/>
                <a:ea typeface="+mn-ea"/>
                <a:cs typeface="Tahoma" pitchFamily="34" charset="0"/>
              </a:rPr>
              <a:t>α</a:t>
            </a:r>
            <a:r>
              <a:rPr lang="zh-CN" altLang="en-US" sz="2200" spc="30" dirty="0" smtClean="0">
                <a:solidFill>
                  <a:schemeClr val="tx2"/>
                </a:solidFill>
                <a:latin typeface="+mn-lt"/>
                <a:ea typeface="+mn-ea"/>
                <a:cs typeface="Tahoma" pitchFamily="34" charset="0"/>
              </a:rPr>
              <a:t>在</a:t>
            </a:r>
            <a:r>
              <a:rPr lang="en-US" altLang="zh-CN" sz="2200" spc="30" dirty="0" smtClean="0">
                <a:solidFill>
                  <a:schemeClr val="tx2"/>
                </a:solidFill>
                <a:latin typeface="+mn-lt"/>
                <a:ea typeface="+mn-ea"/>
                <a:cs typeface="Tahoma" pitchFamily="34" charset="0"/>
              </a:rPr>
              <a:t>[0, </a:t>
            </a:r>
            <a:r>
              <a:rPr lang="el-GR" altLang="zh-CN" sz="2400" dirty="0">
                <a:latin typeface="Arial Unicode MS" pitchFamily="34" charset="-122"/>
                <a:ea typeface="Arial Unicode MS" pitchFamily="34" charset="-122"/>
                <a:cs typeface="Arial Unicode MS" pitchFamily="34" charset="-122"/>
              </a:rPr>
              <a:t>π</a:t>
            </a:r>
            <a:r>
              <a:rPr lang="en-US" altLang="zh-CN" sz="2200" spc="30" dirty="0" smtClean="0">
                <a:solidFill>
                  <a:schemeClr val="tx2"/>
                </a:solidFill>
                <a:latin typeface="+mn-lt"/>
                <a:ea typeface="+mn-ea"/>
                <a:cs typeface="Tahoma" pitchFamily="34" charset="0"/>
              </a:rPr>
              <a:t>]</a:t>
            </a:r>
            <a:r>
              <a:rPr lang="zh-CN" altLang="en-US" sz="2200" spc="30" dirty="0" smtClean="0">
                <a:solidFill>
                  <a:schemeClr val="tx2"/>
                </a:solidFill>
                <a:latin typeface="楷体_GB2312" pitchFamily="49" charset="-122"/>
                <a:ea typeface="+mn-ea"/>
                <a:cs typeface="Tahoma" pitchFamily="34" charset="0"/>
              </a:rPr>
              <a:t>均</a:t>
            </a:r>
            <a:r>
              <a:rPr lang="zh-CN" altLang="en-US" sz="2200" spc="30" dirty="0">
                <a:solidFill>
                  <a:schemeClr val="tx2"/>
                </a:solidFill>
                <a:latin typeface="楷体_GB2312" pitchFamily="49" charset="-122"/>
                <a:ea typeface="+mn-ea"/>
                <a:cs typeface="Tahoma" pitchFamily="34" charset="0"/>
              </a:rPr>
              <a:t>匀分布，所以相交期望值：</a:t>
            </a:r>
          </a:p>
        </p:txBody>
      </p:sp>
      <p:pic>
        <p:nvPicPr>
          <p:cNvPr id="22222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231" y="2241550"/>
            <a:ext cx="24479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2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717032"/>
            <a:ext cx="3933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228" name="Rectangle 20"/>
          <p:cNvSpPr>
            <a:spLocks noChangeArrowheads="1"/>
          </p:cNvSpPr>
          <p:nvPr/>
        </p:nvSpPr>
        <p:spPr bwMode="auto">
          <a:xfrm>
            <a:off x="468313" y="4509393"/>
            <a:ext cx="79549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zh-CN" altLang="en-US" sz="2200" spc="30" dirty="0" smtClean="0">
                <a:solidFill>
                  <a:schemeClr val="tx2"/>
                </a:solidFill>
                <a:latin typeface="楷体_GB2312" pitchFamily="49" charset="-122"/>
                <a:ea typeface="+mn-ea"/>
                <a:cs typeface="Tahoma" pitchFamily="34" charset="0"/>
              </a:rPr>
              <a:t>设</a:t>
            </a:r>
            <a:r>
              <a:rPr lang="zh-CN" altLang="en-US" sz="2200" spc="30" dirty="0">
                <a:solidFill>
                  <a:schemeClr val="tx2"/>
                </a:solidFill>
                <a:latin typeface="楷体_GB2312" pitchFamily="49" charset="-122"/>
                <a:ea typeface="+mn-ea"/>
                <a:cs typeface="Tahoma" pitchFamily="34" charset="0"/>
              </a:rPr>
              <a:t>投针</a:t>
            </a:r>
            <a:r>
              <a:rPr lang="en-US" altLang="zh-CN" sz="2200" spc="30" dirty="0">
                <a:solidFill>
                  <a:schemeClr val="tx2"/>
                </a:solidFill>
                <a:latin typeface="楷体_GB2312" pitchFamily="49" charset="-122"/>
                <a:ea typeface="+mn-ea"/>
                <a:cs typeface="Tahoma" pitchFamily="34" charset="0"/>
              </a:rPr>
              <a:t>N</a:t>
            </a:r>
            <a:r>
              <a:rPr lang="zh-CN" altLang="en-US" sz="2200" spc="30" dirty="0">
                <a:solidFill>
                  <a:schemeClr val="tx2"/>
                </a:solidFill>
                <a:latin typeface="楷体_GB2312" pitchFamily="49" charset="-122"/>
                <a:ea typeface="+mn-ea"/>
                <a:cs typeface="Tahoma" pitchFamily="34" charset="0"/>
              </a:rPr>
              <a:t>次，相交次数为</a:t>
            </a:r>
            <a:r>
              <a:rPr lang="en-US" altLang="zh-CN" sz="2200" spc="30" dirty="0">
                <a:solidFill>
                  <a:schemeClr val="tx2"/>
                </a:solidFill>
                <a:latin typeface="楷体_GB2312" pitchFamily="49" charset="-122"/>
                <a:ea typeface="+mn-ea"/>
                <a:cs typeface="Tahoma" pitchFamily="34" charset="0"/>
              </a:rPr>
              <a:t>M</a:t>
            </a:r>
            <a:r>
              <a:rPr lang="zh-CN" altLang="en-US" sz="2200" spc="30" dirty="0">
                <a:solidFill>
                  <a:schemeClr val="tx2"/>
                </a:solidFill>
                <a:latin typeface="楷体_GB2312" pitchFamily="49" charset="-122"/>
                <a:ea typeface="+mn-ea"/>
                <a:cs typeface="Tahoma" pitchFamily="34" charset="0"/>
              </a:rPr>
              <a:t>，则相交概率的期望值：</a:t>
            </a:r>
          </a:p>
        </p:txBody>
      </p:sp>
      <p:pic>
        <p:nvPicPr>
          <p:cNvPr id="22222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5012631"/>
            <a:ext cx="4933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3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562" y="5402863"/>
            <a:ext cx="1552575"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1E9B4CD-D8EF-4132-9462-8375B5300240}" type="datetime1">
              <a:rPr lang="zh-CN" altLang="en-US" smtClean="0"/>
              <a:t>2012/11/9</a:t>
            </a:fld>
            <a:endParaRPr lang="en-US" altLang="zh-CN"/>
          </a:p>
        </p:txBody>
      </p:sp>
      <p:sp>
        <p:nvSpPr>
          <p:cNvPr id="3" name="Footer Placeholder 2"/>
          <p:cNvSpPr>
            <a:spLocks noGrp="1"/>
          </p:cNvSpPr>
          <p:nvPr>
            <p:ph type="ftr" sz="quarter" idx="11"/>
          </p:nvPr>
        </p:nvSpPr>
        <p:spPr/>
        <p:txBody>
          <a:bodyPr/>
          <a:lstStyle/>
          <a:p>
            <a:r>
              <a:rPr lang="en-US" altLang="zh-CN" smtClean="0"/>
              <a:t>PKU·  Beijing · Fall. 2012</a:t>
            </a:r>
            <a:endParaRPr lang="en-US" altLang="zh-CN"/>
          </a:p>
        </p:txBody>
      </p:sp>
      <p:sp>
        <p:nvSpPr>
          <p:cNvPr id="4" name="Slide Number Placeholder 3"/>
          <p:cNvSpPr>
            <a:spLocks noGrp="1"/>
          </p:cNvSpPr>
          <p:nvPr>
            <p:ph type="sldNum" sz="quarter" idx="12"/>
          </p:nvPr>
        </p:nvSpPr>
        <p:spPr/>
        <p:txBody>
          <a:bodyPr/>
          <a:lstStyle/>
          <a:p>
            <a:fld id="{D198D148-0C26-418B-9186-CDEF95DC0545}" type="slidenum">
              <a:rPr lang="en-US" altLang="zh-CN" smtClean="0"/>
              <a:pPr/>
              <a:t>74</a:t>
            </a:fld>
            <a:endParaRPr lang="en-US" altLang="zh-CN"/>
          </a:p>
        </p:txBody>
      </p:sp>
    </p:spTree>
    <p:extLst>
      <p:ext uri="{BB962C8B-B14F-4D97-AF65-F5344CB8AC3E}">
        <p14:creationId xmlns:p14="http://schemas.microsoft.com/office/powerpoint/2010/main" val="16531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fade">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213"/>
                                        </p:tgtEl>
                                        <p:attrNameLst>
                                          <p:attrName>style.visibility</p:attrName>
                                        </p:attrNameLst>
                                      </p:cBhvr>
                                      <p:to>
                                        <p:strVal val="visible"/>
                                      </p:to>
                                    </p:set>
                                    <p:animEffect transition="in" filter="fade">
                                      <p:cBhvr>
                                        <p:cTn id="12" dur="500"/>
                                        <p:tgtEl>
                                          <p:spTgt spid="222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211">
                                            <p:txEl>
                                              <p:pRg st="1" end="1"/>
                                            </p:txEl>
                                          </p:spTgt>
                                        </p:tgtEl>
                                        <p:attrNameLst>
                                          <p:attrName>style.visibility</p:attrName>
                                        </p:attrNameLst>
                                      </p:cBhvr>
                                      <p:to>
                                        <p:strVal val="visible"/>
                                      </p:to>
                                    </p:set>
                                    <p:animEffect transition="in" filter="fade">
                                      <p:cBhvr>
                                        <p:cTn id="17" dur="500"/>
                                        <p:tgtEl>
                                          <p:spTgt spid="222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211">
                                            <p:txEl>
                                              <p:pRg st="2" end="2"/>
                                            </p:txEl>
                                          </p:spTgt>
                                        </p:tgtEl>
                                        <p:attrNameLst>
                                          <p:attrName>style.visibility</p:attrName>
                                        </p:attrNameLst>
                                      </p:cBhvr>
                                      <p:to>
                                        <p:strVal val="visible"/>
                                      </p:to>
                                    </p:set>
                                    <p:animEffect transition="in" filter="fade">
                                      <p:cBhvr>
                                        <p:cTn id="22" dur="500"/>
                                        <p:tgtEl>
                                          <p:spTgt spid="2222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211">
                                            <p:txEl>
                                              <p:pRg st="3" end="3"/>
                                            </p:txEl>
                                          </p:spTgt>
                                        </p:tgtEl>
                                        <p:attrNameLst>
                                          <p:attrName>style.visibility</p:attrName>
                                        </p:attrNameLst>
                                      </p:cBhvr>
                                      <p:to>
                                        <p:strVal val="visible"/>
                                      </p:to>
                                    </p:set>
                                    <p:animEffect transition="in" filter="fade">
                                      <p:cBhvr>
                                        <p:cTn id="27" dur="500"/>
                                        <p:tgtEl>
                                          <p:spTgt spid="2222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225"/>
                                        </p:tgtEl>
                                        <p:attrNameLst>
                                          <p:attrName>style.visibility</p:attrName>
                                        </p:attrNameLst>
                                      </p:cBhvr>
                                      <p:to>
                                        <p:strVal val="visible"/>
                                      </p:to>
                                    </p:set>
                                    <p:animEffect transition="in" filter="fade">
                                      <p:cBhvr>
                                        <p:cTn id="32" dur="500"/>
                                        <p:tgtEl>
                                          <p:spTgt spid="2222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2216">
                                            <p:txEl>
                                              <p:pRg st="0" end="0"/>
                                            </p:txEl>
                                          </p:spTgt>
                                        </p:tgtEl>
                                        <p:attrNameLst>
                                          <p:attrName>style.visibility</p:attrName>
                                        </p:attrNameLst>
                                      </p:cBhvr>
                                      <p:to>
                                        <p:strVal val="visible"/>
                                      </p:to>
                                    </p:set>
                                    <p:animEffect transition="in" filter="fade">
                                      <p:cBhvr>
                                        <p:cTn id="37" dur="500"/>
                                        <p:tgtEl>
                                          <p:spTgt spid="2222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2227"/>
                                        </p:tgtEl>
                                        <p:attrNameLst>
                                          <p:attrName>style.visibility</p:attrName>
                                        </p:attrNameLst>
                                      </p:cBhvr>
                                      <p:to>
                                        <p:strVal val="visible"/>
                                      </p:to>
                                    </p:set>
                                    <p:animEffect transition="in" filter="fade">
                                      <p:cBhvr>
                                        <p:cTn id="42" dur="500"/>
                                        <p:tgtEl>
                                          <p:spTgt spid="2222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2228">
                                            <p:txEl>
                                              <p:pRg st="0" end="0"/>
                                            </p:txEl>
                                          </p:spTgt>
                                        </p:tgtEl>
                                        <p:attrNameLst>
                                          <p:attrName>style.visibility</p:attrName>
                                        </p:attrNameLst>
                                      </p:cBhvr>
                                      <p:to>
                                        <p:strVal val="visible"/>
                                      </p:to>
                                    </p:set>
                                    <p:animEffect transition="in" filter="fade">
                                      <p:cBhvr>
                                        <p:cTn id="47" dur="500"/>
                                        <p:tgtEl>
                                          <p:spTgt spid="22222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2229"/>
                                        </p:tgtEl>
                                        <p:attrNameLst>
                                          <p:attrName>style.visibility</p:attrName>
                                        </p:attrNameLst>
                                      </p:cBhvr>
                                      <p:to>
                                        <p:strVal val="visible"/>
                                      </p:to>
                                    </p:set>
                                    <p:animEffect transition="in" filter="fade">
                                      <p:cBhvr>
                                        <p:cTn id="52" dur="500"/>
                                        <p:tgtEl>
                                          <p:spTgt spid="2222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2230"/>
                                        </p:tgtEl>
                                        <p:attrNameLst>
                                          <p:attrName>style.visibility</p:attrName>
                                        </p:attrNameLst>
                                      </p:cBhvr>
                                      <p:to>
                                        <p:strVal val="visible"/>
                                      </p:to>
                                    </p:set>
                                    <p:animEffect transition="in" filter="fade">
                                      <p:cBhvr>
                                        <p:cTn id="57" dur="500"/>
                                        <p:tgtEl>
                                          <p:spTgt spid="22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51520" y="0"/>
            <a:ext cx="8591550" cy="1066801"/>
          </a:xfrm>
        </p:spPr>
        <p:txBody>
          <a:bodyPr/>
          <a:lstStyle/>
          <a:p>
            <a:r>
              <a:rPr lang="zh-CN" altLang="en-US" dirty="0" smtClean="0"/>
              <a:t>实验结果</a:t>
            </a:r>
            <a:endParaRPr lang="zh-CN" altLang="en-US" dirty="0"/>
          </a:p>
        </p:txBody>
      </p:sp>
      <p:sp>
        <p:nvSpPr>
          <p:cNvPr id="227331" name="Rectangle 3"/>
          <p:cNvSpPr>
            <a:spLocks noGrp="1" noChangeArrowheads="1"/>
          </p:cNvSpPr>
          <p:nvPr>
            <p:ph type="body" idx="4294967295"/>
          </p:nvPr>
        </p:nvSpPr>
        <p:spPr>
          <a:xfrm>
            <a:off x="467544" y="1340768"/>
            <a:ext cx="8229600" cy="504825"/>
          </a:xfrm>
          <a:prstGeom prst="rect">
            <a:avLst/>
          </a:prstGeom>
        </p:spPr>
        <p:txBody>
          <a:bodyPr/>
          <a:lstStyle/>
          <a:p>
            <a:pPr>
              <a:buFontTx/>
              <a:buNone/>
            </a:pPr>
            <a:r>
              <a:rPr lang="zh-CN" altLang="en-US" sz="2400" dirty="0" smtClean="0">
                <a:solidFill>
                  <a:srgbClr val="000000"/>
                </a:solidFill>
                <a:latin typeface="楷体_GB2312" pitchFamily="49" charset="-122"/>
              </a:rPr>
              <a:t>根据上式，一</a:t>
            </a:r>
            <a:r>
              <a:rPr lang="zh-CN" altLang="en-US" sz="2400" dirty="0">
                <a:solidFill>
                  <a:srgbClr val="000000"/>
                </a:solidFill>
                <a:latin typeface="楷体_GB2312" pitchFamily="49" charset="-122"/>
              </a:rPr>
              <a:t>些人进行了实验，其结果列于下表</a:t>
            </a:r>
            <a:r>
              <a:rPr lang="zh-CN" altLang="en-US" sz="2400" dirty="0">
                <a:latin typeface="楷体_GB2312" pitchFamily="49" charset="-122"/>
              </a:rPr>
              <a:t> ：</a:t>
            </a:r>
          </a:p>
        </p:txBody>
      </p:sp>
      <p:graphicFrame>
        <p:nvGraphicFramePr>
          <p:cNvPr id="2" name="Table 1"/>
          <p:cNvGraphicFramePr>
            <a:graphicFrameLocks noGrp="1"/>
          </p:cNvGraphicFramePr>
          <p:nvPr>
            <p:extLst>
              <p:ext uri="{D42A27DB-BD31-4B8C-83A1-F6EECF244321}">
                <p14:modId xmlns:p14="http://schemas.microsoft.com/office/powerpoint/2010/main" val="1709568003"/>
              </p:ext>
            </p:extLst>
          </p:nvPr>
        </p:nvGraphicFramePr>
        <p:xfrm>
          <a:off x="1043608" y="2060848"/>
          <a:ext cx="6973913" cy="2376265"/>
        </p:xfrm>
        <a:graphic>
          <a:graphicData uri="http://schemas.openxmlformats.org/drawingml/2006/table">
            <a:tbl>
              <a:tblPr firstRow="1" bandRow="1">
                <a:tableStyleId>{5C22544A-7EE6-4342-B048-85BDC9FD1C3A}</a:tableStyleId>
              </a:tblPr>
              <a:tblGrid>
                <a:gridCol w="1674186"/>
                <a:gridCol w="1674186"/>
                <a:gridCol w="1674186"/>
                <a:gridCol w="1951355"/>
              </a:tblGrid>
              <a:tr h="475253">
                <a:tc>
                  <a:txBody>
                    <a:bodyPr/>
                    <a:lstStyle/>
                    <a:p>
                      <a:pPr algn="ctr"/>
                      <a:r>
                        <a:rPr lang="zh-CN" altLang="en-US" sz="2400" dirty="0" smtClean="0"/>
                        <a:t>实验者</a:t>
                      </a:r>
                      <a:endParaRPr lang="zh-CN" altLang="en-US" sz="2400" dirty="0"/>
                    </a:p>
                  </a:txBody>
                  <a:tcPr/>
                </a:tc>
                <a:tc>
                  <a:txBody>
                    <a:bodyPr/>
                    <a:lstStyle/>
                    <a:p>
                      <a:pPr algn="ctr"/>
                      <a:r>
                        <a:rPr lang="zh-CN" altLang="en-US" sz="2400" dirty="0" smtClean="0"/>
                        <a:t>年份</a:t>
                      </a:r>
                      <a:endParaRPr lang="zh-CN" altLang="en-US" sz="2400" dirty="0"/>
                    </a:p>
                  </a:txBody>
                  <a:tcPr/>
                </a:tc>
                <a:tc>
                  <a:txBody>
                    <a:bodyPr/>
                    <a:lstStyle/>
                    <a:p>
                      <a:pPr algn="ctr"/>
                      <a:r>
                        <a:rPr lang="zh-CN" altLang="en-US" sz="2400" dirty="0" smtClean="0"/>
                        <a:t>投针次数</a:t>
                      </a:r>
                      <a:endParaRPr lang="zh-CN" altLang="en-US" sz="2400" dirty="0"/>
                    </a:p>
                  </a:txBody>
                  <a:tcPr/>
                </a:tc>
                <a:tc>
                  <a:txBody>
                    <a:bodyPr/>
                    <a:lstStyle/>
                    <a:p>
                      <a:pPr algn="ctr"/>
                      <a:r>
                        <a:rPr lang="el-GR" altLang="zh-CN" sz="2400" dirty="0" smtClean="0">
                          <a:latin typeface="Arial Unicode MS" pitchFamily="34" charset="-122"/>
                          <a:ea typeface="Arial Unicode MS" pitchFamily="34" charset="-122"/>
                          <a:cs typeface="Arial Unicode MS" pitchFamily="34" charset="-122"/>
                        </a:rPr>
                        <a:t>π</a:t>
                      </a:r>
                      <a:r>
                        <a:rPr lang="zh-CN" altLang="en-US" sz="2400" dirty="0" smtClean="0"/>
                        <a:t>的实验值</a:t>
                      </a:r>
                      <a:endParaRPr lang="zh-CN" altLang="en-US" sz="2400" dirty="0"/>
                    </a:p>
                  </a:txBody>
                  <a:tcPr/>
                </a:tc>
              </a:tr>
              <a:tr h="475253">
                <a:tc>
                  <a:txBody>
                    <a:bodyPr/>
                    <a:lstStyle/>
                    <a:p>
                      <a:pPr algn="ctr"/>
                      <a:r>
                        <a:rPr lang="en-US" altLang="zh-CN" sz="2400" dirty="0" smtClean="0"/>
                        <a:t>Wolf</a:t>
                      </a:r>
                      <a:endParaRPr lang="zh-CN" altLang="en-US" sz="2400" dirty="0"/>
                    </a:p>
                  </a:txBody>
                  <a:tcPr/>
                </a:tc>
                <a:tc>
                  <a:txBody>
                    <a:bodyPr/>
                    <a:lstStyle/>
                    <a:p>
                      <a:pPr algn="ctr"/>
                      <a:r>
                        <a:rPr lang="en-US" altLang="zh-CN" sz="2400" dirty="0" smtClean="0"/>
                        <a:t>1850</a:t>
                      </a:r>
                      <a:endParaRPr lang="zh-CN" altLang="en-US" sz="2400" dirty="0"/>
                    </a:p>
                  </a:txBody>
                  <a:tcPr/>
                </a:tc>
                <a:tc>
                  <a:txBody>
                    <a:bodyPr/>
                    <a:lstStyle/>
                    <a:p>
                      <a:pPr algn="ctr"/>
                      <a:r>
                        <a:rPr lang="en-US" altLang="zh-CN" sz="2400" dirty="0" smtClean="0"/>
                        <a:t>5000</a:t>
                      </a:r>
                      <a:endParaRPr lang="zh-CN" altLang="en-US" sz="2400" dirty="0"/>
                    </a:p>
                  </a:txBody>
                  <a:tcPr/>
                </a:tc>
                <a:tc>
                  <a:txBody>
                    <a:bodyPr/>
                    <a:lstStyle/>
                    <a:p>
                      <a:pPr algn="ctr"/>
                      <a:r>
                        <a:rPr lang="en-US" altLang="zh-CN" sz="2400" dirty="0" smtClean="0"/>
                        <a:t>3.1596</a:t>
                      </a:r>
                      <a:endParaRPr lang="zh-CN" altLang="en-US" sz="2400" dirty="0"/>
                    </a:p>
                  </a:txBody>
                  <a:tcPr/>
                </a:tc>
              </a:tr>
              <a:tr h="475253">
                <a:tc>
                  <a:txBody>
                    <a:bodyPr/>
                    <a:lstStyle/>
                    <a:p>
                      <a:pPr algn="ctr"/>
                      <a:r>
                        <a:rPr lang="en-US" altLang="zh-CN" sz="2400" dirty="0" smtClean="0"/>
                        <a:t>Smith</a:t>
                      </a:r>
                      <a:endParaRPr lang="zh-CN" altLang="en-US" sz="2400" dirty="0"/>
                    </a:p>
                  </a:txBody>
                  <a:tcPr/>
                </a:tc>
                <a:tc>
                  <a:txBody>
                    <a:bodyPr/>
                    <a:lstStyle/>
                    <a:p>
                      <a:pPr algn="ctr"/>
                      <a:r>
                        <a:rPr lang="en-US" altLang="zh-CN" sz="2400" dirty="0" smtClean="0"/>
                        <a:t>1855</a:t>
                      </a:r>
                      <a:endParaRPr lang="zh-CN" altLang="en-US" sz="2400" dirty="0"/>
                    </a:p>
                  </a:txBody>
                  <a:tcPr/>
                </a:tc>
                <a:tc>
                  <a:txBody>
                    <a:bodyPr/>
                    <a:lstStyle/>
                    <a:p>
                      <a:pPr algn="ctr"/>
                      <a:r>
                        <a:rPr lang="en-US" altLang="zh-CN" sz="2400" dirty="0" smtClean="0"/>
                        <a:t>3204</a:t>
                      </a:r>
                      <a:endParaRPr lang="zh-CN" altLang="en-US" sz="2400" dirty="0"/>
                    </a:p>
                  </a:txBody>
                  <a:tcPr/>
                </a:tc>
                <a:tc>
                  <a:txBody>
                    <a:bodyPr/>
                    <a:lstStyle/>
                    <a:p>
                      <a:pPr algn="ctr"/>
                      <a:r>
                        <a:rPr lang="en-US" altLang="zh-CN" sz="2400" dirty="0" smtClean="0"/>
                        <a:t>3.1553</a:t>
                      </a:r>
                      <a:endParaRPr lang="zh-CN" altLang="en-US" sz="2400" dirty="0"/>
                    </a:p>
                  </a:txBody>
                  <a:tcPr/>
                </a:tc>
              </a:tr>
              <a:tr h="475253">
                <a:tc>
                  <a:txBody>
                    <a:bodyPr/>
                    <a:lstStyle/>
                    <a:p>
                      <a:pPr algn="ctr"/>
                      <a:r>
                        <a:rPr lang="en-US" altLang="zh-CN" sz="2400" dirty="0" smtClean="0"/>
                        <a:t>Fox</a:t>
                      </a:r>
                      <a:endParaRPr lang="zh-CN" altLang="en-US" sz="2400" dirty="0"/>
                    </a:p>
                  </a:txBody>
                  <a:tcPr/>
                </a:tc>
                <a:tc>
                  <a:txBody>
                    <a:bodyPr/>
                    <a:lstStyle/>
                    <a:p>
                      <a:pPr algn="ctr"/>
                      <a:r>
                        <a:rPr lang="en-US" altLang="zh-CN" sz="2400" dirty="0" smtClean="0"/>
                        <a:t>1894</a:t>
                      </a:r>
                      <a:endParaRPr lang="zh-CN" altLang="en-US" sz="2400" dirty="0"/>
                    </a:p>
                  </a:txBody>
                  <a:tcPr/>
                </a:tc>
                <a:tc>
                  <a:txBody>
                    <a:bodyPr/>
                    <a:lstStyle/>
                    <a:p>
                      <a:pPr algn="ctr"/>
                      <a:r>
                        <a:rPr lang="en-US" altLang="zh-CN" sz="2400" dirty="0" smtClean="0"/>
                        <a:t>1120</a:t>
                      </a:r>
                      <a:endParaRPr lang="zh-CN" altLang="en-US" sz="2400" dirty="0"/>
                    </a:p>
                  </a:txBody>
                  <a:tcPr/>
                </a:tc>
                <a:tc>
                  <a:txBody>
                    <a:bodyPr/>
                    <a:lstStyle/>
                    <a:p>
                      <a:pPr algn="ctr"/>
                      <a:r>
                        <a:rPr lang="en-US" altLang="zh-CN" sz="2400" dirty="0" smtClean="0"/>
                        <a:t>3.1419</a:t>
                      </a:r>
                      <a:endParaRPr lang="zh-CN" altLang="en-US" sz="2400" dirty="0"/>
                    </a:p>
                  </a:txBody>
                  <a:tcPr/>
                </a:tc>
              </a:tr>
              <a:tr h="475253">
                <a:tc>
                  <a:txBody>
                    <a:bodyPr/>
                    <a:lstStyle/>
                    <a:p>
                      <a:pPr algn="ctr"/>
                      <a:r>
                        <a:rPr lang="en-US" altLang="zh-CN" sz="2400" dirty="0" err="1" smtClean="0"/>
                        <a:t>Lazzarini</a:t>
                      </a:r>
                      <a:endParaRPr lang="zh-CN" altLang="en-US" sz="2400" dirty="0"/>
                    </a:p>
                  </a:txBody>
                  <a:tcPr/>
                </a:tc>
                <a:tc>
                  <a:txBody>
                    <a:bodyPr/>
                    <a:lstStyle/>
                    <a:p>
                      <a:pPr algn="ctr"/>
                      <a:r>
                        <a:rPr lang="en-US" altLang="zh-CN" sz="2400" dirty="0" smtClean="0"/>
                        <a:t>1901</a:t>
                      </a:r>
                      <a:endParaRPr lang="zh-CN" altLang="en-US" sz="2400" dirty="0"/>
                    </a:p>
                  </a:txBody>
                  <a:tcPr/>
                </a:tc>
                <a:tc>
                  <a:txBody>
                    <a:bodyPr/>
                    <a:lstStyle/>
                    <a:p>
                      <a:pPr algn="ctr"/>
                      <a:r>
                        <a:rPr lang="en-US" altLang="zh-CN" sz="2400" dirty="0" smtClean="0"/>
                        <a:t>3408</a:t>
                      </a:r>
                      <a:endParaRPr lang="zh-CN" altLang="en-US" sz="2400" dirty="0"/>
                    </a:p>
                  </a:txBody>
                  <a:tcPr/>
                </a:tc>
                <a:tc>
                  <a:txBody>
                    <a:bodyPr/>
                    <a:lstStyle/>
                    <a:p>
                      <a:pPr algn="ctr"/>
                      <a:r>
                        <a:rPr lang="en-US" altLang="zh-CN" sz="2400" dirty="0" smtClean="0"/>
                        <a:t>3.1415929</a:t>
                      </a:r>
                      <a:endParaRPr lang="zh-CN" altLang="en-US" sz="2400" dirty="0"/>
                    </a:p>
                  </a:txBody>
                  <a:tcPr/>
                </a:tc>
              </a:tr>
            </a:tbl>
          </a:graphicData>
        </a:graphic>
      </p:graphicFrame>
      <p:sp>
        <p:nvSpPr>
          <p:cNvPr id="68" name="Rectangle 3"/>
          <p:cNvSpPr txBox="1">
            <a:spLocks noChangeArrowheads="1"/>
          </p:cNvSpPr>
          <p:nvPr/>
        </p:nvSpPr>
        <p:spPr>
          <a:xfrm>
            <a:off x="467544" y="4797152"/>
            <a:ext cx="8229600" cy="1656184"/>
          </a:xfrm>
          <a:prstGeom prst="rect">
            <a:avLst/>
          </a:prstGeom>
        </p:spPr>
        <p:txBody>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zh-CN" altLang="en-US" sz="2400" dirty="0">
                <a:latin typeface="楷体_GB2312" pitchFamily="49" charset="-122"/>
              </a:rPr>
              <a:t>距</a:t>
            </a:r>
            <a:r>
              <a:rPr lang="zh-CN" altLang="en-US" sz="2400" dirty="0" smtClean="0">
                <a:latin typeface="楷体_GB2312" pitchFamily="49" charset="-122"/>
              </a:rPr>
              <a:t>今越近的实验结果越准确</a:t>
            </a:r>
            <a:endParaRPr lang="en-US" altLang="zh-CN" sz="2400" dirty="0">
              <a:latin typeface="楷体_GB2312" pitchFamily="49" charset="-122"/>
            </a:endParaRPr>
          </a:p>
          <a:p>
            <a:r>
              <a:rPr lang="zh-CN" altLang="en-US" sz="2400" dirty="0" smtClean="0">
                <a:latin typeface="楷体_GB2312" pitchFamily="49" charset="-122"/>
              </a:rPr>
              <a:t>几</a:t>
            </a:r>
            <a:r>
              <a:rPr lang="zh-CN" altLang="en-US" sz="2400" dirty="0">
                <a:latin typeface="楷体_GB2312" pitchFamily="49" charset="-122"/>
              </a:rPr>
              <a:t>千</a:t>
            </a:r>
            <a:r>
              <a:rPr lang="zh-CN" altLang="en-US" sz="2400" dirty="0" smtClean="0">
                <a:latin typeface="楷体_GB2312" pitchFamily="49" charset="-122"/>
              </a:rPr>
              <a:t>次的抽样已经可以得到很好的结果了</a:t>
            </a:r>
            <a:endParaRPr lang="en-US" altLang="zh-CN" sz="2400" dirty="0" smtClean="0">
              <a:latin typeface="楷体_GB2312" pitchFamily="49" charset="-122"/>
            </a:endParaRPr>
          </a:p>
          <a:p>
            <a:r>
              <a:rPr lang="zh-CN" altLang="en-US" sz="2400" dirty="0">
                <a:latin typeface="楷体_GB2312" pitchFamily="49" charset="-122"/>
              </a:rPr>
              <a:t>测</a:t>
            </a:r>
            <a:r>
              <a:rPr lang="zh-CN" altLang="en-US" sz="2400" dirty="0" smtClean="0">
                <a:latin typeface="楷体_GB2312" pitchFamily="49" charset="-122"/>
              </a:rPr>
              <a:t>量方法、实验设计等对最终实验结果有较大的影响。</a:t>
            </a:r>
            <a:endParaRPr lang="zh-CN" altLang="en-US" sz="2400" dirty="0">
              <a:latin typeface="楷体_GB2312" pitchFamily="49" charset="-122"/>
            </a:endParaRPr>
          </a:p>
        </p:txBody>
      </p:sp>
      <p:sp>
        <p:nvSpPr>
          <p:cNvPr id="3" name="Date Placeholder 2"/>
          <p:cNvSpPr>
            <a:spLocks noGrp="1"/>
          </p:cNvSpPr>
          <p:nvPr>
            <p:ph type="dt" sz="half" idx="10"/>
          </p:nvPr>
        </p:nvSpPr>
        <p:spPr/>
        <p:txBody>
          <a:bodyPr/>
          <a:lstStyle/>
          <a:p>
            <a:fld id="{C622C54D-6D26-44EC-8380-770AFE51F2CE}" type="datetime1">
              <a:rPr lang="zh-CN" altLang="en-US" smtClean="0"/>
              <a:t>2012/11/9</a:t>
            </a:fld>
            <a:endParaRPr lang="zh-CN" altLang="en-US"/>
          </a:p>
        </p:txBody>
      </p:sp>
      <p:sp>
        <p:nvSpPr>
          <p:cNvPr id="4" name="Footer Placeholder 3"/>
          <p:cNvSpPr>
            <a:spLocks noGrp="1"/>
          </p:cNvSpPr>
          <p:nvPr>
            <p:ph type="ftr" sz="quarter" idx="11"/>
          </p:nvPr>
        </p:nvSpPr>
        <p:spPr/>
        <p:txBody>
          <a:bodyPr/>
          <a:lstStyle/>
          <a:p>
            <a:r>
              <a:rPr lang="en-US" altLang="zh-CN" smtClean="0"/>
              <a:t>PKU·  Beijing · Fall. 2012</a:t>
            </a:r>
            <a:endParaRPr lang="zh-CN" altLang="en-US" dirty="0"/>
          </a:p>
        </p:txBody>
      </p:sp>
      <p:sp>
        <p:nvSpPr>
          <p:cNvPr id="5" name="Slide Number Placeholder 4"/>
          <p:cNvSpPr>
            <a:spLocks noGrp="1"/>
          </p:cNvSpPr>
          <p:nvPr>
            <p:ph type="sldNum" sz="quarter" idx="12"/>
          </p:nvPr>
        </p:nvSpPr>
        <p:spPr/>
        <p:txBody>
          <a:bodyPr>
            <a:normAutofit/>
          </a:bodyPr>
          <a:lstStyle/>
          <a:p>
            <a:fld id="{8107F3BD-EFC9-4D92-BB9D-312409088D4E}" type="slidenum">
              <a:rPr lang="zh-CN" altLang="en-US" smtClean="0"/>
              <a:pPr/>
              <a:t>75</a:t>
            </a:fld>
            <a:endParaRPr lang="zh-CN" altLang="en-US"/>
          </a:p>
        </p:txBody>
      </p:sp>
    </p:spTree>
    <p:extLst>
      <p:ext uri="{BB962C8B-B14F-4D97-AF65-F5344CB8AC3E}">
        <p14:creationId xmlns:p14="http://schemas.microsoft.com/office/powerpoint/2010/main" val="1531248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fade">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0" end="0"/>
                                            </p:txEl>
                                          </p:spTgt>
                                        </p:tgtEl>
                                        <p:attrNameLst>
                                          <p:attrName>style.visibility</p:attrName>
                                        </p:attrNameLst>
                                      </p:cBhvr>
                                      <p:to>
                                        <p:strVal val="visible"/>
                                      </p:to>
                                    </p:set>
                                    <p:animEffect transition="in" filter="fade">
                                      <p:cBhvr>
                                        <p:cTn id="17" dur="500"/>
                                        <p:tgtEl>
                                          <p:spTgt spid="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1" end="1"/>
                                            </p:txEl>
                                          </p:spTgt>
                                        </p:tgtEl>
                                        <p:attrNameLst>
                                          <p:attrName>style.visibility</p:attrName>
                                        </p:attrNameLst>
                                      </p:cBhvr>
                                      <p:to>
                                        <p:strVal val="visible"/>
                                      </p:to>
                                    </p:set>
                                    <p:animEffect transition="in" filter="fade">
                                      <p:cBhvr>
                                        <p:cTn id="22" dur="500"/>
                                        <p:tgtEl>
                                          <p:spTgt spid="6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2" end="2"/>
                                            </p:txEl>
                                          </p:spTgt>
                                        </p:tgtEl>
                                        <p:attrNameLst>
                                          <p:attrName>style.visibility</p:attrName>
                                        </p:attrNameLst>
                                      </p:cBhvr>
                                      <p:to>
                                        <p:strVal val="visible"/>
                                      </p:to>
                                    </p:set>
                                    <p:animEffect transition="in" filter="fade">
                                      <p:cBhvr>
                                        <p:cTn id="27"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E7BDC-DEAF-49F5-A953-AC777FB6314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76</a:t>
            </a:fld>
            <a:endParaRPr lang="zh-CN" altLang="en-US"/>
          </a:p>
        </p:txBody>
      </p:sp>
      <p:sp>
        <p:nvSpPr>
          <p:cNvPr id="5" name="Title 4"/>
          <p:cNvSpPr>
            <a:spLocks noGrp="1"/>
          </p:cNvSpPr>
          <p:nvPr>
            <p:ph type="title"/>
          </p:nvPr>
        </p:nvSpPr>
        <p:spPr>
          <a:xfrm>
            <a:off x="276225" y="228601"/>
            <a:ext cx="8591550" cy="752128"/>
          </a:xfrm>
        </p:spPr>
        <p:txBody>
          <a:bodyPr>
            <a:normAutofit fontScale="90000"/>
          </a:bodyPr>
          <a:lstStyle/>
          <a:p>
            <a:r>
              <a:rPr lang="zh-CN" altLang="en-US" dirty="0" smtClean="0"/>
              <a:t>蒙特卡罗方</a:t>
            </a:r>
            <a:r>
              <a:rPr lang="zh-CN" altLang="en-US" dirty="0"/>
              <a:t>法的数学基础</a:t>
            </a:r>
          </a:p>
        </p:txBody>
      </p:sp>
      <mc:AlternateContent xmlns:mc="http://schemas.openxmlformats.org/markup-compatibility/2006" xmlns:a14="http://schemas.microsoft.com/office/drawing/2010/main">
        <mc:Choice Requires="a14">
          <p:sp>
            <p:nvSpPr>
              <p:cNvPr id="6" name="Content Placeholder 5"/>
              <p:cNvSpPr>
                <a:spLocks noGrp="1"/>
              </p:cNvSpPr>
              <p:nvPr>
                <p:ph sz="quarter" idx="4294967295"/>
              </p:nvPr>
            </p:nvSpPr>
            <p:spPr>
              <a:xfrm>
                <a:off x="274320" y="1298448"/>
                <a:ext cx="8595360" cy="4937760"/>
              </a:xfrm>
              <a:prstGeom prst="rect">
                <a:avLst/>
              </a:prstGeom>
            </p:spPr>
            <p:txBody>
              <a:bodyPr/>
              <a:lstStyle/>
              <a:p>
                <a:r>
                  <a:rPr lang="zh-CN" altLang="en-US" sz="2400" dirty="0" smtClean="0"/>
                  <a:t>大数定理：均匀分布的算术平均收敛于真值</a:t>
                </a:r>
                <a:endParaRPr lang="en-US" altLang="zh-CN" sz="2400" dirty="0" smtClean="0"/>
              </a:p>
              <a:p>
                <a:endParaRPr lang="en-US" altLang="zh-CN" sz="2400" dirty="0"/>
              </a:p>
              <a:p>
                <a:endParaRPr lang="en-US" altLang="zh-CN" sz="2400" dirty="0" smtClean="0"/>
              </a:p>
              <a:p>
                <a:endParaRPr lang="zh-CN" altLang="en-US" sz="2400" dirty="0"/>
              </a:p>
              <a:p>
                <a:endParaRPr lang="en-US" altLang="zh-CN" sz="2400" dirty="0" smtClean="0"/>
              </a:p>
              <a:p>
                <a:endParaRPr lang="en-US" altLang="zh-CN" sz="2400" dirty="0"/>
              </a:p>
              <a:p>
                <a:r>
                  <a:rPr lang="zh-CN" altLang="en-US" sz="2400" dirty="0"/>
                  <a:t>大数定</a:t>
                </a:r>
                <a:r>
                  <a:rPr lang="zh-CN" altLang="en-US" sz="2400" dirty="0" smtClean="0"/>
                  <a:t>理指出：当</a:t>
                </a:r>
                <a:r>
                  <a:rPr lang="en-US" altLang="zh-CN" sz="2400" dirty="0" smtClean="0"/>
                  <a:t>n</a:t>
                </a:r>
                <a:r>
                  <a:rPr lang="en-US" altLang="zh-CN" sz="2400" dirty="0" smtClean="0">
                    <a:sym typeface="Wingdings" pitchFamily="2" charset="2"/>
                  </a:rPr>
                  <a:t></a:t>
                </a:r>
                <a14:m>
                  <m:oMath xmlns:m="http://schemas.openxmlformats.org/officeDocument/2006/math">
                    <m:r>
                      <a:rPr lang="zh-CN" altLang="en-US" sz="2400">
                        <a:latin typeface="Cambria Math"/>
                      </a:rPr>
                      <m:t>∞</m:t>
                    </m:r>
                  </m:oMath>
                </a14:m>
                <a:r>
                  <a:rPr lang="zh-CN" altLang="en-US" sz="2400" dirty="0" smtClean="0"/>
                  <a:t>时，算术平均将收敛到数学期望（统计平均）</a:t>
                </a:r>
                <a:r>
                  <a:rPr lang="en-US" altLang="zh-CN" sz="2400" dirty="0" smtClean="0"/>
                  <a:t>a</a:t>
                </a:r>
                <a:r>
                  <a:rPr lang="zh-CN" altLang="en-US" sz="2400" dirty="0" smtClean="0"/>
                  <a:t>，至于收敛的程度和误差估计，则由中心极限定理给出。</a:t>
                </a:r>
                <a:endParaRPr lang="en-US" altLang="zh-CN" sz="2400" dirty="0" smtClean="0"/>
              </a:p>
              <a:p>
                <a:pPr marL="0" indent="0">
                  <a:buNone/>
                </a:pPr>
                <a:endParaRPr lang="zh-CN" altLang="en-US" dirty="0"/>
              </a:p>
              <a:p>
                <a:endParaRPr lang="zh-CN" alt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3"/>
              </p:nvPr>
            </p:nvSpPr>
            <p:spPr>
              <a:blipFill rotWithShape="1">
                <a:blip r:embed="rId3"/>
                <a:stretch>
                  <a:fillRect l="-922" t="-1235" r="-922"/>
                </a:stretch>
              </a:blipFill>
            </p:spPr>
            <p:txBody>
              <a:bodyPr/>
              <a:lstStyle/>
              <a:p>
                <a:r>
                  <a:rPr lang="zh-CN" alt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3057114757"/>
              </p:ext>
            </p:extLst>
          </p:nvPr>
        </p:nvGraphicFramePr>
        <p:xfrm>
          <a:off x="971600" y="1916832"/>
          <a:ext cx="7200800" cy="1872208"/>
        </p:xfrm>
        <a:graphic>
          <a:graphicData uri="http://schemas.openxmlformats.org/presentationml/2006/ole">
            <mc:AlternateContent xmlns:mc="http://schemas.openxmlformats.org/markup-compatibility/2006">
              <mc:Choice xmlns:v="urn:schemas-microsoft-com:vml" Requires="v">
                <p:oleObj spid="_x0000_s21512" name="Equation" r:id="rId4" imgW="9575640" imgH="2793960" progId="Equation.DSMT4">
                  <p:embed/>
                </p:oleObj>
              </mc:Choice>
              <mc:Fallback>
                <p:oleObj name="Equation" r:id="rId4" imgW="9575640" imgH="2793960" progId="Equation.DSMT4">
                  <p:embed/>
                  <p:pic>
                    <p:nvPicPr>
                      <p:cNvPr id="0" name=""/>
                      <p:cNvPicPr/>
                      <p:nvPr/>
                    </p:nvPicPr>
                    <p:blipFill>
                      <a:blip r:embed="rId5"/>
                      <a:stretch>
                        <a:fillRect/>
                      </a:stretch>
                    </p:blipFill>
                    <p:spPr>
                      <a:xfrm>
                        <a:off x="971600" y="1916832"/>
                        <a:ext cx="7200800" cy="1872208"/>
                      </a:xfrm>
                      <a:prstGeom prst="rect">
                        <a:avLst/>
                      </a:prstGeom>
                    </p:spPr>
                  </p:pic>
                </p:oleObj>
              </mc:Fallback>
            </mc:AlternateContent>
          </a:graphicData>
        </a:graphic>
      </p:graphicFrame>
    </p:spTree>
    <p:extLst>
      <p:ext uri="{BB962C8B-B14F-4D97-AF65-F5344CB8AC3E}">
        <p14:creationId xmlns:p14="http://schemas.microsoft.com/office/powerpoint/2010/main" val="4020753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ACDDB-D7BB-485B-8A2A-00F7567424D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77</a:t>
            </a:fld>
            <a:endParaRPr lang="zh-CN" altLang="en-US"/>
          </a:p>
        </p:txBody>
      </p:sp>
      <p:sp>
        <p:nvSpPr>
          <p:cNvPr id="5" name="Title 4"/>
          <p:cNvSpPr>
            <a:spLocks noGrp="1"/>
          </p:cNvSpPr>
          <p:nvPr>
            <p:ph type="title"/>
          </p:nvPr>
        </p:nvSpPr>
        <p:spPr>
          <a:xfrm>
            <a:off x="251520" y="23143"/>
            <a:ext cx="8591550" cy="885578"/>
          </a:xfrm>
        </p:spPr>
        <p:txBody>
          <a:bodyPr/>
          <a:lstStyle/>
          <a:p>
            <a:r>
              <a:rPr lang="zh-CN" altLang="en-US" dirty="0" smtClean="0"/>
              <a:t>中心极限定理</a:t>
            </a:r>
            <a:endParaRPr lang="zh-CN" alt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sz="2400" dirty="0" smtClean="0"/>
              <a:t>通常，</a:t>
            </a:r>
            <a:r>
              <a:rPr lang="el-GR" altLang="zh-CN" sz="2400" dirty="0" smtClean="0"/>
              <a:t>α</a:t>
            </a:r>
            <a:r>
              <a:rPr lang="zh-CN" altLang="en-US" sz="2400" dirty="0" smtClean="0"/>
              <a:t>称为置信度，</a:t>
            </a:r>
            <a:r>
              <a:rPr lang="en-US" altLang="zh-CN" sz="2400" dirty="0" smtClean="0"/>
              <a:t>1-</a:t>
            </a:r>
            <a:r>
              <a:rPr lang="el-GR" altLang="zh-CN" sz="2400" dirty="0" smtClean="0"/>
              <a:t>α</a:t>
            </a:r>
            <a:r>
              <a:rPr lang="zh-CN" altLang="en-US" sz="2400" dirty="0" smtClean="0"/>
              <a:t>就是置信水平。</a:t>
            </a:r>
            <a:r>
              <a:rPr lang="en-US" altLang="zh-CN" sz="2400" dirty="0" err="1" smtClean="0"/>
              <a:t>Xa</a:t>
            </a:r>
            <a:r>
              <a:rPr lang="zh-CN" altLang="en-US" sz="2400" dirty="0" smtClean="0"/>
              <a:t>为正态量，</a:t>
            </a:r>
            <a:r>
              <a:rPr lang="en-US" altLang="zh-CN" sz="2400" dirty="0" err="1" smtClean="0"/>
              <a:t>X</a:t>
            </a:r>
            <a:r>
              <a:rPr lang="en-US" altLang="zh-CN" sz="2400" baseline="-25000" dirty="0" err="1" smtClean="0"/>
              <a:t>a</a:t>
            </a:r>
            <a:r>
              <a:rPr lang="el-GR" altLang="zh-CN" sz="2400" dirty="0" smtClean="0"/>
              <a:t>σ</a:t>
            </a:r>
            <a:r>
              <a:rPr lang="en-US" altLang="zh-CN" sz="2400" dirty="0" smtClean="0"/>
              <a:t>/√n</a:t>
            </a:r>
            <a:r>
              <a:rPr lang="zh-CN" altLang="en-US" sz="2400" dirty="0" smtClean="0"/>
              <a:t>是用算术平均值逼近数学期望的误差。</a:t>
            </a:r>
            <a:endParaRPr lang="en-US" altLang="zh-CN" sz="2400" dirty="0" smtClean="0"/>
          </a:p>
          <a:p>
            <a:r>
              <a:rPr lang="zh-CN" altLang="en-US" sz="2400" dirty="0"/>
              <a:t>可</a:t>
            </a:r>
            <a:r>
              <a:rPr lang="zh-CN" altLang="en-US" sz="2400" dirty="0" smtClean="0"/>
              <a:t>以看出，算术平均值收敛到数学期望的阶数</a:t>
            </a:r>
            <a:r>
              <a:rPr lang="en-US" altLang="zh-CN" sz="2400" dirty="0" smtClean="0"/>
              <a:t>1/√n</a:t>
            </a:r>
            <a:r>
              <a:rPr lang="zh-CN" altLang="en-US" sz="2400" dirty="0" smtClean="0"/>
              <a:t>，即</a:t>
            </a:r>
            <a:r>
              <a:rPr lang="en-US" altLang="zh-CN" sz="2400" dirty="0" smtClean="0"/>
              <a:t>MC</a:t>
            </a:r>
            <a:r>
              <a:rPr lang="zh-CN" altLang="en-US" sz="2400" dirty="0" smtClean="0"/>
              <a:t>方法收敛的阶数很低，收敛速度较慢，误差由</a:t>
            </a:r>
            <a:r>
              <a:rPr lang="el-GR" altLang="zh-CN" sz="2400" dirty="0" smtClean="0"/>
              <a:t>σ</a:t>
            </a:r>
            <a:r>
              <a:rPr lang="zh-CN" altLang="en-US" sz="2400" dirty="0" smtClean="0"/>
              <a:t>和</a:t>
            </a:r>
            <a:r>
              <a:rPr lang="en-US" altLang="zh-CN" sz="2400" dirty="0" smtClean="0"/>
              <a:t>n</a:t>
            </a:r>
            <a:r>
              <a:rPr lang="zh-CN" altLang="en-US" sz="2400" dirty="0" smtClean="0"/>
              <a:t>决定。</a:t>
            </a:r>
            <a:endParaRPr lang="zh-CN" alt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83114145"/>
              </p:ext>
            </p:extLst>
          </p:nvPr>
        </p:nvGraphicFramePr>
        <p:xfrm>
          <a:off x="1475656" y="836712"/>
          <a:ext cx="6096000" cy="817562"/>
        </p:xfrm>
        <a:graphic>
          <a:graphicData uri="http://schemas.openxmlformats.org/presentationml/2006/ole">
            <mc:AlternateContent xmlns:mc="http://schemas.openxmlformats.org/markup-compatibility/2006">
              <mc:Choice xmlns:v="urn:schemas-microsoft-com:vml" Requires="v">
                <p:oleObj spid="_x0000_s22544" name="Equation" r:id="rId4" imgW="9842400" imgH="1320480" progId="Equation.DSMT4">
                  <p:embed/>
                </p:oleObj>
              </mc:Choice>
              <mc:Fallback>
                <p:oleObj name="Equation" r:id="rId4" imgW="9842400" imgH="1320480" progId="Equation.DSMT4">
                  <p:embed/>
                  <p:pic>
                    <p:nvPicPr>
                      <p:cNvPr id="0" name=""/>
                      <p:cNvPicPr/>
                      <p:nvPr/>
                    </p:nvPicPr>
                    <p:blipFill>
                      <a:blip r:embed="rId5"/>
                      <a:stretch>
                        <a:fillRect/>
                      </a:stretch>
                    </p:blipFill>
                    <p:spPr>
                      <a:xfrm>
                        <a:off x="1475656" y="836712"/>
                        <a:ext cx="6096000" cy="8175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43814546"/>
              </p:ext>
            </p:extLst>
          </p:nvPr>
        </p:nvGraphicFramePr>
        <p:xfrm>
          <a:off x="2267744" y="1772816"/>
          <a:ext cx="4868862" cy="2438400"/>
        </p:xfrm>
        <a:graphic>
          <a:graphicData uri="http://schemas.openxmlformats.org/presentationml/2006/ole">
            <mc:AlternateContent xmlns:mc="http://schemas.openxmlformats.org/markup-compatibility/2006">
              <mc:Choice xmlns:v="urn:schemas-microsoft-com:vml" Requires="v">
                <p:oleObj spid="_x0000_s22545" name="Equation" r:id="rId6" imgW="7860960" imgH="3936960" progId="Equation.DSMT4">
                  <p:embed/>
                </p:oleObj>
              </mc:Choice>
              <mc:Fallback>
                <p:oleObj name="Equation" r:id="rId6" imgW="7860960" imgH="3936960" progId="Equation.DSMT4">
                  <p:embed/>
                  <p:pic>
                    <p:nvPicPr>
                      <p:cNvPr id="0" name=""/>
                      <p:cNvPicPr>
                        <a:picLocks noChangeAspect="1" noChangeArrowheads="1"/>
                      </p:cNvPicPr>
                      <p:nvPr/>
                    </p:nvPicPr>
                    <p:blipFill>
                      <a:blip r:embed="rId7"/>
                      <a:srcRect/>
                      <a:stretch>
                        <a:fillRect/>
                      </a:stretch>
                    </p:blipFill>
                    <p:spPr bwMode="auto">
                      <a:xfrm>
                        <a:off x="2267744" y="1772816"/>
                        <a:ext cx="48688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002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5FCF4-30C6-46EA-9252-E01AFEEFA76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78</a:t>
            </a:fld>
            <a:endParaRPr lang="zh-CN" altLang="en-US"/>
          </a:p>
        </p:txBody>
      </p:sp>
      <p:sp>
        <p:nvSpPr>
          <p:cNvPr id="5" name="Title 4"/>
          <p:cNvSpPr>
            <a:spLocks noGrp="1"/>
          </p:cNvSpPr>
          <p:nvPr>
            <p:ph type="title"/>
          </p:nvPr>
        </p:nvSpPr>
        <p:spPr>
          <a:xfrm>
            <a:off x="251520" y="0"/>
            <a:ext cx="8591550" cy="680120"/>
          </a:xfrm>
        </p:spPr>
        <p:txBody>
          <a:bodyPr>
            <a:normAutofit fontScale="90000"/>
          </a:bodyPr>
          <a:lstStyle/>
          <a:p>
            <a:r>
              <a:rPr lang="en-US" altLang="zh-CN" dirty="0" smtClean="0"/>
              <a:t>MC</a:t>
            </a:r>
            <a:r>
              <a:rPr lang="zh-CN" altLang="en-US" dirty="0" smtClean="0"/>
              <a:t>的基本步骤</a:t>
            </a:r>
            <a:endParaRPr lang="zh-CN" altLang="en-US" dirty="0"/>
          </a:p>
        </p:txBody>
      </p:sp>
      <p:sp>
        <p:nvSpPr>
          <p:cNvPr id="6" name="Content Placeholder 5"/>
          <p:cNvSpPr>
            <a:spLocks noGrp="1"/>
          </p:cNvSpPr>
          <p:nvPr>
            <p:ph sz="quarter" idx="4294967295"/>
          </p:nvPr>
        </p:nvSpPr>
        <p:spPr>
          <a:xfrm>
            <a:off x="274320" y="692696"/>
            <a:ext cx="8595360" cy="5832648"/>
          </a:xfrm>
          <a:prstGeom prst="rect">
            <a:avLst/>
          </a:prstGeom>
        </p:spPr>
        <p:txBody>
          <a:bodyPr>
            <a:normAutofit fontScale="77500" lnSpcReduction="20000"/>
          </a:bodyPr>
          <a:lstStyle/>
          <a:p>
            <a:pPr>
              <a:spcBef>
                <a:spcPts val="1200"/>
              </a:spcBef>
            </a:pPr>
            <a:r>
              <a:rPr lang="zh-CN" altLang="en-US" dirty="0" smtClean="0"/>
              <a:t>根据问题本身，构造或者确定一个概率模型</a:t>
            </a:r>
            <a:endParaRPr lang="en-US" altLang="zh-CN" dirty="0" smtClean="0"/>
          </a:p>
          <a:p>
            <a:pPr lvl="1">
              <a:spcBef>
                <a:spcPts val="1200"/>
              </a:spcBef>
            </a:pPr>
            <a:r>
              <a:rPr lang="zh-CN" altLang="en-US" dirty="0"/>
              <a:t>对</a:t>
            </a:r>
            <a:r>
              <a:rPr lang="zh-CN" altLang="en-US" dirty="0" smtClean="0"/>
              <a:t>于本身不是随机性质的确定性问题，必须根据问题本身的特点和规律，建立一个概率模型，把确定性问题转化成具有概率特征的问题，是所求的解就是这个模型的概率分布或数学期望。</a:t>
            </a:r>
            <a:endParaRPr lang="en-US" altLang="zh-CN" dirty="0" smtClean="0"/>
          </a:p>
          <a:p>
            <a:pPr>
              <a:spcBef>
                <a:spcPts val="1200"/>
              </a:spcBef>
            </a:pPr>
            <a:r>
              <a:rPr lang="zh-CN" altLang="en-US" dirty="0"/>
              <a:t>定</a:t>
            </a:r>
            <a:r>
              <a:rPr lang="zh-CN" altLang="en-US" dirty="0" smtClean="0"/>
              <a:t>义一个合适的随机变量</a:t>
            </a:r>
            <a:endParaRPr lang="en-US" altLang="zh-CN" dirty="0" smtClean="0"/>
          </a:p>
          <a:p>
            <a:pPr lvl="1">
              <a:spcBef>
                <a:spcPts val="1200"/>
              </a:spcBef>
            </a:pPr>
            <a:r>
              <a:rPr lang="zh-CN" altLang="en-US" dirty="0"/>
              <a:t>确</a:t>
            </a:r>
            <a:r>
              <a:rPr lang="zh-CN" altLang="en-US" dirty="0" smtClean="0"/>
              <a:t>定概率模型后，要定义一个对应于这一物理问题的随机变量，使这个概率模型下的随机变量的概率分布或数学期望就是所模拟问题的解</a:t>
            </a:r>
            <a:endParaRPr lang="en-US" altLang="zh-CN" dirty="0" smtClean="0"/>
          </a:p>
          <a:p>
            <a:pPr>
              <a:spcBef>
                <a:spcPts val="1200"/>
              </a:spcBef>
            </a:pPr>
            <a:r>
              <a:rPr lang="zh-CN" altLang="en-US" dirty="0"/>
              <a:t>选</a:t>
            </a:r>
            <a:r>
              <a:rPr lang="zh-CN" altLang="en-US" dirty="0" smtClean="0"/>
              <a:t>择随机抽样方法，通过模拟获得子样</a:t>
            </a:r>
            <a:endParaRPr lang="en-US" altLang="zh-CN" dirty="0" smtClean="0"/>
          </a:p>
          <a:p>
            <a:pPr lvl="1">
              <a:spcBef>
                <a:spcPts val="1200"/>
              </a:spcBef>
            </a:pPr>
            <a:r>
              <a:rPr lang="zh-CN" altLang="en-US" dirty="0"/>
              <a:t>根</a:t>
            </a:r>
            <a:r>
              <a:rPr lang="zh-CN" altLang="en-US" dirty="0" smtClean="0"/>
              <a:t>据模型，选取随机抽样方法，实现由已知概率分布的随机抽样，得到具有给定分布的随机数。</a:t>
            </a:r>
            <a:endParaRPr lang="en-US" altLang="zh-CN" dirty="0" smtClean="0"/>
          </a:p>
          <a:p>
            <a:pPr lvl="1">
              <a:spcBef>
                <a:spcPts val="1200"/>
              </a:spcBef>
            </a:pPr>
            <a:r>
              <a:rPr lang="zh-CN" altLang="en-US" dirty="0" smtClean="0"/>
              <a:t>用给定分布的随机数进行模拟，相当于制造符合所定概率模型的一系列实验数据，称为“子样”，具有原概率母体的性质。</a:t>
            </a:r>
            <a:endParaRPr lang="en-US" altLang="zh-CN" dirty="0" smtClean="0"/>
          </a:p>
          <a:p>
            <a:pPr>
              <a:spcBef>
                <a:spcPts val="1200"/>
              </a:spcBef>
            </a:pPr>
            <a:r>
              <a:rPr lang="zh-CN" altLang="en-US" dirty="0"/>
              <a:t>统</a:t>
            </a:r>
            <a:r>
              <a:rPr lang="zh-CN" altLang="en-US" dirty="0" smtClean="0"/>
              <a:t>计计算</a:t>
            </a:r>
            <a:endParaRPr lang="en-US" altLang="zh-CN" dirty="0" smtClean="0"/>
          </a:p>
          <a:p>
            <a:pPr lvl="1">
              <a:spcBef>
                <a:spcPts val="1200"/>
              </a:spcBef>
            </a:pPr>
            <a:r>
              <a:rPr lang="zh-CN" altLang="en-US" dirty="0" smtClean="0"/>
              <a:t>用上述抽样的算术平均值替代其数学期望（统计平均值），给出近似解</a:t>
            </a:r>
            <a:endParaRPr lang="zh-CN" altLang="en-US" dirty="0"/>
          </a:p>
        </p:txBody>
      </p:sp>
    </p:spTree>
    <p:extLst>
      <p:ext uri="{BB962C8B-B14F-4D97-AF65-F5344CB8AC3E}">
        <p14:creationId xmlns:p14="http://schemas.microsoft.com/office/powerpoint/2010/main" val="5730166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276225" y="228601"/>
            <a:ext cx="8591550" cy="824136"/>
          </a:xfrm>
        </p:spPr>
        <p:txBody>
          <a:bodyPr/>
          <a:lstStyle/>
          <a:p>
            <a:r>
              <a:rPr lang="en-US" altLang="zh-CN" dirty="0" smtClean="0"/>
              <a:t>MC</a:t>
            </a:r>
            <a:r>
              <a:rPr lang="zh-CN" altLang="en-US" dirty="0" smtClean="0"/>
              <a:t>方法的优缺点</a:t>
            </a:r>
            <a:endParaRPr lang="zh-CN" altLang="en-US" dirty="0"/>
          </a:p>
        </p:txBody>
      </p:sp>
      <p:sp>
        <p:nvSpPr>
          <p:cNvPr id="250884" name="Rectangle 4"/>
          <p:cNvSpPr>
            <a:spLocks noGrp="1" noChangeArrowheads="1"/>
          </p:cNvSpPr>
          <p:nvPr>
            <p:ph type="body" sz="half" idx="4294967295"/>
          </p:nvPr>
        </p:nvSpPr>
        <p:spPr>
          <a:xfrm>
            <a:off x="395536" y="1341437"/>
            <a:ext cx="4346575" cy="4714875"/>
          </a:xfrm>
          <a:prstGeom prst="rect">
            <a:avLst/>
          </a:prstGeom>
          <a:noFill/>
          <a:ln/>
        </p:spPr>
        <p:txBody>
          <a:bodyPr>
            <a:normAutofit lnSpcReduction="10000"/>
          </a:bodyPr>
          <a:lstStyle/>
          <a:p>
            <a:pPr marL="0" indent="0">
              <a:buNone/>
            </a:pPr>
            <a:r>
              <a:rPr lang="zh-CN" altLang="en-US" sz="2800" b="1" dirty="0"/>
              <a:t>优点</a:t>
            </a:r>
          </a:p>
          <a:p>
            <a:pPr marL="381000" indent="-381000">
              <a:spcBef>
                <a:spcPts val="1200"/>
              </a:spcBef>
            </a:pPr>
            <a:r>
              <a:rPr lang="zh-CN" altLang="en-US" sz="2400" dirty="0"/>
              <a:t>能够比较逼真地描述具有随机性质的事物的特点及物理实验过程</a:t>
            </a:r>
            <a:r>
              <a:rPr lang="zh-CN" altLang="en-US" sz="2400" dirty="0" smtClean="0"/>
              <a:t>。</a:t>
            </a:r>
            <a:endParaRPr lang="en-US" altLang="zh-CN" sz="2400" dirty="0"/>
          </a:p>
          <a:p>
            <a:pPr marL="381000" indent="-381000">
              <a:spcBef>
                <a:spcPts val="1200"/>
              </a:spcBef>
            </a:pPr>
            <a:r>
              <a:rPr lang="zh-CN" altLang="en-US" sz="2400" dirty="0" smtClean="0"/>
              <a:t>受</a:t>
            </a:r>
            <a:r>
              <a:rPr lang="zh-CN" altLang="en-US" sz="2400" dirty="0"/>
              <a:t>几何条件限制小</a:t>
            </a:r>
            <a:r>
              <a:rPr lang="zh-CN" altLang="en-US" sz="2400" dirty="0" smtClean="0"/>
              <a:t>。</a:t>
            </a:r>
            <a:endParaRPr lang="en-US" altLang="zh-CN" sz="2400" dirty="0"/>
          </a:p>
          <a:p>
            <a:pPr marL="381000" indent="-381000">
              <a:spcBef>
                <a:spcPts val="1200"/>
              </a:spcBef>
            </a:pPr>
            <a:r>
              <a:rPr lang="zh-CN" altLang="en-US" sz="2400" dirty="0" smtClean="0"/>
              <a:t>收</a:t>
            </a:r>
            <a:r>
              <a:rPr lang="zh-CN" altLang="en-US" sz="2400" dirty="0"/>
              <a:t>敛速度与问题的维数</a:t>
            </a:r>
            <a:r>
              <a:rPr lang="zh-CN" altLang="en-US" sz="2400" dirty="0" smtClean="0"/>
              <a:t>无关。</a:t>
            </a:r>
            <a:endParaRPr lang="en-US" altLang="zh-CN" sz="2400" dirty="0"/>
          </a:p>
          <a:p>
            <a:pPr marL="381000" indent="-381000">
              <a:spcBef>
                <a:spcPts val="1200"/>
              </a:spcBef>
            </a:pPr>
            <a:r>
              <a:rPr lang="zh-CN" altLang="en-US" sz="2400" dirty="0" smtClean="0"/>
              <a:t>具有同时计算多个方案与多个未知量的能力。</a:t>
            </a:r>
            <a:endParaRPr lang="en-US" altLang="zh-CN" sz="2400" dirty="0"/>
          </a:p>
          <a:p>
            <a:pPr marL="381000" indent="-381000">
              <a:spcBef>
                <a:spcPts val="1200"/>
              </a:spcBef>
            </a:pPr>
            <a:r>
              <a:rPr lang="zh-CN" altLang="en-US" sz="2400" dirty="0" smtClean="0"/>
              <a:t>误</a:t>
            </a:r>
            <a:r>
              <a:rPr lang="zh-CN" altLang="en-US" sz="2400" dirty="0"/>
              <a:t>差容易确定</a:t>
            </a:r>
            <a:r>
              <a:rPr lang="zh-CN" altLang="en-US" sz="2400" dirty="0" smtClean="0"/>
              <a:t>。</a:t>
            </a:r>
            <a:endParaRPr lang="en-US" altLang="zh-CN" sz="2400" dirty="0"/>
          </a:p>
          <a:p>
            <a:pPr marL="381000" indent="-381000">
              <a:spcBef>
                <a:spcPts val="1200"/>
              </a:spcBef>
            </a:pPr>
            <a:r>
              <a:rPr lang="zh-CN" altLang="en-US" sz="2400" dirty="0" smtClean="0"/>
              <a:t>程</a:t>
            </a:r>
            <a:r>
              <a:rPr lang="zh-CN" altLang="en-US" sz="2400" dirty="0"/>
              <a:t>序结构简单，易于实现。</a:t>
            </a:r>
          </a:p>
        </p:txBody>
      </p:sp>
      <p:sp>
        <p:nvSpPr>
          <p:cNvPr id="250885" name="Rectangle 5"/>
          <p:cNvSpPr>
            <a:spLocks noChangeArrowheads="1"/>
          </p:cNvSpPr>
          <p:nvPr/>
        </p:nvSpPr>
        <p:spPr bwMode="auto">
          <a:xfrm>
            <a:off x="5335588" y="1341437"/>
            <a:ext cx="31972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spcAft>
                <a:spcPts val="0"/>
              </a:spcAft>
              <a:buClr>
                <a:schemeClr val="accent1"/>
              </a:buClr>
            </a:pPr>
            <a:r>
              <a:rPr lang="zh-CN" altLang="en-US" sz="2800" b="1" spc="30" dirty="0">
                <a:solidFill>
                  <a:schemeClr val="tx2"/>
                </a:solidFill>
                <a:latin typeface="+mn-lt"/>
                <a:ea typeface="+mn-ea"/>
                <a:cs typeface="Tahoma" pitchFamily="34" charset="0"/>
              </a:rPr>
              <a:t>缺点</a:t>
            </a:r>
          </a:p>
          <a:p>
            <a:pPr marL="381000" indent="-381000">
              <a:spcBef>
                <a:spcPts val="1200"/>
              </a:spcBef>
              <a:spcAft>
                <a:spcPts val="0"/>
              </a:spcAft>
              <a:buClr>
                <a:schemeClr val="accent1"/>
              </a:buClr>
              <a:buFont typeface="Arial" pitchFamily="34" charset="0"/>
              <a:buChar char="•"/>
            </a:pPr>
            <a:r>
              <a:rPr lang="zh-CN" altLang="en-US" sz="2400" spc="30" dirty="0">
                <a:solidFill>
                  <a:schemeClr val="tx2"/>
                </a:solidFill>
                <a:latin typeface="+mn-lt"/>
                <a:ea typeface="+mn-ea"/>
                <a:cs typeface="Tahoma" pitchFamily="34" charset="0"/>
              </a:rPr>
              <a:t>收敛速度慢</a:t>
            </a:r>
            <a:r>
              <a:rPr lang="zh-CN" altLang="en-US" sz="2400" spc="30" dirty="0" smtClean="0">
                <a:solidFill>
                  <a:schemeClr val="tx2"/>
                </a:solidFill>
                <a:latin typeface="+mn-lt"/>
                <a:ea typeface="+mn-ea"/>
                <a:cs typeface="Tahoma" pitchFamily="34" charset="0"/>
              </a:rPr>
              <a:t>。</a:t>
            </a:r>
            <a:endParaRPr lang="en-US" altLang="zh-CN" sz="2400" spc="30" dirty="0" smtClean="0">
              <a:solidFill>
                <a:schemeClr val="tx2"/>
              </a:solidFill>
              <a:latin typeface="+mn-lt"/>
              <a:ea typeface="+mn-ea"/>
              <a:cs typeface="Tahoma" pitchFamily="34" charset="0"/>
            </a:endParaRPr>
          </a:p>
          <a:p>
            <a:pPr marL="381000" indent="-381000">
              <a:spcBef>
                <a:spcPts val="1200"/>
              </a:spcBef>
              <a:spcAft>
                <a:spcPts val="0"/>
              </a:spcAft>
              <a:buClr>
                <a:schemeClr val="accent1"/>
              </a:buClr>
              <a:buFont typeface="Arial" pitchFamily="34" charset="0"/>
              <a:buChar char="•"/>
            </a:pPr>
            <a:r>
              <a:rPr lang="zh-CN" altLang="en-US" sz="2400" spc="30" dirty="0" smtClean="0">
                <a:solidFill>
                  <a:schemeClr val="tx2"/>
                </a:solidFill>
                <a:latin typeface="+mn-lt"/>
                <a:ea typeface="+mn-ea"/>
                <a:cs typeface="Tahoma" pitchFamily="34" charset="0"/>
              </a:rPr>
              <a:t>误</a:t>
            </a:r>
            <a:r>
              <a:rPr lang="zh-CN" altLang="en-US" sz="2400" spc="30" dirty="0">
                <a:solidFill>
                  <a:schemeClr val="tx2"/>
                </a:solidFill>
                <a:latin typeface="+mn-lt"/>
                <a:ea typeface="+mn-ea"/>
                <a:cs typeface="Tahoma" pitchFamily="34" charset="0"/>
              </a:rPr>
              <a:t>差具有概率性</a:t>
            </a:r>
            <a:r>
              <a:rPr lang="zh-CN" altLang="en-US" sz="2400" spc="30" dirty="0" smtClean="0">
                <a:solidFill>
                  <a:schemeClr val="tx2"/>
                </a:solidFill>
                <a:latin typeface="+mn-lt"/>
                <a:ea typeface="+mn-ea"/>
                <a:cs typeface="Tahoma" pitchFamily="34" charset="0"/>
              </a:rPr>
              <a:t>。</a:t>
            </a:r>
            <a:endParaRPr lang="en-US" altLang="zh-CN" sz="2400" spc="30" dirty="0" smtClean="0">
              <a:solidFill>
                <a:schemeClr val="tx2"/>
              </a:solidFill>
              <a:latin typeface="+mn-lt"/>
              <a:ea typeface="+mn-ea"/>
              <a:cs typeface="Tahoma" pitchFamily="34" charset="0"/>
            </a:endParaRPr>
          </a:p>
          <a:p>
            <a:pPr marL="381000" indent="-381000">
              <a:spcBef>
                <a:spcPts val="1200"/>
              </a:spcBef>
              <a:spcAft>
                <a:spcPts val="0"/>
              </a:spcAft>
              <a:buClr>
                <a:schemeClr val="accent1"/>
              </a:buClr>
              <a:buFont typeface="Arial" pitchFamily="34" charset="0"/>
              <a:buChar char="•"/>
            </a:pPr>
            <a:r>
              <a:rPr lang="zh-CN" altLang="en-US" sz="2400" spc="30" dirty="0" smtClean="0">
                <a:solidFill>
                  <a:schemeClr val="tx2"/>
                </a:solidFill>
                <a:latin typeface="+mn-lt"/>
                <a:ea typeface="+mn-ea"/>
                <a:cs typeface="Tahoma" pitchFamily="34" charset="0"/>
              </a:rPr>
              <a:t>计</a:t>
            </a:r>
            <a:r>
              <a:rPr lang="zh-CN" altLang="en-US" sz="2400" spc="30" dirty="0">
                <a:solidFill>
                  <a:schemeClr val="tx2"/>
                </a:solidFill>
                <a:latin typeface="+mn-lt"/>
                <a:ea typeface="+mn-ea"/>
                <a:cs typeface="Tahoma" pitchFamily="34" charset="0"/>
              </a:rPr>
              <a:t>算结果与系统大小有关。</a:t>
            </a:r>
          </a:p>
        </p:txBody>
      </p:sp>
      <p:sp>
        <p:nvSpPr>
          <p:cNvPr id="2" name="Date Placeholder 1"/>
          <p:cNvSpPr>
            <a:spLocks noGrp="1"/>
          </p:cNvSpPr>
          <p:nvPr>
            <p:ph type="dt" sz="half" idx="10"/>
          </p:nvPr>
        </p:nvSpPr>
        <p:spPr/>
        <p:txBody>
          <a:bodyPr/>
          <a:lstStyle/>
          <a:p>
            <a:fld id="{606338F1-EA7F-42FA-9BD0-53EF4F4BFD6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79</a:t>
            </a:fld>
            <a:endParaRPr lang="zh-CN" altLang="en-US"/>
          </a:p>
        </p:txBody>
      </p:sp>
    </p:spTree>
    <p:extLst>
      <p:ext uri="{BB962C8B-B14F-4D97-AF65-F5344CB8AC3E}">
        <p14:creationId xmlns:p14="http://schemas.microsoft.com/office/powerpoint/2010/main" val="3704934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884">
                                            <p:txEl>
                                              <p:pRg st="0" end="0"/>
                                            </p:txEl>
                                          </p:spTgt>
                                        </p:tgtEl>
                                        <p:attrNameLst>
                                          <p:attrName>style.visibility</p:attrName>
                                        </p:attrNameLst>
                                      </p:cBhvr>
                                      <p:to>
                                        <p:strVal val="visible"/>
                                      </p:to>
                                    </p:set>
                                    <p:animEffect transition="in" filter="fade">
                                      <p:cBhvr>
                                        <p:cTn id="7" dur="500"/>
                                        <p:tgtEl>
                                          <p:spTgt spid="250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884">
                                            <p:txEl>
                                              <p:pRg st="1" end="1"/>
                                            </p:txEl>
                                          </p:spTgt>
                                        </p:tgtEl>
                                        <p:attrNameLst>
                                          <p:attrName>style.visibility</p:attrName>
                                        </p:attrNameLst>
                                      </p:cBhvr>
                                      <p:to>
                                        <p:strVal val="visible"/>
                                      </p:to>
                                    </p:set>
                                    <p:animEffect transition="in" filter="fade">
                                      <p:cBhvr>
                                        <p:cTn id="12" dur="500"/>
                                        <p:tgtEl>
                                          <p:spTgt spid="2508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884">
                                            <p:txEl>
                                              <p:pRg st="2" end="2"/>
                                            </p:txEl>
                                          </p:spTgt>
                                        </p:tgtEl>
                                        <p:attrNameLst>
                                          <p:attrName>style.visibility</p:attrName>
                                        </p:attrNameLst>
                                      </p:cBhvr>
                                      <p:to>
                                        <p:strVal val="visible"/>
                                      </p:to>
                                    </p:set>
                                    <p:animEffect transition="in" filter="fade">
                                      <p:cBhvr>
                                        <p:cTn id="17" dur="500"/>
                                        <p:tgtEl>
                                          <p:spTgt spid="2508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884">
                                            <p:txEl>
                                              <p:pRg st="3" end="3"/>
                                            </p:txEl>
                                          </p:spTgt>
                                        </p:tgtEl>
                                        <p:attrNameLst>
                                          <p:attrName>style.visibility</p:attrName>
                                        </p:attrNameLst>
                                      </p:cBhvr>
                                      <p:to>
                                        <p:strVal val="visible"/>
                                      </p:to>
                                    </p:set>
                                    <p:animEffect transition="in" filter="fade">
                                      <p:cBhvr>
                                        <p:cTn id="22" dur="500"/>
                                        <p:tgtEl>
                                          <p:spTgt spid="2508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884">
                                            <p:txEl>
                                              <p:pRg st="4" end="4"/>
                                            </p:txEl>
                                          </p:spTgt>
                                        </p:tgtEl>
                                        <p:attrNameLst>
                                          <p:attrName>style.visibility</p:attrName>
                                        </p:attrNameLst>
                                      </p:cBhvr>
                                      <p:to>
                                        <p:strVal val="visible"/>
                                      </p:to>
                                    </p:set>
                                    <p:animEffect transition="in" filter="fade">
                                      <p:cBhvr>
                                        <p:cTn id="27" dur="500"/>
                                        <p:tgtEl>
                                          <p:spTgt spid="2508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0884">
                                            <p:txEl>
                                              <p:pRg st="5" end="5"/>
                                            </p:txEl>
                                          </p:spTgt>
                                        </p:tgtEl>
                                        <p:attrNameLst>
                                          <p:attrName>style.visibility</p:attrName>
                                        </p:attrNameLst>
                                      </p:cBhvr>
                                      <p:to>
                                        <p:strVal val="visible"/>
                                      </p:to>
                                    </p:set>
                                    <p:animEffect transition="in" filter="fade">
                                      <p:cBhvr>
                                        <p:cTn id="32" dur="500"/>
                                        <p:tgtEl>
                                          <p:spTgt spid="2508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0884">
                                            <p:txEl>
                                              <p:pRg st="6" end="6"/>
                                            </p:txEl>
                                          </p:spTgt>
                                        </p:tgtEl>
                                        <p:attrNameLst>
                                          <p:attrName>style.visibility</p:attrName>
                                        </p:attrNameLst>
                                      </p:cBhvr>
                                      <p:to>
                                        <p:strVal val="visible"/>
                                      </p:to>
                                    </p:set>
                                    <p:animEffect transition="in" filter="fade">
                                      <p:cBhvr>
                                        <p:cTn id="37" dur="500"/>
                                        <p:tgtEl>
                                          <p:spTgt spid="2508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0885">
                                            <p:txEl>
                                              <p:pRg st="0" end="0"/>
                                            </p:txEl>
                                          </p:spTgt>
                                        </p:tgtEl>
                                        <p:attrNameLst>
                                          <p:attrName>style.visibility</p:attrName>
                                        </p:attrNameLst>
                                      </p:cBhvr>
                                      <p:to>
                                        <p:strVal val="visible"/>
                                      </p:to>
                                    </p:set>
                                    <p:animEffect transition="in" filter="fade">
                                      <p:cBhvr>
                                        <p:cTn id="42" dur="500"/>
                                        <p:tgtEl>
                                          <p:spTgt spid="25088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0885">
                                            <p:txEl>
                                              <p:pRg st="1" end="1"/>
                                            </p:txEl>
                                          </p:spTgt>
                                        </p:tgtEl>
                                        <p:attrNameLst>
                                          <p:attrName>style.visibility</p:attrName>
                                        </p:attrNameLst>
                                      </p:cBhvr>
                                      <p:to>
                                        <p:strVal val="visible"/>
                                      </p:to>
                                    </p:set>
                                    <p:animEffect transition="in" filter="fade">
                                      <p:cBhvr>
                                        <p:cTn id="47" dur="500"/>
                                        <p:tgtEl>
                                          <p:spTgt spid="25088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0885">
                                            <p:txEl>
                                              <p:pRg st="2" end="2"/>
                                            </p:txEl>
                                          </p:spTgt>
                                        </p:tgtEl>
                                        <p:attrNameLst>
                                          <p:attrName>style.visibility</p:attrName>
                                        </p:attrNameLst>
                                      </p:cBhvr>
                                      <p:to>
                                        <p:strVal val="visible"/>
                                      </p:to>
                                    </p:set>
                                    <p:animEffect transition="in" filter="fade">
                                      <p:cBhvr>
                                        <p:cTn id="52" dur="500"/>
                                        <p:tgtEl>
                                          <p:spTgt spid="25088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0885">
                                            <p:txEl>
                                              <p:pRg st="3" end="3"/>
                                            </p:txEl>
                                          </p:spTgt>
                                        </p:tgtEl>
                                        <p:attrNameLst>
                                          <p:attrName>style.visibility</p:attrName>
                                        </p:attrNameLst>
                                      </p:cBhvr>
                                      <p:to>
                                        <p:strVal val="visible"/>
                                      </p:to>
                                    </p:set>
                                    <p:animEffect transition="in" filter="fade">
                                      <p:cBhvr>
                                        <p:cTn id="57" dur="500"/>
                                        <p:tgtEl>
                                          <p:spTgt spid="2508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23528" y="116632"/>
            <a:ext cx="8591550" cy="896144"/>
          </a:xfrm>
        </p:spPr>
        <p:txBody>
          <a:bodyPr/>
          <a:lstStyle/>
          <a:p>
            <a:r>
              <a:rPr lang="zh-CN" altLang="en-US" dirty="0"/>
              <a:t>数值求</a:t>
            </a:r>
            <a:r>
              <a:rPr lang="zh-CN" altLang="en-US" dirty="0" smtClean="0"/>
              <a:t>解中的问题</a:t>
            </a:r>
            <a:endParaRPr lang="zh-CN" altLang="en-US" dirty="0"/>
          </a:p>
        </p:txBody>
      </p:sp>
      <p:sp>
        <p:nvSpPr>
          <p:cNvPr id="174083" name="Rectangle 3"/>
          <p:cNvSpPr>
            <a:spLocks noGrp="1" noChangeArrowheads="1"/>
          </p:cNvSpPr>
          <p:nvPr>
            <p:ph type="body" idx="4294967295"/>
          </p:nvPr>
        </p:nvSpPr>
        <p:spPr>
          <a:xfrm>
            <a:off x="467544" y="1412776"/>
            <a:ext cx="8229600" cy="4857750"/>
          </a:xfrm>
          <a:prstGeom prst="rect">
            <a:avLst/>
          </a:prstGeom>
        </p:spPr>
        <p:txBody>
          <a:bodyPr>
            <a:normAutofit/>
          </a:bodyPr>
          <a:lstStyle/>
          <a:p>
            <a:pPr>
              <a:lnSpc>
                <a:spcPct val="114000"/>
              </a:lnSpc>
              <a:spcBef>
                <a:spcPts val="1800"/>
              </a:spcBef>
            </a:pPr>
            <a:r>
              <a:rPr lang="zh-CN" altLang="en-US" sz="2400" dirty="0"/>
              <a:t>对体系的分子运动方程组采用计算机进行数值求解时，需要将运动方程离散化为有限差分方程</a:t>
            </a:r>
            <a:r>
              <a:rPr lang="zh-CN" altLang="en-US" sz="2400" dirty="0" smtClean="0"/>
              <a:t>。</a:t>
            </a:r>
            <a:endParaRPr lang="en-US" altLang="zh-CN" sz="2400" dirty="0" smtClean="0"/>
          </a:p>
          <a:p>
            <a:pPr>
              <a:lnSpc>
                <a:spcPct val="114000"/>
              </a:lnSpc>
              <a:spcBef>
                <a:spcPts val="1800"/>
              </a:spcBef>
            </a:pPr>
            <a:r>
              <a:rPr lang="zh-CN" altLang="en-US" sz="2400" dirty="0" smtClean="0"/>
              <a:t>常</a:t>
            </a:r>
            <a:r>
              <a:rPr lang="zh-CN" altLang="en-US" sz="2400" dirty="0"/>
              <a:t>用的求解方法有欧拉法、龙格</a:t>
            </a:r>
            <a:r>
              <a:rPr lang="en-US" altLang="zh-CN" sz="2400" dirty="0"/>
              <a:t>-</a:t>
            </a:r>
            <a:r>
              <a:rPr lang="zh-CN" altLang="en-US" sz="2400" dirty="0"/>
              <a:t>库塔</a:t>
            </a:r>
            <a:r>
              <a:rPr lang="zh-CN" altLang="en-US" sz="2400" dirty="0" smtClean="0"/>
              <a:t>法等。</a:t>
            </a:r>
            <a:endParaRPr lang="en-US" altLang="zh-CN" sz="2400" dirty="0" smtClean="0"/>
          </a:p>
          <a:p>
            <a:pPr>
              <a:lnSpc>
                <a:spcPct val="114000"/>
              </a:lnSpc>
              <a:spcBef>
                <a:spcPts val="1800"/>
              </a:spcBef>
            </a:pPr>
            <a:r>
              <a:rPr lang="zh-CN" altLang="en-US" sz="2400" dirty="0" smtClean="0"/>
              <a:t>数</a:t>
            </a:r>
            <a:r>
              <a:rPr lang="zh-CN" altLang="en-US" sz="2400" dirty="0"/>
              <a:t>值计算的误差阶数显然取决于所采用的数值求解方法的近似阶数</a:t>
            </a:r>
            <a:r>
              <a:rPr lang="zh-CN" altLang="en-US" sz="2400" dirty="0" smtClean="0"/>
              <a:t>。</a:t>
            </a:r>
            <a:endParaRPr lang="en-US" altLang="zh-CN" sz="2400" dirty="0" smtClean="0"/>
          </a:p>
          <a:p>
            <a:pPr>
              <a:lnSpc>
                <a:spcPct val="114000"/>
              </a:lnSpc>
              <a:spcBef>
                <a:spcPts val="1800"/>
              </a:spcBef>
            </a:pPr>
            <a:r>
              <a:rPr lang="zh-CN" altLang="en-US" sz="2400" dirty="0" smtClean="0"/>
              <a:t>原</a:t>
            </a:r>
            <a:r>
              <a:rPr lang="zh-CN" altLang="en-US" sz="2400" dirty="0"/>
              <a:t>则上，只要计算机计算速度足够大，内存足够多，我们可以使计算误差足够小。</a:t>
            </a:r>
          </a:p>
        </p:txBody>
      </p:sp>
      <p:sp>
        <p:nvSpPr>
          <p:cNvPr id="2" name="Date Placeholder 1"/>
          <p:cNvSpPr>
            <a:spLocks noGrp="1"/>
          </p:cNvSpPr>
          <p:nvPr>
            <p:ph type="dt" sz="half" idx="10"/>
          </p:nvPr>
        </p:nvSpPr>
        <p:spPr/>
        <p:txBody>
          <a:bodyPr/>
          <a:lstStyle/>
          <a:p>
            <a:fld id="{2A3E9D1A-5641-413C-A202-2F5B1D01373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a:t>
            </a:fld>
            <a:endParaRPr lang="zh-CN" altLang="en-US"/>
          </a:p>
        </p:txBody>
      </p:sp>
    </p:spTree>
    <p:extLst>
      <p:ext uri="{BB962C8B-B14F-4D97-AF65-F5344CB8AC3E}">
        <p14:creationId xmlns:p14="http://schemas.microsoft.com/office/powerpoint/2010/main" val="999391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zh-CN" altLang="en-US" dirty="0" smtClean="0">
                <a:latin typeface="楷体_GB2312" pitchFamily="49" charset="-122"/>
              </a:rPr>
              <a:t>主</a:t>
            </a:r>
            <a:r>
              <a:rPr lang="zh-CN" altLang="en-US" dirty="0">
                <a:latin typeface="楷体_GB2312" pitchFamily="49" charset="-122"/>
              </a:rPr>
              <a:t>要应用范围</a:t>
            </a:r>
          </a:p>
        </p:txBody>
      </p:sp>
      <p:sp>
        <p:nvSpPr>
          <p:cNvPr id="261123" name="Rectangle 3"/>
          <p:cNvSpPr>
            <a:spLocks noGrp="1" noChangeArrowheads="1"/>
          </p:cNvSpPr>
          <p:nvPr>
            <p:ph type="body" idx="4294967295"/>
          </p:nvPr>
        </p:nvSpPr>
        <p:spPr>
          <a:xfrm>
            <a:off x="467544" y="1772816"/>
            <a:ext cx="8229600" cy="4392984"/>
          </a:xfrm>
          <a:prstGeom prst="rect">
            <a:avLst/>
          </a:prstGeom>
        </p:spPr>
        <p:txBody>
          <a:bodyPr>
            <a:normAutofit/>
          </a:bodyPr>
          <a:lstStyle/>
          <a:p>
            <a:pPr algn="just">
              <a:spcBef>
                <a:spcPts val="1200"/>
              </a:spcBef>
            </a:pPr>
            <a:r>
              <a:rPr lang="zh-CN" altLang="en-US" sz="2400" b="0" dirty="0" smtClean="0">
                <a:latin typeface="楷体_GB2312" pitchFamily="49" charset="-122"/>
              </a:rPr>
              <a:t>根据前面分析的特点，蒙特卡罗方法特别适用于处理维数高、边界复杂而精度要求不是很高的问题。</a:t>
            </a:r>
            <a:endParaRPr lang="en-US" altLang="zh-CN" sz="2400" b="0" dirty="0" smtClean="0">
              <a:latin typeface="楷体_GB2312" pitchFamily="49" charset="-122"/>
            </a:endParaRPr>
          </a:p>
          <a:p>
            <a:pPr algn="just">
              <a:spcBef>
                <a:spcPts val="1200"/>
              </a:spcBef>
            </a:pPr>
            <a:r>
              <a:rPr lang="zh-CN" altLang="en-US" sz="2400" dirty="0">
                <a:latin typeface="楷体_GB2312" pitchFamily="49" charset="-122"/>
              </a:rPr>
              <a:t>大</a:t>
            </a:r>
            <a:r>
              <a:rPr lang="zh-CN" altLang="en-US" sz="2400" dirty="0" smtClean="0">
                <a:latin typeface="楷体_GB2312" pitchFamily="49" charset="-122"/>
              </a:rPr>
              <a:t>量的科学、工程问题均具有上述特点，因此其有着广泛的应用。</a:t>
            </a:r>
            <a:endParaRPr lang="en-US" altLang="zh-CN" sz="2400" b="0" dirty="0" smtClean="0">
              <a:latin typeface="楷体_GB2312" pitchFamily="49" charset="-122"/>
            </a:endParaRPr>
          </a:p>
          <a:p>
            <a:pPr algn="just">
              <a:spcBef>
                <a:spcPts val="1200"/>
              </a:spcBef>
            </a:pPr>
            <a:r>
              <a:rPr lang="zh-CN" altLang="en-US" sz="2400" b="0" dirty="0" smtClean="0">
                <a:latin typeface="楷体_GB2312" pitchFamily="49" charset="-122"/>
              </a:rPr>
              <a:t>它</a:t>
            </a:r>
            <a:r>
              <a:rPr lang="zh-CN" altLang="en-US" sz="2400" b="0" dirty="0">
                <a:latin typeface="楷体_GB2312" pitchFamily="49" charset="-122"/>
              </a:rPr>
              <a:t>的主要应用范围包括：典型数学问题，粒子输运问题，统计物理，量子力学，真空技术，激光技术以及医学，生物，探矿等方面</a:t>
            </a:r>
            <a:r>
              <a:rPr lang="zh-CN" altLang="en-US" sz="2400" b="0" dirty="0" smtClean="0">
                <a:latin typeface="楷体_GB2312" pitchFamily="49" charset="-122"/>
              </a:rPr>
              <a:t>。</a:t>
            </a:r>
            <a:endParaRPr lang="en-US" altLang="zh-CN" sz="2400" b="0" dirty="0" smtClean="0">
              <a:latin typeface="楷体_GB2312" pitchFamily="49" charset="-122"/>
            </a:endParaRPr>
          </a:p>
          <a:p>
            <a:pPr algn="just">
              <a:spcBef>
                <a:spcPts val="1200"/>
              </a:spcBef>
            </a:pPr>
            <a:r>
              <a:rPr lang="zh-CN" altLang="en-US" sz="2400" dirty="0" smtClean="0">
                <a:latin typeface="楷体_GB2312" pitchFamily="49" charset="-122"/>
              </a:rPr>
              <a:t>此外，其在金融、经济、社会学等领域也有着广泛的应用。</a:t>
            </a:r>
            <a:endParaRPr lang="en-US" altLang="zh-CN" sz="2400" dirty="0">
              <a:latin typeface="楷体_GB2312" pitchFamily="49" charset="-122"/>
            </a:endParaRPr>
          </a:p>
          <a:p>
            <a:pPr algn="just">
              <a:spcBef>
                <a:spcPts val="1200"/>
              </a:spcBef>
            </a:pPr>
            <a:r>
              <a:rPr lang="zh-CN" altLang="en-US" sz="2400" b="0" dirty="0" smtClean="0">
                <a:latin typeface="楷体_GB2312" pitchFamily="49" charset="-122"/>
              </a:rPr>
              <a:t>随</a:t>
            </a:r>
            <a:r>
              <a:rPr lang="zh-CN" altLang="en-US" sz="2400" b="0" dirty="0">
                <a:latin typeface="楷体_GB2312" pitchFamily="49" charset="-122"/>
              </a:rPr>
              <a:t>着科学技术的发展，其应用范围将更加广泛。</a:t>
            </a:r>
          </a:p>
        </p:txBody>
      </p:sp>
      <p:sp>
        <p:nvSpPr>
          <p:cNvPr id="2" name="Date Placeholder 1"/>
          <p:cNvSpPr>
            <a:spLocks noGrp="1"/>
          </p:cNvSpPr>
          <p:nvPr>
            <p:ph type="dt" sz="half" idx="10"/>
          </p:nvPr>
        </p:nvSpPr>
        <p:spPr/>
        <p:txBody>
          <a:bodyPr/>
          <a:lstStyle/>
          <a:p>
            <a:fld id="{AB9E2393-8107-40BA-95F3-E2FC38D7C15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80</a:t>
            </a:fld>
            <a:endParaRPr lang="zh-CN" altLang="en-US"/>
          </a:p>
        </p:txBody>
      </p:sp>
    </p:spTree>
    <p:extLst>
      <p:ext uri="{BB962C8B-B14F-4D97-AF65-F5344CB8AC3E}">
        <p14:creationId xmlns:p14="http://schemas.microsoft.com/office/powerpoint/2010/main" val="25807194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fade">
                                      <p:cBhvr>
                                        <p:cTn id="7" dur="500"/>
                                        <p:tgtEl>
                                          <p:spTgt spid="26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fade">
                                      <p:cBhvr>
                                        <p:cTn id="12" dur="500"/>
                                        <p:tgtEl>
                                          <p:spTgt spid="261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fade">
                                      <p:cBhvr>
                                        <p:cTn id="17" dur="500"/>
                                        <p:tgtEl>
                                          <p:spTgt spid="261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Effect transition="in" filter="fade">
                                      <p:cBhvr>
                                        <p:cTn id="22" dur="500"/>
                                        <p:tgtEl>
                                          <p:spTgt spid="261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Effect transition="in" filter="fade">
                                      <p:cBhvr>
                                        <p:cTn id="27" dur="500"/>
                                        <p:tgtEl>
                                          <p:spTgt spid="261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zh-CN" altLang="en-US" dirty="0" smtClean="0">
                <a:latin typeface="楷体_GB2312" pitchFamily="49" charset="-122"/>
              </a:rPr>
              <a:t>随</a:t>
            </a:r>
            <a:r>
              <a:rPr lang="zh-CN" altLang="en-US" dirty="0">
                <a:latin typeface="楷体_GB2312" pitchFamily="49" charset="-122"/>
              </a:rPr>
              <a:t>机数与伪随机数</a:t>
            </a:r>
          </a:p>
        </p:txBody>
      </p:sp>
      <p:sp>
        <p:nvSpPr>
          <p:cNvPr id="263171" name="Rectangle 3"/>
          <p:cNvSpPr>
            <a:spLocks noGrp="1" noChangeArrowheads="1"/>
          </p:cNvSpPr>
          <p:nvPr>
            <p:ph type="body" idx="4294967295"/>
          </p:nvPr>
        </p:nvSpPr>
        <p:spPr>
          <a:xfrm>
            <a:off x="539552" y="2276872"/>
            <a:ext cx="8229600" cy="2952750"/>
          </a:xfrm>
          <a:prstGeom prst="rect">
            <a:avLst/>
          </a:prstGeom>
        </p:spPr>
        <p:txBody>
          <a:bodyPr/>
          <a:lstStyle/>
          <a:p>
            <a:pPr marL="609600" indent="-609600">
              <a:lnSpc>
                <a:spcPct val="130000"/>
              </a:lnSpc>
            </a:pPr>
            <a:r>
              <a:rPr lang="zh-CN" altLang="en-US" sz="2800" dirty="0" smtClean="0">
                <a:latin typeface="楷体_GB2312" pitchFamily="49" charset="-122"/>
              </a:rPr>
              <a:t>随</a:t>
            </a:r>
            <a:r>
              <a:rPr lang="zh-CN" altLang="en-US" sz="2800" dirty="0">
                <a:latin typeface="楷体_GB2312" pitchFamily="49" charset="-122"/>
              </a:rPr>
              <a:t>机数的定义及产生方法 </a:t>
            </a:r>
            <a:endParaRPr lang="en-US" altLang="zh-CN" sz="2800" dirty="0" smtClean="0">
              <a:latin typeface="楷体_GB2312" pitchFamily="49" charset="-122"/>
            </a:endParaRPr>
          </a:p>
          <a:p>
            <a:pPr marL="609600" indent="-609600">
              <a:lnSpc>
                <a:spcPct val="130000"/>
              </a:lnSpc>
            </a:pPr>
            <a:r>
              <a:rPr lang="zh-CN" altLang="en-US" sz="2800" dirty="0" smtClean="0">
                <a:latin typeface="楷体_GB2312" pitchFamily="49" charset="-122"/>
              </a:rPr>
              <a:t>伪</a:t>
            </a:r>
            <a:r>
              <a:rPr lang="zh-CN" altLang="en-US" sz="2800" dirty="0">
                <a:latin typeface="楷体_GB2312" pitchFamily="49" charset="-122"/>
              </a:rPr>
              <a:t>随机</a:t>
            </a:r>
            <a:r>
              <a:rPr lang="zh-CN" altLang="en-US" sz="2800" dirty="0" smtClean="0">
                <a:latin typeface="楷体_GB2312" pitchFamily="49" charset="-122"/>
              </a:rPr>
              <a:t>数</a:t>
            </a:r>
            <a:endParaRPr lang="en-US" altLang="zh-CN" sz="2800" dirty="0" smtClean="0">
              <a:latin typeface="楷体_GB2312" pitchFamily="49" charset="-122"/>
            </a:endParaRPr>
          </a:p>
          <a:p>
            <a:pPr marL="609600" indent="-609600">
              <a:lnSpc>
                <a:spcPct val="130000"/>
              </a:lnSpc>
            </a:pPr>
            <a:r>
              <a:rPr lang="zh-CN" altLang="en-US" sz="2800" dirty="0" smtClean="0">
                <a:latin typeface="楷体_GB2312" pitchFamily="49" charset="-122"/>
              </a:rPr>
              <a:t>产</a:t>
            </a:r>
            <a:r>
              <a:rPr lang="zh-CN" altLang="en-US" sz="2800" dirty="0">
                <a:latin typeface="楷体_GB2312" pitchFamily="49" charset="-122"/>
              </a:rPr>
              <a:t>生伪随机数的各种方</a:t>
            </a:r>
            <a:r>
              <a:rPr lang="zh-CN" altLang="en-US" sz="2800" dirty="0" smtClean="0">
                <a:latin typeface="楷体_GB2312" pitchFamily="49" charset="-122"/>
              </a:rPr>
              <a:t>法</a:t>
            </a:r>
            <a:endParaRPr lang="en-US" altLang="zh-CN" sz="2800" dirty="0" smtClean="0">
              <a:latin typeface="楷体_GB2312" pitchFamily="49" charset="-122"/>
            </a:endParaRPr>
          </a:p>
          <a:p>
            <a:pPr marL="609600" indent="-609600">
              <a:lnSpc>
                <a:spcPct val="130000"/>
              </a:lnSpc>
            </a:pPr>
            <a:r>
              <a:rPr lang="zh-CN" altLang="en-US" sz="2800" dirty="0" smtClean="0">
                <a:latin typeface="楷体_GB2312" pitchFamily="49" charset="-122"/>
              </a:rPr>
              <a:t>伪</a:t>
            </a:r>
            <a:r>
              <a:rPr lang="zh-CN" altLang="en-US" sz="2800" dirty="0">
                <a:latin typeface="楷体_GB2312" pitchFamily="49" charset="-122"/>
              </a:rPr>
              <a:t>随机数序列的统计检验</a:t>
            </a:r>
          </a:p>
          <a:p>
            <a:pPr marL="609600" indent="-609600">
              <a:buFont typeface="Wingdings" pitchFamily="2" charset="2"/>
              <a:buNone/>
            </a:pPr>
            <a:endParaRPr lang="en-US" altLang="zh-CN" b="0" dirty="0">
              <a:latin typeface="华文新魏" pitchFamily="2" charset="-122"/>
              <a:ea typeface="华文新魏" pitchFamily="2" charset="-122"/>
            </a:endParaRPr>
          </a:p>
        </p:txBody>
      </p:sp>
      <p:sp>
        <p:nvSpPr>
          <p:cNvPr id="2" name="Date Placeholder 1"/>
          <p:cNvSpPr>
            <a:spLocks noGrp="1"/>
          </p:cNvSpPr>
          <p:nvPr>
            <p:ph type="dt" sz="half" idx="10"/>
          </p:nvPr>
        </p:nvSpPr>
        <p:spPr/>
        <p:txBody>
          <a:bodyPr/>
          <a:lstStyle/>
          <a:p>
            <a:fld id="{6AE9BEC6-84A7-46C1-959D-A8531B105EC4}"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81</a:t>
            </a:fld>
            <a:endParaRPr lang="zh-CN" altLang="en-US"/>
          </a:p>
        </p:txBody>
      </p:sp>
    </p:spTree>
    <p:extLst>
      <p:ext uri="{BB962C8B-B14F-4D97-AF65-F5344CB8AC3E}">
        <p14:creationId xmlns:p14="http://schemas.microsoft.com/office/powerpoint/2010/main" val="149510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fade">
                                      <p:cBhvr>
                                        <p:cTn id="7" dur="500"/>
                                        <p:tgtEl>
                                          <p:spTgt spid="263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171">
                                            <p:txEl>
                                              <p:pRg st="1" end="1"/>
                                            </p:txEl>
                                          </p:spTgt>
                                        </p:tgtEl>
                                        <p:attrNameLst>
                                          <p:attrName>style.visibility</p:attrName>
                                        </p:attrNameLst>
                                      </p:cBhvr>
                                      <p:to>
                                        <p:strVal val="visible"/>
                                      </p:to>
                                    </p:set>
                                    <p:animEffect transition="in" filter="fade">
                                      <p:cBhvr>
                                        <p:cTn id="12" dur="500"/>
                                        <p:tgtEl>
                                          <p:spTgt spid="263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Effect transition="in" filter="fade">
                                      <p:cBhvr>
                                        <p:cTn id="17" dur="500"/>
                                        <p:tgtEl>
                                          <p:spTgt spid="263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171">
                                            <p:txEl>
                                              <p:pRg st="3" end="3"/>
                                            </p:txEl>
                                          </p:spTgt>
                                        </p:tgtEl>
                                        <p:attrNameLst>
                                          <p:attrName>style.visibility</p:attrName>
                                        </p:attrNameLst>
                                      </p:cBhvr>
                                      <p:to>
                                        <p:strVal val="visible"/>
                                      </p:to>
                                    </p:set>
                                    <p:animEffect transition="in" filter="fade">
                                      <p:cBhvr>
                                        <p:cTn id="22" dur="500"/>
                                        <p:tgtEl>
                                          <p:spTgt spid="263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251520" y="21629"/>
            <a:ext cx="8591550" cy="959099"/>
          </a:xfrm>
        </p:spPr>
        <p:txBody>
          <a:bodyPr/>
          <a:lstStyle/>
          <a:p>
            <a:r>
              <a:rPr lang="zh-CN" altLang="en-US" dirty="0" smtClean="0">
                <a:latin typeface="楷体_GB2312" pitchFamily="49" charset="-122"/>
              </a:rPr>
              <a:t>随机数</a:t>
            </a:r>
            <a:endParaRPr lang="zh-CN" altLang="en-US" dirty="0">
              <a:latin typeface="楷体_GB2312" pitchFamily="49" charset="-122"/>
            </a:endParaRPr>
          </a:p>
        </p:txBody>
      </p:sp>
      <p:sp>
        <p:nvSpPr>
          <p:cNvPr id="266243" name="Rectangle 3"/>
          <p:cNvSpPr>
            <a:spLocks noGrp="1" noChangeArrowheads="1"/>
          </p:cNvSpPr>
          <p:nvPr>
            <p:ph type="body" idx="4294967295"/>
          </p:nvPr>
        </p:nvSpPr>
        <p:spPr>
          <a:xfrm>
            <a:off x="446856" y="1261523"/>
            <a:ext cx="8229600" cy="4320703"/>
          </a:xfrm>
          <a:prstGeom prst="rect">
            <a:avLst/>
          </a:prstGeom>
        </p:spPr>
        <p:txBody>
          <a:bodyPr/>
          <a:lstStyle/>
          <a:p>
            <a:pPr>
              <a:spcBef>
                <a:spcPts val="1200"/>
              </a:spcBef>
            </a:pPr>
            <a:r>
              <a:rPr lang="zh-CN" altLang="en-US" sz="2400" b="0" dirty="0">
                <a:latin typeface="楷体_GB2312" pitchFamily="49" charset="-122"/>
              </a:rPr>
              <a:t>由具有已知分布的总体中抽取简单子样，在蒙特卡罗方法中占有非常重要的地位</a:t>
            </a:r>
            <a:r>
              <a:rPr lang="zh-CN" altLang="en-US" sz="2400" b="0" dirty="0" smtClean="0">
                <a:latin typeface="楷体_GB2312" pitchFamily="49" charset="-122"/>
              </a:rPr>
              <a:t>。</a:t>
            </a:r>
            <a:endParaRPr lang="en-US" altLang="zh-CN" sz="2400" b="0" dirty="0" smtClean="0">
              <a:latin typeface="楷体_GB2312" pitchFamily="49" charset="-122"/>
            </a:endParaRPr>
          </a:p>
          <a:p>
            <a:pPr>
              <a:spcBef>
                <a:spcPts val="1200"/>
              </a:spcBef>
            </a:pPr>
            <a:r>
              <a:rPr lang="zh-CN" altLang="en-US" sz="2400" b="0" dirty="0" smtClean="0">
                <a:latin typeface="楷体_GB2312" pitchFamily="49" charset="-122"/>
              </a:rPr>
              <a:t>总</a:t>
            </a:r>
            <a:r>
              <a:rPr lang="zh-CN" altLang="en-US" sz="2400" b="0" dirty="0">
                <a:latin typeface="楷体_GB2312" pitchFamily="49" charset="-122"/>
              </a:rPr>
              <a:t>体和子样的关系，属于一般和个别的关系，或者说属于共性和个性的关系</a:t>
            </a:r>
            <a:r>
              <a:rPr lang="zh-CN" altLang="en-US" sz="2400" b="0" dirty="0" smtClean="0">
                <a:latin typeface="楷体_GB2312" pitchFamily="49" charset="-122"/>
              </a:rPr>
              <a:t>。</a:t>
            </a:r>
            <a:endParaRPr lang="en-US" altLang="zh-CN" sz="2400" b="0" dirty="0" smtClean="0">
              <a:latin typeface="楷体_GB2312" pitchFamily="49" charset="-122"/>
            </a:endParaRPr>
          </a:p>
          <a:p>
            <a:pPr>
              <a:spcBef>
                <a:spcPts val="1200"/>
              </a:spcBef>
            </a:pPr>
            <a:r>
              <a:rPr lang="zh-CN" altLang="en-US" sz="2400" b="0" dirty="0" smtClean="0">
                <a:latin typeface="楷体_GB2312" pitchFamily="49" charset="-122"/>
              </a:rPr>
              <a:t>由</a:t>
            </a:r>
            <a:r>
              <a:rPr lang="zh-CN" altLang="en-US" sz="2400" b="0" dirty="0">
                <a:latin typeface="楷体_GB2312" pitchFamily="49" charset="-122"/>
              </a:rPr>
              <a:t>具有已知分布的总体中产生简单子样，就是由简单子样中若干个</a:t>
            </a:r>
            <a:r>
              <a:rPr lang="zh-CN" altLang="en-US" sz="2400" b="0" dirty="0" smtClean="0">
                <a:latin typeface="楷体_GB2312" pitchFamily="49" charset="-122"/>
              </a:rPr>
              <a:t>性 近</a:t>
            </a:r>
            <a:r>
              <a:rPr lang="zh-CN" altLang="en-US" sz="2400" b="0" dirty="0">
                <a:latin typeface="楷体_GB2312" pitchFamily="49" charset="-122"/>
              </a:rPr>
              <a:t>似地反映总体的共性。</a:t>
            </a:r>
          </a:p>
          <a:p>
            <a:pPr>
              <a:spcBef>
                <a:spcPts val="1200"/>
              </a:spcBef>
            </a:pPr>
            <a:r>
              <a:rPr lang="zh-CN" altLang="en-US" sz="2400" b="0" dirty="0">
                <a:latin typeface="楷体_GB2312" pitchFamily="49" charset="-122"/>
              </a:rPr>
              <a:t>随机数是实现由已知分布抽样的基本量，在由已知分布的抽样过程中，将随机数作为已知量，用适当的数学方法可以由它产生具有任意已知分布的简单子样。</a:t>
            </a:r>
            <a:r>
              <a:rPr lang="zh-CN" altLang="en-US" sz="2400" dirty="0">
                <a:latin typeface="华文新魏" pitchFamily="2" charset="-122"/>
                <a:ea typeface="华文新魏" pitchFamily="2" charset="-122"/>
              </a:rPr>
              <a:t> </a:t>
            </a:r>
          </a:p>
        </p:txBody>
      </p:sp>
      <p:sp>
        <p:nvSpPr>
          <p:cNvPr id="266244" name="Rectangle 4"/>
          <p:cNvSpPr>
            <a:spLocks noChangeArrowheads="1"/>
          </p:cNvSpPr>
          <p:nvPr/>
        </p:nvSpPr>
        <p:spPr bwMode="auto">
          <a:xfrm>
            <a:off x="2771800" y="5550768"/>
            <a:ext cx="3790940" cy="609600"/>
          </a:xfrm>
          <a:prstGeom prst="rect">
            <a:avLst/>
          </a:prstGeom>
          <a:noFill/>
          <a:ln w="9525">
            <a:noFill/>
            <a:miter lim="800000"/>
            <a:headEnd/>
            <a:tailEnd/>
          </a:ln>
          <a:effectLst/>
          <a:extLst/>
        </p:spPr>
        <p:txBody>
          <a:bodyPr wrap="none" anchor="ctr"/>
          <a:lstStyle/>
          <a:p>
            <a:r>
              <a:rPr lang="zh-CN" altLang="en-US" sz="2800" b="1" spc="30" dirty="0" smtClean="0">
                <a:solidFill>
                  <a:schemeClr val="tx2"/>
                </a:solidFill>
                <a:latin typeface="楷体_GB2312" pitchFamily="49" charset="-122"/>
                <a:ea typeface="+mn-ea"/>
                <a:cs typeface="Tahoma" pitchFamily="34" charset="0"/>
              </a:rPr>
              <a:t>真随机数、伪随机数</a:t>
            </a:r>
            <a:endParaRPr lang="zh-CN" altLang="en-US" sz="2800" b="1" spc="30" dirty="0">
              <a:solidFill>
                <a:schemeClr val="tx2"/>
              </a:solidFill>
              <a:latin typeface="楷体_GB2312" pitchFamily="49" charset="-122"/>
              <a:ea typeface="+mn-ea"/>
              <a:cs typeface="Tahoma" pitchFamily="34" charset="0"/>
            </a:endParaRPr>
          </a:p>
        </p:txBody>
      </p:sp>
      <p:sp>
        <p:nvSpPr>
          <p:cNvPr id="2" name="Date Placeholder 1"/>
          <p:cNvSpPr>
            <a:spLocks noGrp="1"/>
          </p:cNvSpPr>
          <p:nvPr>
            <p:ph type="dt" sz="half" idx="10"/>
          </p:nvPr>
        </p:nvSpPr>
        <p:spPr/>
        <p:txBody>
          <a:bodyPr/>
          <a:lstStyle/>
          <a:p>
            <a:fld id="{00A938DB-A844-44B3-A53C-76076E81E9D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82</a:t>
            </a:fld>
            <a:endParaRPr lang="zh-CN" altLang="en-US"/>
          </a:p>
        </p:txBody>
      </p:sp>
    </p:spTree>
    <p:extLst>
      <p:ext uri="{BB962C8B-B14F-4D97-AF65-F5344CB8AC3E}">
        <p14:creationId xmlns:p14="http://schemas.microsoft.com/office/powerpoint/2010/main" val="1488493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fade">
                                      <p:cBhvr>
                                        <p:cTn id="7" dur="500"/>
                                        <p:tgtEl>
                                          <p:spTgt spid="266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fade">
                                      <p:cBhvr>
                                        <p:cTn id="12" dur="500"/>
                                        <p:tgtEl>
                                          <p:spTgt spid="266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fade">
                                      <p:cBhvr>
                                        <p:cTn id="17" dur="500"/>
                                        <p:tgtEl>
                                          <p:spTgt spid="266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fade">
                                      <p:cBhvr>
                                        <p:cTn id="22" dur="500"/>
                                        <p:tgtEl>
                                          <p:spTgt spid="266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44"/>
                                        </p:tgtEl>
                                        <p:attrNameLst>
                                          <p:attrName>style.visibility</p:attrName>
                                        </p:attrNameLst>
                                      </p:cBhvr>
                                      <p:to>
                                        <p:strVal val="visible"/>
                                      </p:to>
                                    </p:set>
                                    <p:animEffect transition="in" filter="fade">
                                      <p:cBhvr>
                                        <p:cTn id="27" dur="5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276225" y="228601"/>
            <a:ext cx="8591550" cy="752128"/>
          </a:xfrm>
        </p:spPr>
        <p:txBody>
          <a:bodyPr>
            <a:normAutofit fontScale="90000"/>
          </a:bodyPr>
          <a:lstStyle/>
          <a:p>
            <a:pPr marL="685800" indent="-685800"/>
            <a:r>
              <a:rPr lang="zh-CN" altLang="en-US" dirty="0" smtClean="0"/>
              <a:t>随</a:t>
            </a:r>
            <a:r>
              <a:rPr lang="zh-CN" altLang="en-US" dirty="0"/>
              <a:t>机数的定义及性质</a:t>
            </a:r>
            <a:endParaRPr lang="zh-CN" altLang="en-US" dirty="0">
              <a:latin typeface="楷体_GB2312" pitchFamily="49" charset="-122"/>
            </a:endParaRPr>
          </a:p>
        </p:txBody>
      </p:sp>
      <p:sp>
        <p:nvSpPr>
          <p:cNvPr id="268291" name="Rectangle 3"/>
          <p:cNvSpPr>
            <a:spLocks noGrp="1" noChangeArrowheads="1"/>
          </p:cNvSpPr>
          <p:nvPr>
            <p:ph type="body" idx="4294967295"/>
          </p:nvPr>
        </p:nvSpPr>
        <p:spPr>
          <a:xfrm>
            <a:off x="467544" y="1268760"/>
            <a:ext cx="8229600" cy="5073650"/>
          </a:xfrm>
          <a:prstGeom prst="rect">
            <a:avLst/>
          </a:prstGeom>
        </p:spPr>
        <p:txBody>
          <a:bodyPr/>
          <a:lstStyle/>
          <a:p>
            <a:pPr>
              <a:spcBef>
                <a:spcPts val="1200"/>
              </a:spcBef>
            </a:pPr>
            <a:r>
              <a:rPr lang="zh-CN" altLang="en-US" sz="2400" b="0" dirty="0">
                <a:latin typeface="楷体_GB2312" pitchFamily="49" charset="-122"/>
              </a:rPr>
              <a:t>在连续型随机变量的分布中，最简单而且最基本的分布是单位均匀分布。由该分布抽取的简单子样</a:t>
            </a:r>
            <a:r>
              <a:rPr lang="zh-CN" altLang="en-US" sz="2400" b="0" dirty="0" smtClean="0">
                <a:latin typeface="楷体_GB2312" pitchFamily="49" charset="-122"/>
              </a:rPr>
              <a:t>称</a:t>
            </a:r>
            <a:r>
              <a:rPr lang="zh-CN" altLang="en-US" sz="2400" dirty="0">
                <a:latin typeface="楷体_GB2312" pitchFamily="49" charset="-122"/>
              </a:rPr>
              <a:t>为</a:t>
            </a:r>
            <a:r>
              <a:rPr lang="zh-CN" altLang="en-US" sz="2400" b="0" dirty="0" smtClean="0">
                <a:latin typeface="楷体_GB2312" pitchFamily="49" charset="-122"/>
              </a:rPr>
              <a:t>随</a:t>
            </a:r>
            <a:r>
              <a:rPr lang="zh-CN" altLang="en-US" sz="2400" b="0" dirty="0">
                <a:latin typeface="楷体_GB2312" pitchFamily="49" charset="-122"/>
              </a:rPr>
              <a:t>机数序列，其中每一个体称为</a:t>
            </a:r>
            <a:r>
              <a:rPr lang="zh-CN" altLang="en-US" sz="2400" b="0" dirty="0">
                <a:solidFill>
                  <a:srgbClr val="FF0000"/>
                </a:solidFill>
                <a:latin typeface="楷体_GB2312" pitchFamily="49" charset="-122"/>
              </a:rPr>
              <a:t>随机数</a:t>
            </a:r>
            <a:r>
              <a:rPr lang="zh-CN" altLang="en-US" sz="2400" b="0" dirty="0" smtClean="0">
                <a:latin typeface="楷体_GB2312" pitchFamily="49" charset="-122"/>
              </a:rPr>
              <a:t>。</a:t>
            </a:r>
            <a:endParaRPr lang="en-US" altLang="zh-CN" sz="2400" b="0" dirty="0" smtClean="0">
              <a:latin typeface="楷体_GB2312" pitchFamily="49" charset="-122"/>
            </a:endParaRPr>
          </a:p>
          <a:p>
            <a:pPr>
              <a:spcBef>
                <a:spcPts val="1200"/>
              </a:spcBef>
            </a:pPr>
            <a:r>
              <a:rPr lang="zh-CN" altLang="en-US" sz="2400" b="0" dirty="0" smtClean="0">
                <a:latin typeface="楷体_GB2312" pitchFamily="49" charset="-122"/>
              </a:rPr>
              <a:t>单</a:t>
            </a:r>
            <a:r>
              <a:rPr lang="zh-CN" altLang="en-US" sz="2400" b="0" dirty="0">
                <a:latin typeface="楷体_GB2312" pitchFamily="49" charset="-122"/>
              </a:rPr>
              <a:t>位均匀分布也称为［</a:t>
            </a:r>
            <a:r>
              <a:rPr lang="en-US" altLang="zh-CN" sz="2400" b="0" dirty="0">
                <a:latin typeface="楷体_GB2312" pitchFamily="49" charset="-122"/>
              </a:rPr>
              <a:t>0</a:t>
            </a:r>
            <a:r>
              <a:rPr lang="zh-CN" altLang="en-US" sz="2400" b="0" dirty="0">
                <a:latin typeface="楷体_GB2312" pitchFamily="49" charset="-122"/>
              </a:rPr>
              <a:t>，</a:t>
            </a:r>
            <a:r>
              <a:rPr lang="en-US" altLang="zh-CN" sz="2400" b="0" dirty="0">
                <a:latin typeface="楷体_GB2312" pitchFamily="49" charset="-122"/>
              </a:rPr>
              <a:t>1</a:t>
            </a:r>
            <a:r>
              <a:rPr lang="zh-CN" altLang="en-US" sz="2400" b="0" dirty="0">
                <a:latin typeface="楷体_GB2312" pitchFamily="49" charset="-122"/>
              </a:rPr>
              <a:t>］上的均匀分布，其分布密度函数为</a:t>
            </a:r>
            <a:r>
              <a:rPr lang="zh-CN" altLang="en-US" sz="2400" b="0" dirty="0" smtClean="0">
                <a:latin typeface="楷体_GB2312" pitchFamily="49" charset="-122"/>
              </a:rPr>
              <a:t>：</a:t>
            </a:r>
            <a:endParaRPr lang="en-US" altLang="zh-CN" sz="2400" b="0" dirty="0" smtClean="0">
              <a:latin typeface="楷体_GB2312" pitchFamily="49" charset="-122"/>
            </a:endParaRPr>
          </a:p>
          <a:p>
            <a:pPr>
              <a:spcBef>
                <a:spcPts val="1200"/>
              </a:spcBef>
            </a:pPr>
            <a:endParaRPr lang="en-US" altLang="zh-CN" sz="2400" dirty="0">
              <a:latin typeface="楷体_GB2312" pitchFamily="49" charset="-122"/>
            </a:endParaRPr>
          </a:p>
          <a:p>
            <a:pPr>
              <a:spcBef>
                <a:spcPts val="1200"/>
              </a:spcBef>
            </a:pPr>
            <a:endParaRPr lang="en-US" altLang="zh-CN" sz="2400" b="0" dirty="0" smtClean="0">
              <a:latin typeface="楷体_GB2312" pitchFamily="49" charset="-122"/>
            </a:endParaRPr>
          </a:p>
          <a:p>
            <a:pPr>
              <a:spcBef>
                <a:spcPts val="1200"/>
              </a:spcBef>
            </a:pPr>
            <a:r>
              <a:rPr lang="zh-CN" altLang="en-US" sz="2400" b="0" dirty="0" smtClean="0">
                <a:latin typeface="楷体_GB2312" pitchFamily="49" charset="-122"/>
              </a:rPr>
              <a:t>分</a:t>
            </a:r>
            <a:r>
              <a:rPr lang="zh-CN" altLang="en-US" sz="2400" b="0" dirty="0">
                <a:latin typeface="楷体_GB2312" pitchFamily="49" charset="-122"/>
              </a:rPr>
              <a:t>布函数为 ：</a:t>
            </a:r>
            <a:endParaRPr lang="zh-CN" altLang="en-US" b="0" dirty="0">
              <a:latin typeface="楷体_GB2312" pitchFamily="49" charset="-122"/>
            </a:endParaRPr>
          </a:p>
        </p:txBody>
      </p:sp>
      <p:graphicFrame>
        <p:nvGraphicFramePr>
          <p:cNvPr id="268292" name="Object 4"/>
          <p:cNvGraphicFramePr>
            <a:graphicFrameLocks noChangeAspect="1"/>
          </p:cNvGraphicFramePr>
          <p:nvPr>
            <p:extLst>
              <p:ext uri="{D42A27DB-BD31-4B8C-83A1-F6EECF244321}">
                <p14:modId xmlns:p14="http://schemas.microsoft.com/office/powerpoint/2010/main" val="463716274"/>
              </p:ext>
            </p:extLst>
          </p:nvPr>
        </p:nvGraphicFramePr>
        <p:xfrm>
          <a:off x="2987824" y="3212976"/>
          <a:ext cx="2684462" cy="914400"/>
        </p:xfrm>
        <a:graphic>
          <a:graphicData uri="http://schemas.openxmlformats.org/presentationml/2006/ole">
            <mc:AlternateContent xmlns:mc="http://schemas.openxmlformats.org/markup-compatibility/2006">
              <mc:Choice xmlns:v="urn:schemas-microsoft-com:vml" Requires="v">
                <p:oleObj spid="_x0000_s27662" r:id="rId3" imgW="1346200" imgH="457200" progId="Equation.3">
                  <p:embed/>
                </p:oleObj>
              </mc:Choice>
              <mc:Fallback>
                <p:oleObj r:id="rId3" imgW="1346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212976"/>
                        <a:ext cx="2684462"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3" name="Object 5"/>
          <p:cNvGraphicFramePr>
            <a:graphicFrameLocks noChangeAspect="1"/>
          </p:cNvGraphicFramePr>
          <p:nvPr>
            <p:extLst>
              <p:ext uri="{D42A27DB-BD31-4B8C-83A1-F6EECF244321}">
                <p14:modId xmlns:p14="http://schemas.microsoft.com/office/powerpoint/2010/main" val="2883141987"/>
              </p:ext>
            </p:extLst>
          </p:nvPr>
        </p:nvGraphicFramePr>
        <p:xfrm>
          <a:off x="2843808" y="4797152"/>
          <a:ext cx="3144837" cy="1430337"/>
        </p:xfrm>
        <a:graphic>
          <a:graphicData uri="http://schemas.openxmlformats.org/presentationml/2006/ole">
            <mc:AlternateContent xmlns:mc="http://schemas.openxmlformats.org/markup-compatibility/2006">
              <mc:Choice xmlns:v="urn:schemas-microsoft-com:vml" Requires="v">
                <p:oleObj spid="_x0000_s27663" r:id="rId5" imgW="1574800" imgH="711200" progId="Equation.3">
                  <p:embed/>
                </p:oleObj>
              </mc:Choice>
              <mc:Fallback>
                <p:oleObj r:id="rId5" imgW="15748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797152"/>
                        <a:ext cx="3144837"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D152C734-0CCF-486D-A2AD-CE008A855617}"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83</a:t>
            </a:fld>
            <a:endParaRPr lang="zh-CN" altLang="en-US"/>
          </a:p>
        </p:txBody>
      </p:sp>
    </p:spTree>
    <p:extLst>
      <p:ext uri="{BB962C8B-B14F-4D97-AF65-F5344CB8AC3E}">
        <p14:creationId xmlns:p14="http://schemas.microsoft.com/office/powerpoint/2010/main" val="27240123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fade">
                                      <p:cBhvr>
                                        <p:cTn id="7" dur="500"/>
                                        <p:tgtEl>
                                          <p:spTgt spid="268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291">
                                            <p:txEl>
                                              <p:pRg st="1" end="1"/>
                                            </p:txEl>
                                          </p:spTgt>
                                        </p:tgtEl>
                                        <p:attrNameLst>
                                          <p:attrName>style.visibility</p:attrName>
                                        </p:attrNameLst>
                                      </p:cBhvr>
                                      <p:to>
                                        <p:strVal val="visible"/>
                                      </p:to>
                                    </p:set>
                                    <p:animEffect transition="in" filter="fade">
                                      <p:cBhvr>
                                        <p:cTn id="12" dur="500"/>
                                        <p:tgtEl>
                                          <p:spTgt spid="268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292"/>
                                        </p:tgtEl>
                                        <p:attrNameLst>
                                          <p:attrName>style.visibility</p:attrName>
                                        </p:attrNameLst>
                                      </p:cBhvr>
                                      <p:to>
                                        <p:strVal val="visible"/>
                                      </p:to>
                                    </p:set>
                                    <p:animEffect transition="in" filter="fade">
                                      <p:cBhvr>
                                        <p:cTn id="17" dur="500"/>
                                        <p:tgtEl>
                                          <p:spTgt spid="2682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291">
                                            <p:txEl>
                                              <p:pRg st="4" end="4"/>
                                            </p:txEl>
                                          </p:spTgt>
                                        </p:tgtEl>
                                        <p:attrNameLst>
                                          <p:attrName>style.visibility</p:attrName>
                                        </p:attrNameLst>
                                      </p:cBhvr>
                                      <p:to>
                                        <p:strVal val="visible"/>
                                      </p:to>
                                    </p:set>
                                    <p:animEffect transition="in" filter="fade">
                                      <p:cBhvr>
                                        <p:cTn id="22" dur="500"/>
                                        <p:tgtEl>
                                          <p:spTgt spid="2682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293"/>
                                        </p:tgtEl>
                                        <p:attrNameLst>
                                          <p:attrName>style.visibility</p:attrName>
                                        </p:attrNameLst>
                                      </p:cBhvr>
                                      <p:to>
                                        <p:strVal val="visible"/>
                                      </p:to>
                                    </p:set>
                                    <p:animEffect transition="in" filter="fade">
                                      <p:cBhvr>
                                        <p:cTn id="27" dur="500"/>
                                        <p:tgtEl>
                                          <p:spTgt spid="268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body" idx="4294967295"/>
          </p:nvPr>
        </p:nvSpPr>
        <p:spPr>
          <a:xfrm>
            <a:off x="467544" y="980728"/>
            <a:ext cx="8207375" cy="5486400"/>
          </a:xfrm>
          <a:prstGeom prst="rect">
            <a:avLst/>
          </a:prstGeom>
        </p:spPr>
        <p:txBody>
          <a:bodyPr/>
          <a:lstStyle/>
          <a:p>
            <a:pPr>
              <a:spcBef>
                <a:spcPts val="1800"/>
              </a:spcBef>
            </a:pPr>
            <a:r>
              <a:rPr lang="zh-CN" altLang="en-US" sz="2400" b="0" dirty="0"/>
              <a:t>由于随机数在蒙特卡罗方法中占有极其重要的位置，我们用专门的符号</a:t>
            </a:r>
            <a:r>
              <a:rPr lang="en-US" altLang="zh-CN" sz="2400" b="0" i="1" dirty="0"/>
              <a:t>ξ</a:t>
            </a:r>
            <a:r>
              <a:rPr lang="zh-CN" altLang="en-US" sz="2400" b="0" dirty="0"/>
              <a:t>表示。由随机数序列的定义可知，</a:t>
            </a:r>
            <a:r>
              <a:rPr lang="en-US" altLang="zh-CN" sz="2400" b="0" i="1" dirty="0"/>
              <a:t>ξ</a:t>
            </a:r>
            <a:r>
              <a:rPr lang="en-US" altLang="zh-CN" sz="2400" b="0" i="1" baseline="-30000" dirty="0"/>
              <a:t>1</a:t>
            </a:r>
            <a:r>
              <a:rPr lang="zh-CN" altLang="en-US" sz="2400" b="0" dirty="0"/>
              <a:t>，</a:t>
            </a:r>
            <a:r>
              <a:rPr lang="en-US" altLang="zh-CN" sz="2400" b="0" i="1" dirty="0"/>
              <a:t>ξ</a:t>
            </a:r>
            <a:r>
              <a:rPr lang="en-US" altLang="zh-CN" sz="2400" b="0" i="1" baseline="-30000" dirty="0"/>
              <a:t>2</a:t>
            </a:r>
            <a:r>
              <a:rPr lang="zh-CN" altLang="en-US" sz="2400" b="0" dirty="0"/>
              <a:t>，</a:t>
            </a:r>
            <a:r>
              <a:rPr lang="en-US" altLang="zh-CN" sz="2400" b="0" dirty="0"/>
              <a:t>…</a:t>
            </a:r>
            <a:r>
              <a:rPr lang="zh-CN" altLang="en-US" sz="2400" b="0" dirty="0"/>
              <a:t>是相互独立且具有相同单位均匀分布的随机数序列。也就是说，</a:t>
            </a:r>
            <a:r>
              <a:rPr lang="zh-CN" altLang="en-US" sz="2400" b="0" dirty="0">
                <a:solidFill>
                  <a:srgbClr val="FF3300"/>
                </a:solidFill>
              </a:rPr>
              <a:t>独立性</a:t>
            </a:r>
            <a:r>
              <a:rPr lang="zh-CN" altLang="en-US" sz="2400" b="0" dirty="0"/>
              <a:t>、</a:t>
            </a:r>
            <a:r>
              <a:rPr lang="zh-CN" altLang="en-US" sz="2400" b="0" dirty="0">
                <a:solidFill>
                  <a:srgbClr val="FF3300"/>
                </a:solidFill>
              </a:rPr>
              <a:t>均匀性</a:t>
            </a:r>
            <a:r>
              <a:rPr lang="zh-CN" altLang="en-US" sz="2400" b="0" dirty="0"/>
              <a:t>是随机数必备的两个特点</a:t>
            </a:r>
            <a:r>
              <a:rPr lang="zh-CN" altLang="en-US" sz="2400" b="0" dirty="0" smtClean="0"/>
              <a:t>。</a:t>
            </a:r>
            <a:endParaRPr lang="en-US" altLang="zh-CN" sz="2400" b="0" dirty="0" smtClean="0"/>
          </a:p>
          <a:p>
            <a:pPr>
              <a:spcBef>
                <a:spcPts val="1800"/>
              </a:spcBef>
            </a:pPr>
            <a:r>
              <a:rPr lang="zh-CN" altLang="en-US" sz="2400" b="0" dirty="0" smtClean="0"/>
              <a:t>随</a:t>
            </a:r>
            <a:r>
              <a:rPr lang="zh-CN" altLang="en-US" sz="2400" b="0" dirty="0"/>
              <a:t>机数具有非常重要的性质：对于任意自然数</a:t>
            </a:r>
            <a:r>
              <a:rPr lang="en-US" altLang="zh-CN" sz="2400" b="0" i="1" dirty="0"/>
              <a:t>s</a:t>
            </a:r>
            <a:r>
              <a:rPr lang="zh-CN" altLang="en-US" sz="2400" b="0" dirty="0"/>
              <a:t>，由</a:t>
            </a:r>
            <a:r>
              <a:rPr lang="en-US" altLang="zh-CN" sz="2400" b="0" i="1" dirty="0"/>
              <a:t>s</a:t>
            </a:r>
            <a:r>
              <a:rPr lang="zh-CN" altLang="en-US" sz="2400" b="0" dirty="0"/>
              <a:t>个随机数组成的</a:t>
            </a:r>
            <a:r>
              <a:rPr lang="en-US" altLang="zh-CN" sz="2400" b="0" i="1" dirty="0"/>
              <a:t>s</a:t>
            </a:r>
            <a:r>
              <a:rPr lang="zh-CN" altLang="en-US" sz="2400" b="0" dirty="0"/>
              <a:t>维空间上的点（</a:t>
            </a:r>
            <a:r>
              <a:rPr lang="en-US" altLang="zh-CN" sz="2400" b="0" i="1" dirty="0"/>
              <a:t>ξ</a:t>
            </a:r>
            <a:r>
              <a:rPr lang="en-US" altLang="zh-CN" sz="2400" b="0" i="1" baseline="-30000" dirty="0"/>
              <a:t>n+1</a:t>
            </a:r>
            <a:r>
              <a:rPr lang="zh-CN" altLang="en-US" sz="2400" b="0" dirty="0"/>
              <a:t>，</a:t>
            </a:r>
            <a:r>
              <a:rPr lang="en-US" altLang="zh-CN" sz="2400" b="0" i="1" dirty="0"/>
              <a:t>ξ</a:t>
            </a:r>
            <a:r>
              <a:rPr lang="en-US" altLang="zh-CN" sz="2400" b="0" i="1" baseline="-30000" dirty="0"/>
              <a:t>n+2</a:t>
            </a:r>
            <a:r>
              <a:rPr lang="zh-CN" altLang="en-US" sz="2400" b="0" dirty="0"/>
              <a:t>，</a:t>
            </a:r>
            <a:r>
              <a:rPr lang="en-US" altLang="zh-CN" sz="2400" b="0" dirty="0"/>
              <a:t>…</a:t>
            </a:r>
            <a:r>
              <a:rPr lang="en-US" altLang="zh-CN" sz="2400" b="0" i="1" dirty="0" err="1"/>
              <a:t>ξ</a:t>
            </a:r>
            <a:r>
              <a:rPr lang="en-US" altLang="zh-CN" sz="2400" b="0" i="1" baseline="-30000" dirty="0" err="1"/>
              <a:t>n+s</a:t>
            </a:r>
            <a:r>
              <a:rPr lang="zh-CN" altLang="en-US" sz="2400" b="0" dirty="0"/>
              <a:t>）在</a:t>
            </a:r>
            <a:r>
              <a:rPr lang="en-US" altLang="zh-CN" sz="2400" b="0" i="1" dirty="0"/>
              <a:t>s</a:t>
            </a:r>
            <a:r>
              <a:rPr lang="zh-CN" altLang="en-US" sz="2400" b="0" dirty="0"/>
              <a:t>维空间的单位立方体</a:t>
            </a:r>
            <a:r>
              <a:rPr lang="en-US" altLang="zh-CN" sz="2400" b="0" i="1" dirty="0" err="1"/>
              <a:t>G</a:t>
            </a:r>
            <a:r>
              <a:rPr lang="en-US" altLang="zh-CN" sz="2400" b="0" i="1" baseline="-30000" dirty="0" err="1"/>
              <a:t>s</a:t>
            </a:r>
            <a:r>
              <a:rPr lang="zh-CN" altLang="en-US" sz="2400" b="0" dirty="0"/>
              <a:t>上均匀分布，即对任意的</a:t>
            </a:r>
            <a:r>
              <a:rPr lang="en-US" altLang="zh-CN" sz="2400" b="0" i="1" dirty="0" err="1"/>
              <a:t>a</a:t>
            </a:r>
            <a:r>
              <a:rPr lang="en-US" altLang="zh-CN" sz="2400" b="0" i="1" baseline="-30000" dirty="0" err="1"/>
              <a:t>i</a:t>
            </a:r>
            <a:r>
              <a:rPr lang="zh-CN" altLang="en-US" sz="2400" b="0" dirty="0" smtClean="0"/>
              <a:t>，</a:t>
            </a:r>
            <a:endParaRPr lang="en-US" altLang="zh-CN" sz="2400" b="0" dirty="0" smtClean="0"/>
          </a:p>
          <a:p>
            <a:pPr>
              <a:spcBef>
                <a:spcPts val="1800"/>
              </a:spcBef>
            </a:pPr>
            <a:endParaRPr lang="en-US" altLang="zh-CN" sz="2400" dirty="0" smtClean="0"/>
          </a:p>
          <a:p>
            <a:pPr>
              <a:spcBef>
                <a:spcPts val="1800"/>
              </a:spcBef>
            </a:pPr>
            <a:r>
              <a:rPr lang="zh-CN" altLang="en-US" sz="2400" b="0" dirty="0" smtClean="0"/>
              <a:t>如下等式成立：</a:t>
            </a:r>
            <a:endParaRPr lang="en-US" altLang="zh-CN" sz="2400" b="0" dirty="0" smtClean="0"/>
          </a:p>
          <a:p>
            <a:pPr>
              <a:spcBef>
                <a:spcPts val="1800"/>
              </a:spcBef>
            </a:pPr>
            <a:r>
              <a:rPr lang="zh-CN" altLang="en-US" sz="2400" dirty="0" smtClean="0">
                <a:solidFill>
                  <a:srgbClr val="000000"/>
                </a:solidFill>
              </a:rPr>
              <a:t>其</a:t>
            </a:r>
            <a:r>
              <a:rPr lang="zh-CN" altLang="en-US" sz="2400" dirty="0">
                <a:solidFill>
                  <a:srgbClr val="000000"/>
                </a:solidFill>
              </a:rPr>
              <a:t>中</a:t>
            </a:r>
            <a:r>
              <a:rPr lang="en-US" altLang="zh-CN" sz="2400" i="1" dirty="0" smtClean="0">
                <a:solidFill>
                  <a:srgbClr val="000000"/>
                </a:solidFill>
              </a:rPr>
              <a:t>P</a:t>
            </a:r>
            <a:r>
              <a:rPr lang="zh-CN" altLang="en-US" sz="2400" dirty="0" smtClean="0">
                <a:solidFill>
                  <a:srgbClr val="000000"/>
                </a:solidFill>
              </a:rPr>
              <a:t>表</a:t>
            </a:r>
            <a:r>
              <a:rPr lang="zh-CN" altLang="en-US" sz="2400" dirty="0">
                <a:solidFill>
                  <a:srgbClr val="000000"/>
                </a:solidFill>
              </a:rPr>
              <a:t>示事</a:t>
            </a:r>
            <a:r>
              <a:rPr lang="zh-CN" altLang="en-US" sz="2400" dirty="0" smtClean="0">
                <a:solidFill>
                  <a:srgbClr val="000000"/>
                </a:solidFill>
              </a:rPr>
              <a:t>件发</a:t>
            </a:r>
            <a:r>
              <a:rPr lang="zh-CN" altLang="en-US" sz="2400" dirty="0">
                <a:solidFill>
                  <a:srgbClr val="000000"/>
                </a:solidFill>
              </a:rPr>
              <a:t>生的概率。反之，如果随机变量序列</a:t>
            </a:r>
            <a:r>
              <a:rPr lang="en-US" altLang="zh-CN" sz="2400" i="1" dirty="0">
                <a:solidFill>
                  <a:srgbClr val="000000"/>
                </a:solidFill>
              </a:rPr>
              <a:t>ξ</a:t>
            </a:r>
            <a:r>
              <a:rPr lang="en-US" altLang="zh-CN" sz="2400" i="1" baseline="-30000" dirty="0">
                <a:solidFill>
                  <a:srgbClr val="000000"/>
                </a:solidFill>
              </a:rPr>
              <a:t>1</a:t>
            </a:r>
            <a:r>
              <a:rPr lang="en-US" altLang="zh-CN" sz="2400" dirty="0">
                <a:solidFill>
                  <a:srgbClr val="000000"/>
                </a:solidFill>
              </a:rPr>
              <a:t>,</a:t>
            </a:r>
            <a:r>
              <a:rPr lang="en-US" altLang="zh-CN" sz="2400" i="1" dirty="0">
                <a:solidFill>
                  <a:srgbClr val="000000"/>
                </a:solidFill>
              </a:rPr>
              <a:t> ξ</a:t>
            </a:r>
            <a:r>
              <a:rPr lang="en-US" altLang="zh-CN" sz="2400" i="1" baseline="-30000" dirty="0">
                <a:solidFill>
                  <a:srgbClr val="000000"/>
                </a:solidFill>
              </a:rPr>
              <a:t>2</a:t>
            </a:r>
            <a:r>
              <a:rPr lang="en-US" altLang="zh-CN" sz="2400" dirty="0">
                <a:solidFill>
                  <a:srgbClr val="000000"/>
                </a:solidFill>
              </a:rPr>
              <a:t>…</a:t>
            </a:r>
            <a:r>
              <a:rPr lang="zh-CN" altLang="en-US" sz="2400" dirty="0">
                <a:solidFill>
                  <a:srgbClr val="000000"/>
                </a:solidFill>
              </a:rPr>
              <a:t>对于任意自然数</a:t>
            </a:r>
            <a:r>
              <a:rPr lang="en-US" altLang="zh-CN" sz="2400" i="1" dirty="0">
                <a:solidFill>
                  <a:srgbClr val="000000"/>
                </a:solidFill>
              </a:rPr>
              <a:t>s</a:t>
            </a:r>
            <a:r>
              <a:rPr lang="zh-CN" altLang="en-US" sz="2400" dirty="0">
                <a:solidFill>
                  <a:srgbClr val="000000"/>
                </a:solidFill>
              </a:rPr>
              <a:t>，由</a:t>
            </a:r>
            <a:r>
              <a:rPr lang="en-US" altLang="zh-CN" sz="2400" i="1" dirty="0">
                <a:solidFill>
                  <a:srgbClr val="000000"/>
                </a:solidFill>
              </a:rPr>
              <a:t>s</a:t>
            </a:r>
            <a:r>
              <a:rPr lang="zh-CN" altLang="en-US" sz="2400" dirty="0">
                <a:solidFill>
                  <a:srgbClr val="000000"/>
                </a:solidFill>
              </a:rPr>
              <a:t>个元素所组成的</a:t>
            </a:r>
            <a:r>
              <a:rPr lang="en-US" altLang="zh-CN" sz="2400" i="1" dirty="0">
                <a:solidFill>
                  <a:srgbClr val="000000"/>
                </a:solidFill>
              </a:rPr>
              <a:t>s</a:t>
            </a:r>
            <a:r>
              <a:rPr lang="zh-CN" altLang="en-US" sz="2400" dirty="0">
                <a:solidFill>
                  <a:srgbClr val="000000"/>
                </a:solidFill>
              </a:rPr>
              <a:t>维空间上的点（</a:t>
            </a:r>
            <a:r>
              <a:rPr lang="en-US" altLang="zh-CN" sz="2400" i="1" dirty="0">
                <a:solidFill>
                  <a:srgbClr val="000000"/>
                </a:solidFill>
              </a:rPr>
              <a:t>ξ</a:t>
            </a:r>
            <a:r>
              <a:rPr lang="en-US" altLang="zh-CN" sz="2400" i="1" baseline="-30000" dirty="0">
                <a:solidFill>
                  <a:srgbClr val="000000"/>
                </a:solidFill>
              </a:rPr>
              <a:t>n+1</a:t>
            </a:r>
            <a:r>
              <a:rPr lang="zh-CN" altLang="en-US" sz="2400" dirty="0">
                <a:solidFill>
                  <a:srgbClr val="000000"/>
                </a:solidFill>
              </a:rPr>
              <a:t>，</a:t>
            </a:r>
            <a:r>
              <a:rPr lang="en-US" altLang="zh-CN" sz="2400" dirty="0">
                <a:solidFill>
                  <a:srgbClr val="000000"/>
                </a:solidFill>
              </a:rPr>
              <a:t>…</a:t>
            </a:r>
            <a:r>
              <a:rPr lang="en-US" altLang="zh-CN" sz="2400" i="1" dirty="0" err="1">
                <a:solidFill>
                  <a:srgbClr val="000000"/>
                </a:solidFill>
              </a:rPr>
              <a:t>ξ</a:t>
            </a:r>
            <a:r>
              <a:rPr lang="en-US" altLang="zh-CN" sz="2400" i="1" baseline="-30000" dirty="0" err="1">
                <a:solidFill>
                  <a:srgbClr val="000000"/>
                </a:solidFill>
              </a:rPr>
              <a:t>n+s</a:t>
            </a:r>
            <a:r>
              <a:rPr lang="zh-CN" altLang="en-US" sz="2400" dirty="0">
                <a:solidFill>
                  <a:srgbClr val="000000"/>
                </a:solidFill>
              </a:rPr>
              <a:t>）在</a:t>
            </a:r>
            <a:r>
              <a:rPr lang="en-US" altLang="zh-CN" sz="2400" i="1" dirty="0" err="1">
                <a:solidFill>
                  <a:srgbClr val="000000"/>
                </a:solidFill>
              </a:rPr>
              <a:t>G</a:t>
            </a:r>
            <a:r>
              <a:rPr lang="en-US" altLang="zh-CN" sz="2400" i="1" baseline="-30000" dirty="0" err="1">
                <a:solidFill>
                  <a:srgbClr val="000000"/>
                </a:solidFill>
              </a:rPr>
              <a:t>s</a:t>
            </a:r>
            <a:r>
              <a:rPr lang="zh-CN" altLang="en-US" sz="2400" dirty="0">
                <a:solidFill>
                  <a:srgbClr val="000000"/>
                </a:solidFill>
              </a:rPr>
              <a:t>上均匀分布，则它们是随机数序</a:t>
            </a:r>
            <a:r>
              <a:rPr lang="zh-CN" altLang="en-US" sz="2400" dirty="0">
                <a:solidFill>
                  <a:srgbClr val="000000"/>
                </a:solidFill>
                <a:latin typeface="楷体_GB2312" pitchFamily="49" charset="-122"/>
              </a:rPr>
              <a:t>列。</a:t>
            </a:r>
          </a:p>
          <a:p>
            <a:pPr>
              <a:spcBef>
                <a:spcPts val="1800"/>
              </a:spcBef>
            </a:pPr>
            <a:endParaRPr lang="zh-CN" altLang="en-US" sz="2400" b="0" dirty="0"/>
          </a:p>
        </p:txBody>
      </p:sp>
      <p:graphicFrame>
        <p:nvGraphicFramePr>
          <p:cNvPr id="269315" name="Object 3"/>
          <p:cNvGraphicFramePr>
            <a:graphicFrameLocks noChangeAspect="1"/>
          </p:cNvGraphicFramePr>
          <p:nvPr>
            <p:extLst>
              <p:ext uri="{D42A27DB-BD31-4B8C-83A1-F6EECF244321}">
                <p14:modId xmlns:p14="http://schemas.microsoft.com/office/powerpoint/2010/main" val="1183679980"/>
              </p:ext>
            </p:extLst>
          </p:nvPr>
        </p:nvGraphicFramePr>
        <p:xfrm>
          <a:off x="2987824" y="3861048"/>
          <a:ext cx="3275012" cy="457200"/>
        </p:xfrm>
        <a:graphic>
          <a:graphicData uri="http://schemas.openxmlformats.org/presentationml/2006/ole">
            <mc:AlternateContent xmlns:mc="http://schemas.openxmlformats.org/markup-compatibility/2006">
              <mc:Choice xmlns:v="urn:schemas-microsoft-com:vml" Requires="v">
                <p:oleObj spid="_x0000_s28686" r:id="rId3" imgW="1638300" imgH="228600" progId="Equation.3">
                  <p:embed/>
                </p:oleObj>
              </mc:Choice>
              <mc:Fallback>
                <p:oleObj r:id="rId3" imgW="1638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861048"/>
                        <a:ext cx="32750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16" name="Object 4"/>
          <p:cNvGraphicFramePr>
            <a:graphicFrameLocks noChangeAspect="1"/>
          </p:cNvGraphicFramePr>
          <p:nvPr>
            <p:extLst>
              <p:ext uri="{D42A27DB-BD31-4B8C-83A1-F6EECF244321}">
                <p14:modId xmlns:p14="http://schemas.microsoft.com/office/powerpoint/2010/main" val="1088892834"/>
              </p:ext>
            </p:extLst>
          </p:nvPr>
        </p:nvGraphicFramePr>
        <p:xfrm>
          <a:off x="2771800" y="4437112"/>
          <a:ext cx="3933825" cy="857250"/>
        </p:xfrm>
        <a:graphic>
          <a:graphicData uri="http://schemas.openxmlformats.org/presentationml/2006/ole">
            <mc:AlternateContent xmlns:mc="http://schemas.openxmlformats.org/markup-compatibility/2006">
              <mc:Choice xmlns:v="urn:schemas-microsoft-com:vml" Requires="v">
                <p:oleObj spid="_x0000_s28687" name="Equation" r:id="rId5" imgW="1968500" imgH="431800" progId="Equation.3">
                  <p:embed/>
                </p:oleObj>
              </mc:Choice>
              <mc:Fallback>
                <p:oleObj name="Equation" r:id="rId5" imgW="19685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437112"/>
                        <a:ext cx="39338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9317" name="Rectangle 5"/>
          <p:cNvSpPr>
            <a:spLocks noGrp="1" noChangeArrowheads="1"/>
          </p:cNvSpPr>
          <p:nvPr>
            <p:ph type="title"/>
          </p:nvPr>
        </p:nvSpPr>
        <p:spPr>
          <a:xfrm>
            <a:off x="251520" y="0"/>
            <a:ext cx="8591550" cy="824136"/>
          </a:xfrm>
          <a:noFill/>
          <a:ln/>
        </p:spPr>
        <p:txBody>
          <a:bodyPr/>
          <a:lstStyle/>
          <a:p>
            <a:pPr marL="685800" indent="-685800"/>
            <a:r>
              <a:rPr lang="zh-CN" altLang="en-US" dirty="0" smtClean="0">
                <a:latin typeface="楷体_GB2312" pitchFamily="49" charset="-122"/>
              </a:rPr>
              <a:t>随机数的特点</a:t>
            </a:r>
            <a:endParaRPr lang="zh-CN" altLang="en-US" dirty="0">
              <a:latin typeface="楷体_GB2312" pitchFamily="49" charset="-122"/>
            </a:endParaRPr>
          </a:p>
        </p:txBody>
      </p:sp>
      <p:sp>
        <p:nvSpPr>
          <p:cNvPr id="2" name="Date Placeholder 1"/>
          <p:cNvSpPr>
            <a:spLocks noGrp="1"/>
          </p:cNvSpPr>
          <p:nvPr>
            <p:ph type="dt" sz="half" idx="10"/>
          </p:nvPr>
        </p:nvSpPr>
        <p:spPr/>
        <p:txBody>
          <a:bodyPr/>
          <a:lstStyle/>
          <a:p>
            <a:fld id="{CD2456FA-430B-47D1-AFD5-79A3CC4BFCB9}"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84</a:t>
            </a:fld>
            <a:endParaRPr lang="zh-CN" altLang="en-US"/>
          </a:p>
        </p:txBody>
      </p:sp>
    </p:spTree>
    <p:extLst>
      <p:ext uri="{BB962C8B-B14F-4D97-AF65-F5344CB8AC3E}">
        <p14:creationId xmlns:p14="http://schemas.microsoft.com/office/powerpoint/2010/main" val="4144567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314">
                                            <p:txEl>
                                              <p:pRg st="0" end="0"/>
                                            </p:txEl>
                                          </p:spTgt>
                                        </p:tgtEl>
                                        <p:attrNameLst>
                                          <p:attrName>style.visibility</p:attrName>
                                        </p:attrNameLst>
                                      </p:cBhvr>
                                      <p:to>
                                        <p:strVal val="visible"/>
                                      </p:to>
                                    </p:set>
                                    <p:animEffect transition="in" filter="fade">
                                      <p:cBhvr>
                                        <p:cTn id="7" dur="500"/>
                                        <p:tgtEl>
                                          <p:spTgt spid="269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314">
                                            <p:txEl>
                                              <p:pRg st="1" end="1"/>
                                            </p:txEl>
                                          </p:spTgt>
                                        </p:tgtEl>
                                        <p:attrNameLst>
                                          <p:attrName>style.visibility</p:attrName>
                                        </p:attrNameLst>
                                      </p:cBhvr>
                                      <p:to>
                                        <p:strVal val="visible"/>
                                      </p:to>
                                    </p:set>
                                    <p:animEffect transition="in" filter="fade">
                                      <p:cBhvr>
                                        <p:cTn id="12" dur="500"/>
                                        <p:tgtEl>
                                          <p:spTgt spid="269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315"/>
                                        </p:tgtEl>
                                        <p:attrNameLst>
                                          <p:attrName>style.visibility</p:attrName>
                                        </p:attrNameLst>
                                      </p:cBhvr>
                                      <p:to>
                                        <p:strVal val="visible"/>
                                      </p:to>
                                    </p:set>
                                    <p:animEffect transition="in" filter="fade">
                                      <p:cBhvr>
                                        <p:cTn id="17" dur="500"/>
                                        <p:tgtEl>
                                          <p:spTgt spid="2693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314">
                                            <p:txEl>
                                              <p:pRg st="3" end="3"/>
                                            </p:txEl>
                                          </p:spTgt>
                                        </p:tgtEl>
                                        <p:attrNameLst>
                                          <p:attrName>style.visibility</p:attrName>
                                        </p:attrNameLst>
                                      </p:cBhvr>
                                      <p:to>
                                        <p:strVal val="visible"/>
                                      </p:to>
                                    </p:set>
                                    <p:animEffect transition="in" filter="fade">
                                      <p:cBhvr>
                                        <p:cTn id="22" dur="500"/>
                                        <p:tgtEl>
                                          <p:spTgt spid="269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316"/>
                                        </p:tgtEl>
                                        <p:attrNameLst>
                                          <p:attrName>style.visibility</p:attrName>
                                        </p:attrNameLst>
                                      </p:cBhvr>
                                      <p:to>
                                        <p:strVal val="visible"/>
                                      </p:to>
                                    </p:set>
                                    <p:animEffect transition="in" filter="fade">
                                      <p:cBhvr>
                                        <p:cTn id="27" dur="500"/>
                                        <p:tgtEl>
                                          <p:spTgt spid="2693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314">
                                            <p:txEl>
                                              <p:pRg st="4" end="4"/>
                                            </p:txEl>
                                          </p:spTgt>
                                        </p:tgtEl>
                                        <p:attrNameLst>
                                          <p:attrName>style.visibility</p:attrName>
                                        </p:attrNameLst>
                                      </p:cBhvr>
                                      <p:to>
                                        <p:strVal val="visible"/>
                                      </p:to>
                                    </p:set>
                                    <p:animEffect transition="in" filter="fade">
                                      <p:cBhvr>
                                        <p:cTn id="32" dur="500"/>
                                        <p:tgtEl>
                                          <p:spTgt spid="269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4294967295"/>
          </p:nvPr>
        </p:nvSpPr>
        <p:spPr>
          <a:xfrm>
            <a:off x="323528" y="1052736"/>
            <a:ext cx="8496944" cy="5328592"/>
          </a:xfrm>
          <a:prstGeom prst="rect">
            <a:avLst/>
          </a:prstGeom>
        </p:spPr>
        <p:txBody>
          <a:bodyPr>
            <a:normAutofit fontScale="77500" lnSpcReduction="20000"/>
          </a:bodyPr>
          <a:lstStyle/>
          <a:p>
            <a:pPr>
              <a:spcBef>
                <a:spcPts val="1200"/>
              </a:spcBef>
            </a:pPr>
            <a:r>
              <a:rPr lang="zh-CN" altLang="en-US" dirty="0">
                <a:solidFill>
                  <a:srgbClr val="000000"/>
                </a:solidFill>
              </a:rPr>
              <a:t>由于随机数在蒙特卡罗方法中所处的特殊地位，它们虽然也属于由具有已知分布的总体中产生简单子样的问题，但就产生方法而言，却有着本质上的差别。 </a:t>
            </a:r>
            <a:endParaRPr lang="en-US" altLang="zh-CN" dirty="0" smtClean="0">
              <a:solidFill>
                <a:srgbClr val="000000"/>
              </a:solidFill>
            </a:endParaRPr>
          </a:p>
          <a:p>
            <a:pPr>
              <a:spcBef>
                <a:spcPts val="1200"/>
              </a:spcBef>
            </a:pPr>
            <a:r>
              <a:rPr lang="zh-CN" altLang="en-US" b="0" dirty="0" smtClean="0"/>
              <a:t>为</a:t>
            </a:r>
            <a:r>
              <a:rPr lang="zh-CN" altLang="en-US" b="0" dirty="0"/>
              <a:t>了产生随机数，可以使用随机数表。随机数表是由</a:t>
            </a:r>
            <a:r>
              <a:rPr lang="en-US" altLang="zh-CN" b="0" dirty="0"/>
              <a:t>0</a:t>
            </a:r>
            <a:r>
              <a:rPr lang="zh-CN" altLang="en-US" b="0" dirty="0"/>
              <a:t>，</a:t>
            </a:r>
            <a:r>
              <a:rPr lang="en-US" altLang="zh-CN" b="0" dirty="0"/>
              <a:t>1</a:t>
            </a:r>
            <a:r>
              <a:rPr lang="zh-CN" altLang="en-US" b="0" dirty="0"/>
              <a:t>，</a:t>
            </a:r>
            <a:r>
              <a:rPr lang="en-US" altLang="zh-CN" b="0" dirty="0"/>
              <a:t>…</a:t>
            </a:r>
            <a:r>
              <a:rPr lang="zh-CN" altLang="en-US" b="0" dirty="0"/>
              <a:t>，</a:t>
            </a:r>
            <a:r>
              <a:rPr lang="en-US" altLang="zh-CN" b="0" dirty="0"/>
              <a:t>9</a:t>
            </a:r>
            <a:r>
              <a:rPr lang="zh-CN" altLang="en-US" b="0" dirty="0"/>
              <a:t>十个数字组成，每个数字以</a:t>
            </a:r>
            <a:r>
              <a:rPr lang="en-US" altLang="zh-CN" b="0" dirty="0"/>
              <a:t>0.1</a:t>
            </a:r>
            <a:r>
              <a:rPr lang="zh-CN" altLang="en-US" b="0" dirty="0"/>
              <a:t>的等概率出现，数字之间相互独立</a:t>
            </a:r>
            <a:r>
              <a:rPr lang="zh-CN" altLang="en-US" b="0" dirty="0" smtClean="0"/>
              <a:t>。这</a:t>
            </a:r>
            <a:r>
              <a:rPr lang="zh-CN" altLang="en-US" b="0" dirty="0"/>
              <a:t>些数字序列叫作随机数字序列</a:t>
            </a:r>
            <a:r>
              <a:rPr lang="zh-CN" altLang="en-US" b="0" dirty="0" smtClean="0"/>
              <a:t>。</a:t>
            </a:r>
            <a:endParaRPr lang="en-US" altLang="zh-CN" b="0" dirty="0" smtClean="0"/>
          </a:p>
          <a:p>
            <a:pPr>
              <a:spcBef>
                <a:spcPts val="1200"/>
              </a:spcBef>
            </a:pPr>
            <a:r>
              <a:rPr lang="zh-CN" altLang="en-US" b="0" dirty="0" smtClean="0"/>
              <a:t>如</a:t>
            </a:r>
            <a:r>
              <a:rPr lang="zh-CN" altLang="en-US" b="0" dirty="0"/>
              <a:t>果要得到</a:t>
            </a:r>
            <a:r>
              <a:rPr lang="en-US" altLang="zh-CN" b="0" i="1" dirty="0"/>
              <a:t>n</a:t>
            </a:r>
            <a:r>
              <a:rPr lang="zh-CN" altLang="en-US" b="0" dirty="0"/>
              <a:t>位有效数字的随机数，只需将表中每</a:t>
            </a:r>
            <a:r>
              <a:rPr lang="en-US" altLang="zh-CN" b="0" i="1" dirty="0"/>
              <a:t>n</a:t>
            </a:r>
            <a:r>
              <a:rPr lang="zh-CN" altLang="en-US" b="0" dirty="0"/>
              <a:t>个相邻的随机数字合并在一起，且在最高位的前边加上小数点即可。例如，某随机数表的第一行数字为</a:t>
            </a:r>
            <a:r>
              <a:rPr lang="en-US" altLang="zh-CN" b="0" dirty="0"/>
              <a:t>7634258910…</a:t>
            </a:r>
            <a:r>
              <a:rPr lang="zh-CN" altLang="en-US" b="0" dirty="0"/>
              <a:t>，要想得到三位有效数字的随机数依次为</a:t>
            </a:r>
            <a:r>
              <a:rPr lang="en-US" altLang="zh-CN" b="0" dirty="0"/>
              <a:t>0.763</a:t>
            </a:r>
            <a:r>
              <a:rPr lang="zh-CN" altLang="en-US" b="0" dirty="0"/>
              <a:t>，</a:t>
            </a:r>
            <a:r>
              <a:rPr lang="en-US" altLang="zh-CN" b="0" dirty="0"/>
              <a:t>0.425</a:t>
            </a:r>
            <a:r>
              <a:rPr lang="zh-CN" altLang="en-US" b="0" dirty="0"/>
              <a:t>，</a:t>
            </a:r>
            <a:r>
              <a:rPr lang="en-US" altLang="zh-CN" b="0" dirty="0"/>
              <a:t>0.891</a:t>
            </a:r>
            <a:r>
              <a:rPr lang="zh-CN" altLang="en-US" b="0" dirty="0" smtClean="0"/>
              <a:t>。</a:t>
            </a:r>
            <a:endParaRPr lang="en-US" altLang="zh-CN" b="0" dirty="0" smtClean="0"/>
          </a:p>
          <a:p>
            <a:pPr>
              <a:spcBef>
                <a:spcPts val="1200"/>
              </a:spcBef>
            </a:pPr>
            <a:r>
              <a:rPr lang="zh-CN" altLang="en-US" b="0" dirty="0" smtClean="0"/>
              <a:t>因</a:t>
            </a:r>
            <a:r>
              <a:rPr lang="zh-CN" altLang="en-US" b="0" dirty="0"/>
              <a:t>为随机数表需在计算机中占有很大内存，而且也难以满足蒙特卡罗方法对随机数需要量非常大的要求，因此，该方法</a:t>
            </a:r>
            <a:r>
              <a:rPr lang="zh-CN" altLang="en-US" b="1" dirty="0"/>
              <a:t>不适于</a:t>
            </a:r>
            <a:r>
              <a:rPr lang="zh-CN" altLang="en-US" b="0" dirty="0"/>
              <a:t>在计算机上使用。</a:t>
            </a:r>
          </a:p>
        </p:txBody>
      </p:sp>
      <p:sp>
        <p:nvSpPr>
          <p:cNvPr id="271364" name="Rectangle 4"/>
          <p:cNvSpPr>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685800" indent="-685800"/>
            <a:r>
              <a:rPr lang="zh-CN" altLang="en-US" sz="3600" dirty="0" smtClean="0">
                <a:solidFill>
                  <a:schemeClr val="tx2"/>
                </a:solidFill>
                <a:latin typeface="楷体_GB2312" pitchFamily="49" charset="-122"/>
                <a:ea typeface="+mj-ea"/>
                <a:cs typeface="Tunga" pitchFamily="2"/>
              </a:rPr>
              <a:t>随</a:t>
            </a:r>
            <a:r>
              <a:rPr lang="zh-CN" altLang="en-US" sz="3600" dirty="0">
                <a:solidFill>
                  <a:schemeClr val="tx2"/>
                </a:solidFill>
                <a:latin typeface="楷体_GB2312" pitchFamily="49" charset="-122"/>
                <a:ea typeface="+mj-ea"/>
                <a:cs typeface="Tunga" pitchFamily="2"/>
              </a:rPr>
              <a:t>机数</a:t>
            </a:r>
            <a:r>
              <a:rPr lang="zh-CN" altLang="en-US" sz="3600" dirty="0" smtClean="0">
                <a:solidFill>
                  <a:schemeClr val="tx2"/>
                </a:solidFill>
                <a:latin typeface="楷体_GB2312" pitchFamily="49" charset="-122"/>
                <a:ea typeface="+mj-ea"/>
                <a:cs typeface="Tunga" pitchFamily="2"/>
              </a:rPr>
              <a:t>的产</a:t>
            </a:r>
            <a:r>
              <a:rPr lang="zh-CN" altLang="en-US" sz="3600" dirty="0">
                <a:solidFill>
                  <a:schemeClr val="tx2"/>
                </a:solidFill>
                <a:latin typeface="楷体_GB2312" pitchFamily="49" charset="-122"/>
                <a:ea typeface="+mj-ea"/>
                <a:cs typeface="Tunga" pitchFamily="2"/>
              </a:rPr>
              <a:t>生方</a:t>
            </a:r>
            <a:r>
              <a:rPr lang="zh-CN" altLang="en-US" sz="3600" dirty="0" smtClean="0">
                <a:solidFill>
                  <a:schemeClr val="tx2"/>
                </a:solidFill>
                <a:latin typeface="楷体_GB2312" pitchFamily="49" charset="-122"/>
                <a:ea typeface="+mj-ea"/>
                <a:cs typeface="Tunga" pitchFamily="2"/>
              </a:rPr>
              <a:t>法 </a:t>
            </a:r>
            <a:r>
              <a:rPr lang="en-US" altLang="zh-CN" sz="3600" dirty="0" smtClean="0">
                <a:solidFill>
                  <a:schemeClr val="tx2"/>
                </a:solidFill>
                <a:latin typeface="楷体_GB2312" pitchFamily="49" charset="-122"/>
                <a:ea typeface="+mj-ea"/>
                <a:cs typeface="Tunga" pitchFamily="2"/>
              </a:rPr>
              <a:t>—— </a:t>
            </a:r>
            <a:r>
              <a:rPr lang="zh-CN" altLang="en-US" sz="3600" dirty="0" smtClean="0">
                <a:solidFill>
                  <a:schemeClr val="tx2"/>
                </a:solidFill>
                <a:latin typeface="楷体_GB2312" pitchFamily="49" charset="-122"/>
                <a:ea typeface="+mj-ea"/>
                <a:cs typeface="Tunga" pitchFamily="2"/>
              </a:rPr>
              <a:t>随机数表</a:t>
            </a:r>
            <a:endParaRPr lang="zh-CN" altLang="en-US" sz="3600" dirty="0">
              <a:solidFill>
                <a:schemeClr val="tx2"/>
              </a:solidFill>
              <a:latin typeface="楷体_GB2312" pitchFamily="49" charset="-122"/>
              <a:ea typeface="+mj-ea"/>
              <a:cs typeface="Tunga" pitchFamily="2"/>
            </a:endParaRPr>
          </a:p>
        </p:txBody>
      </p:sp>
      <p:sp>
        <p:nvSpPr>
          <p:cNvPr id="2" name="Date Placeholder 1"/>
          <p:cNvSpPr>
            <a:spLocks noGrp="1"/>
          </p:cNvSpPr>
          <p:nvPr>
            <p:ph type="dt" sz="half" idx="10"/>
          </p:nvPr>
        </p:nvSpPr>
        <p:spPr/>
        <p:txBody>
          <a:bodyPr/>
          <a:lstStyle/>
          <a:p>
            <a:fld id="{C8680524-5926-4E11-AA99-1B8BFFCD30E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85</a:t>
            </a:fld>
            <a:endParaRPr lang="zh-CN" altLang="en-US"/>
          </a:p>
        </p:txBody>
      </p:sp>
    </p:spTree>
    <p:extLst>
      <p:ext uri="{BB962C8B-B14F-4D97-AF65-F5344CB8AC3E}">
        <p14:creationId xmlns:p14="http://schemas.microsoft.com/office/powerpoint/2010/main" val="3155447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fade">
                                      <p:cBhvr>
                                        <p:cTn id="7" dur="500"/>
                                        <p:tgtEl>
                                          <p:spTgt spid="27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363">
                                            <p:txEl>
                                              <p:pRg st="1" end="1"/>
                                            </p:txEl>
                                          </p:spTgt>
                                        </p:tgtEl>
                                        <p:attrNameLst>
                                          <p:attrName>style.visibility</p:attrName>
                                        </p:attrNameLst>
                                      </p:cBhvr>
                                      <p:to>
                                        <p:strVal val="visible"/>
                                      </p:to>
                                    </p:set>
                                    <p:animEffect transition="in" filter="fade">
                                      <p:cBhvr>
                                        <p:cTn id="12" dur="500"/>
                                        <p:tgtEl>
                                          <p:spTgt spid="271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363">
                                            <p:txEl>
                                              <p:pRg st="2" end="2"/>
                                            </p:txEl>
                                          </p:spTgt>
                                        </p:tgtEl>
                                        <p:attrNameLst>
                                          <p:attrName>style.visibility</p:attrName>
                                        </p:attrNameLst>
                                      </p:cBhvr>
                                      <p:to>
                                        <p:strVal val="visible"/>
                                      </p:to>
                                    </p:set>
                                    <p:animEffect transition="in" filter="fade">
                                      <p:cBhvr>
                                        <p:cTn id="17" dur="500"/>
                                        <p:tgtEl>
                                          <p:spTgt spid="271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363">
                                            <p:txEl>
                                              <p:pRg st="3" end="3"/>
                                            </p:txEl>
                                          </p:spTgt>
                                        </p:tgtEl>
                                        <p:attrNameLst>
                                          <p:attrName>style.visibility</p:attrName>
                                        </p:attrNameLst>
                                      </p:cBhvr>
                                      <p:to>
                                        <p:strVal val="visible"/>
                                      </p:to>
                                    </p:set>
                                    <p:animEffect transition="in" filter="fade">
                                      <p:cBhvr>
                                        <p:cTn id="22" dur="500"/>
                                        <p:tgtEl>
                                          <p:spTgt spid="271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251520" y="-13241"/>
            <a:ext cx="8591550" cy="878161"/>
          </a:xfrm>
        </p:spPr>
        <p:txBody>
          <a:bodyPr>
            <a:normAutofit/>
          </a:bodyPr>
          <a:lstStyle/>
          <a:p>
            <a:pPr marL="685800" indent="-685800"/>
            <a:r>
              <a:rPr lang="zh-CN" altLang="en-US" dirty="0">
                <a:latin typeface="楷体_GB2312" pitchFamily="49" charset="-122"/>
              </a:rPr>
              <a:t>随机数的产生方法 </a:t>
            </a:r>
            <a:r>
              <a:rPr lang="en-US" altLang="zh-CN" dirty="0">
                <a:latin typeface="楷体_GB2312" pitchFamily="49" charset="-122"/>
              </a:rPr>
              <a:t>—— </a:t>
            </a:r>
            <a:r>
              <a:rPr lang="zh-CN" altLang="en-US" dirty="0" smtClean="0">
                <a:latin typeface="楷体_GB2312" pitchFamily="49" charset="-122"/>
              </a:rPr>
              <a:t>物理方法</a:t>
            </a:r>
            <a:endParaRPr lang="zh-CN" altLang="en-US" dirty="0">
              <a:latin typeface="楷体_GB2312" pitchFamily="49" charset="-122"/>
            </a:endParaRPr>
          </a:p>
        </p:txBody>
      </p:sp>
      <p:sp>
        <p:nvSpPr>
          <p:cNvPr id="272387" name="Rectangle 3"/>
          <p:cNvSpPr>
            <a:spLocks noGrp="1" noChangeArrowheads="1"/>
          </p:cNvSpPr>
          <p:nvPr>
            <p:ph type="body" idx="4294967295"/>
          </p:nvPr>
        </p:nvSpPr>
        <p:spPr>
          <a:xfrm>
            <a:off x="251520" y="980728"/>
            <a:ext cx="8640960" cy="5472608"/>
          </a:xfrm>
          <a:prstGeom prst="rect">
            <a:avLst/>
          </a:prstGeom>
        </p:spPr>
        <p:txBody>
          <a:bodyPr>
            <a:normAutofit fontScale="70000" lnSpcReduction="20000"/>
          </a:bodyPr>
          <a:lstStyle/>
          <a:p>
            <a:pPr>
              <a:spcBef>
                <a:spcPts val="1800"/>
              </a:spcBef>
            </a:pPr>
            <a:r>
              <a:rPr lang="zh-CN" altLang="en-US" b="0" dirty="0">
                <a:solidFill>
                  <a:srgbClr val="000000"/>
                </a:solidFill>
              </a:rPr>
              <a:t>用物理方法产生随机数的基本原理是：利用某些物理现象，在计算机上增加些特殊设备，可以在计算机上直接产生随机数</a:t>
            </a:r>
            <a:r>
              <a:rPr lang="zh-CN" altLang="en-US" b="0" dirty="0" smtClean="0">
                <a:solidFill>
                  <a:srgbClr val="000000"/>
                </a:solidFill>
              </a:rPr>
              <a:t>。</a:t>
            </a:r>
            <a:endParaRPr lang="en-US" altLang="zh-CN" b="0" dirty="0" smtClean="0">
              <a:solidFill>
                <a:srgbClr val="000000"/>
              </a:solidFill>
            </a:endParaRPr>
          </a:p>
          <a:p>
            <a:pPr>
              <a:spcBef>
                <a:spcPts val="1800"/>
              </a:spcBef>
            </a:pPr>
            <a:r>
              <a:rPr lang="zh-CN" altLang="en-US" b="0" dirty="0" smtClean="0">
                <a:solidFill>
                  <a:srgbClr val="000000"/>
                </a:solidFill>
              </a:rPr>
              <a:t>这</a:t>
            </a:r>
            <a:r>
              <a:rPr lang="zh-CN" altLang="en-US" b="0" dirty="0">
                <a:solidFill>
                  <a:srgbClr val="000000"/>
                </a:solidFill>
              </a:rPr>
              <a:t>些特殊设备称为随机数发生器。用来作为随机数发生器的物理源主要有两种：</a:t>
            </a:r>
            <a:r>
              <a:rPr lang="zh-CN" altLang="en-US" b="0" dirty="0"/>
              <a:t>一种是</a:t>
            </a:r>
            <a:r>
              <a:rPr lang="zh-CN" altLang="en-US" b="0" dirty="0">
                <a:solidFill>
                  <a:srgbClr val="FF0000"/>
                </a:solidFill>
              </a:rPr>
              <a:t>根据放射性物质的放射性</a:t>
            </a:r>
            <a:r>
              <a:rPr lang="zh-CN" altLang="en-US" b="0" dirty="0">
                <a:solidFill>
                  <a:srgbClr val="000000"/>
                </a:solidFill>
              </a:rPr>
              <a:t>，另一种是</a:t>
            </a:r>
            <a:r>
              <a:rPr lang="zh-CN" altLang="en-US" b="0" dirty="0">
                <a:solidFill>
                  <a:srgbClr val="FF0000"/>
                </a:solidFill>
              </a:rPr>
              <a:t>利用计算机的固有噪声</a:t>
            </a:r>
            <a:r>
              <a:rPr lang="zh-CN" altLang="en-US" b="0" dirty="0" smtClean="0">
                <a:solidFill>
                  <a:srgbClr val="000000"/>
                </a:solidFill>
              </a:rPr>
              <a:t>。</a:t>
            </a:r>
            <a:endParaRPr lang="en-US" altLang="zh-CN" b="0" dirty="0" smtClean="0">
              <a:solidFill>
                <a:srgbClr val="000000"/>
              </a:solidFill>
            </a:endParaRPr>
          </a:p>
          <a:p>
            <a:pPr>
              <a:spcBef>
                <a:spcPts val="1800"/>
              </a:spcBef>
            </a:pPr>
            <a:r>
              <a:rPr lang="zh-CN" altLang="en-US" b="0" dirty="0" smtClean="0">
                <a:solidFill>
                  <a:srgbClr val="000000"/>
                </a:solidFill>
              </a:rPr>
              <a:t>一</a:t>
            </a:r>
            <a:r>
              <a:rPr lang="zh-CN" altLang="en-US" b="0" dirty="0">
                <a:solidFill>
                  <a:srgbClr val="000000"/>
                </a:solidFill>
              </a:rPr>
              <a:t>般情况下，任意一个随机数在计算机内总是用二进制的数表示的：</a:t>
            </a:r>
          </a:p>
          <a:p>
            <a:pPr>
              <a:spcBef>
                <a:spcPts val="3000"/>
              </a:spcBef>
              <a:buFont typeface="Wingdings" pitchFamily="2" charset="2"/>
              <a:buNone/>
            </a:pPr>
            <a:r>
              <a:rPr lang="en-US" altLang="zh-CN" dirty="0">
                <a:solidFill>
                  <a:srgbClr val="000000"/>
                </a:solidFill>
              </a:rPr>
              <a:t>	</a:t>
            </a:r>
            <a:r>
              <a:rPr lang="en-US" altLang="zh-CN" dirty="0" smtClean="0">
                <a:solidFill>
                  <a:srgbClr val="000000"/>
                </a:solidFill>
              </a:rPr>
              <a:t>	</a:t>
            </a:r>
            <a:r>
              <a:rPr lang="zh-CN" altLang="en-US" b="0" dirty="0" smtClean="0">
                <a:solidFill>
                  <a:srgbClr val="000000"/>
                </a:solidFill>
              </a:rPr>
              <a:t>其</a:t>
            </a:r>
            <a:r>
              <a:rPr lang="zh-CN" altLang="en-US" b="0" dirty="0">
                <a:solidFill>
                  <a:srgbClr val="000000"/>
                </a:solidFill>
              </a:rPr>
              <a:t>中</a:t>
            </a:r>
            <a:r>
              <a:rPr lang="en-US" altLang="zh-CN" b="0" i="1" dirty="0" err="1">
                <a:solidFill>
                  <a:srgbClr val="000000"/>
                </a:solidFill>
              </a:rPr>
              <a:t>ε</a:t>
            </a:r>
            <a:r>
              <a:rPr lang="en-US" altLang="zh-CN" b="0" i="1" baseline="-30000" dirty="0" err="1">
                <a:solidFill>
                  <a:srgbClr val="000000"/>
                </a:solidFill>
              </a:rPr>
              <a:t>i</a:t>
            </a:r>
            <a:r>
              <a:rPr lang="zh-CN" altLang="en-US" b="0" dirty="0">
                <a:solidFill>
                  <a:srgbClr val="000000"/>
                </a:solidFill>
              </a:rPr>
              <a:t>（</a:t>
            </a:r>
            <a:r>
              <a:rPr lang="en-US" altLang="zh-CN" b="0" i="1" dirty="0">
                <a:solidFill>
                  <a:srgbClr val="000000"/>
                </a:solidFill>
              </a:rPr>
              <a:t>i</a:t>
            </a:r>
            <a:r>
              <a:rPr lang="en-US" altLang="zh-CN" b="0" dirty="0">
                <a:solidFill>
                  <a:srgbClr val="000000"/>
                </a:solidFill>
              </a:rPr>
              <a:t>=1</a:t>
            </a:r>
            <a:r>
              <a:rPr lang="zh-CN" altLang="en-US" b="0" dirty="0">
                <a:solidFill>
                  <a:srgbClr val="000000"/>
                </a:solidFill>
              </a:rPr>
              <a:t>，</a:t>
            </a:r>
            <a:r>
              <a:rPr lang="en-US" altLang="zh-CN" b="0" dirty="0">
                <a:solidFill>
                  <a:srgbClr val="000000"/>
                </a:solidFill>
              </a:rPr>
              <a:t>2</a:t>
            </a:r>
            <a:r>
              <a:rPr lang="zh-CN" altLang="en-US" b="0" dirty="0">
                <a:solidFill>
                  <a:srgbClr val="000000"/>
                </a:solidFill>
              </a:rPr>
              <a:t>，</a:t>
            </a:r>
            <a:r>
              <a:rPr lang="en-US" altLang="zh-CN" b="0" dirty="0">
                <a:solidFill>
                  <a:srgbClr val="000000"/>
                </a:solidFill>
              </a:rPr>
              <a:t>…</a:t>
            </a:r>
            <a:r>
              <a:rPr lang="zh-CN" altLang="en-US" b="0" dirty="0">
                <a:solidFill>
                  <a:srgbClr val="000000"/>
                </a:solidFill>
              </a:rPr>
              <a:t>，</a:t>
            </a:r>
            <a:r>
              <a:rPr lang="en-US" altLang="zh-CN" b="0" i="1" dirty="0">
                <a:solidFill>
                  <a:srgbClr val="000000"/>
                </a:solidFill>
              </a:rPr>
              <a:t>m</a:t>
            </a:r>
            <a:r>
              <a:rPr lang="zh-CN" altLang="en-US" b="0" dirty="0">
                <a:solidFill>
                  <a:srgbClr val="000000"/>
                </a:solidFill>
              </a:rPr>
              <a:t>）或者为</a:t>
            </a:r>
            <a:r>
              <a:rPr lang="en-US" altLang="zh-CN" b="0" dirty="0">
                <a:solidFill>
                  <a:srgbClr val="000000"/>
                </a:solidFill>
              </a:rPr>
              <a:t>0</a:t>
            </a:r>
            <a:r>
              <a:rPr lang="zh-CN" altLang="en-US" b="0" dirty="0">
                <a:solidFill>
                  <a:srgbClr val="000000"/>
                </a:solidFill>
              </a:rPr>
              <a:t>，或者为</a:t>
            </a:r>
            <a:r>
              <a:rPr lang="en-US" altLang="zh-CN" b="0" dirty="0">
                <a:solidFill>
                  <a:srgbClr val="000000"/>
                </a:solidFill>
              </a:rPr>
              <a:t>1</a:t>
            </a:r>
            <a:r>
              <a:rPr lang="zh-CN" altLang="en-US" b="0" dirty="0" smtClean="0">
                <a:solidFill>
                  <a:srgbClr val="000000"/>
                </a:solidFill>
              </a:rPr>
              <a:t>。</a:t>
            </a:r>
            <a:endParaRPr lang="en-US" altLang="zh-CN" b="0" dirty="0" smtClean="0">
              <a:solidFill>
                <a:srgbClr val="000000"/>
              </a:solidFill>
            </a:endParaRPr>
          </a:p>
          <a:p>
            <a:r>
              <a:rPr lang="zh-CN" altLang="en-US" dirty="0">
                <a:solidFill>
                  <a:srgbClr val="000000"/>
                </a:solidFill>
              </a:rPr>
              <a:t>因此，利用物理方法在计算机上产生随机数，就是要产生只取</a:t>
            </a:r>
            <a:r>
              <a:rPr lang="en-US" altLang="zh-CN" dirty="0">
                <a:solidFill>
                  <a:srgbClr val="000000"/>
                </a:solidFill>
              </a:rPr>
              <a:t>0</a:t>
            </a:r>
            <a:r>
              <a:rPr lang="zh-CN" altLang="en-US" dirty="0">
                <a:solidFill>
                  <a:srgbClr val="000000"/>
                </a:solidFill>
              </a:rPr>
              <a:t>或</a:t>
            </a:r>
            <a:r>
              <a:rPr lang="en-US" altLang="zh-CN" dirty="0">
                <a:solidFill>
                  <a:srgbClr val="000000"/>
                </a:solidFill>
              </a:rPr>
              <a:t>1</a:t>
            </a:r>
            <a:r>
              <a:rPr lang="zh-CN" altLang="en-US" dirty="0">
                <a:solidFill>
                  <a:srgbClr val="000000"/>
                </a:solidFill>
              </a:rPr>
              <a:t>的随机数字序列，数字之间相互独立，每个数字取</a:t>
            </a:r>
            <a:r>
              <a:rPr lang="en-US" altLang="zh-CN" dirty="0">
                <a:solidFill>
                  <a:srgbClr val="000000"/>
                </a:solidFill>
              </a:rPr>
              <a:t>0</a:t>
            </a:r>
            <a:r>
              <a:rPr lang="zh-CN" altLang="en-US" dirty="0">
                <a:solidFill>
                  <a:srgbClr val="000000"/>
                </a:solidFill>
              </a:rPr>
              <a:t>或</a:t>
            </a:r>
            <a:r>
              <a:rPr lang="en-US" altLang="zh-CN" dirty="0">
                <a:solidFill>
                  <a:srgbClr val="000000"/>
                </a:solidFill>
              </a:rPr>
              <a:t>1</a:t>
            </a:r>
            <a:r>
              <a:rPr lang="zh-CN" altLang="en-US" dirty="0">
                <a:solidFill>
                  <a:srgbClr val="000000"/>
                </a:solidFill>
              </a:rPr>
              <a:t>的概率均为</a:t>
            </a:r>
            <a:r>
              <a:rPr lang="en-US" altLang="zh-CN" dirty="0">
                <a:solidFill>
                  <a:srgbClr val="000000"/>
                </a:solidFill>
              </a:rPr>
              <a:t>0.5</a:t>
            </a:r>
            <a:r>
              <a:rPr lang="zh-CN" altLang="en-US" dirty="0" smtClean="0">
                <a:solidFill>
                  <a:srgbClr val="000000"/>
                </a:solidFill>
              </a:rPr>
              <a:t>。</a:t>
            </a:r>
            <a:endParaRPr lang="en-US" altLang="zh-CN" dirty="0" smtClean="0">
              <a:solidFill>
                <a:srgbClr val="000000"/>
              </a:solidFill>
            </a:endParaRPr>
          </a:p>
          <a:p>
            <a:r>
              <a:rPr lang="zh-CN" altLang="en-US" dirty="0" smtClean="0">
                <a:solidFill>
                  <a:srgbClr val="000000"/>
                </a:solidFill>
              </a:rPr>
              <a:t>用</a:t>
            </a:r>
            <a:r>
              <a:rPr lang="zh-CN" altLang="en-US" dirty="0">
                <a:solidFill>
                  <a:srgbClr val="000000"/>
                </a:solidFill>
              </a:rPr>
              <a:t>物理方法产生的随机数序列无法重复实现，不能进行程序复算，给验证结果带来很大困难。而且，需要增加随机数发生器和电路联系等附加设备，费用昂贵。因此，该方法</a:t>
            </a:r>
            <a:r>
              <a:rPr lang="zh-CN" altLang="en-US" b="1" dirty="0">
                <a:solidFill>
                  <a:srgbClr val="000000"/>
                </a:solidFill>
              </a:rPr>
              <a:t>也不适合</a:t>
            </a:r>
            <a:r>
              <a:rPr lang="zh-CN" altLang="en-US" dirty="0">
                <a:solidFill>
                  <a:srgbClr val="000000"/>
                </a:solidFill>
              </a:rPr>
              <a:t>在计算机上使</a:t>
            </a:r>
            <a:r>
              <a:rPr lang="zh-CN" altLang="en-US" dirty="0" smtClean="0">
                <a:solidFill>
                  <a:srgbClr val="000000"/>
                </a:solidFill>
              </a:rPr>
              <a:t>用</a:t>
            </a:r>
            <a:r>
              <a:rPr lang="zh-CN" altLang="en-US" dirty="0">
                <a:solidFill>
                  <a:srgbClr val="000000"/>
                </a:solidFill>
              </a:rPr>
              <a:t>。</a:t>
            </a:r>
            <a:endParaRPr lang="zh-CN" altLang="en-US" b="0" dirty="0">
              <a:solidFill>
                <a:srgbClr val="000000"/>
              </a:solidFill>
            </a:endParaRPr>
          </a:p>
        </p:txBody>
      </p:sp>
      <p:graphicFrame>
        <p:nvGraphicFramePr>
          <p:cNvPr id="272388" name="Object 4"/>
          <p:cNvGraphicFramePr>
            <a:graphicFrameLocks noChangeAspect="1"/>
          </p:cNvGraphicFramePr>
          <p:nvPr>
            <p:extLst>
              <p:ext uri="{D42A27DB-BD31-4B8C-83A1-F6EECF244321}">
                <p14:modId xmlns:p14="http://schemas.microsoft.com/office/powerpoint/2010/main" val="4048688620"/>
              </p:ext>
            </p:extLst>
          </p:nvPr>
        </p:nvGraphicFramePr>
        <p:xfrm>
          <a:off x="2231361" y="2996952"/>
          <a:ext cx="4680520" cy="515287"/>
        </p:xfrm>
        <a:graphic>
          <a:graphicData uri="http://schemas.openxmlformats.org/presentationml/2006/ole">
            <mc:AlternateContent xmlns:mc="http://schemas.openxmlformats.org/markup-compatibility/2006">
              <mc:Choice xmlns:v="urn:schemas-microsoft-com:vml" Requires="v">
                <p:oleObj spid="_x0000_s29705" r:id="rId3" imgW="2159000" imgH="241300" progId="Equation.3">
                  <p:embed/>
                </p:oleObj>
              </mc:Choice>
              <mc:Fallback>
                <p:oleObj r:id="rId3" imgW="2159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361" y="2996952"/>
                        <a:ext cx="4680520" cy="515287"/>
                      </a:xfrm>
                      <a:prstGeom prst="rect">
                        <a:avLst/>
                      </a:prstGeom>
                      <a:noFill/>
                      <a:extLst/>
                    </p:spPr>
                  </p:pic>
                </p:oleObj>
              </mc:Fallback>
            </mc:AlternateContent>
          </a:graphicData>
        </a:graphic>
      </p:graphicFrame>
      <p:sp>
        <p:nvSpPr>
          <p:cNvPr id="2" name="Date Placeholder 1"/>
          <p:cNvSpPr>
            <a:spLocks noGrp="1"/>
          </p:cNvSpPr>
          <p:nvPr>
            <p:ph type="dt" sz="half" idx="10"/>
          </p:nvPr>
        </p:nvSpPr>
        <p:spPr/>
        <p:txBody>
          <a:bodyPr/>
          <a:lstStyle/>
          <a:p>
            <a:fld id="{EF723D34-5A9C-425C-A55B-A7EE9725ECFB}"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86</a:t>
            </a:fld>
            <a:endParaRPr lang="zh-CN" altLang="en-US"/>
          </a:p>
        </p:txBody>
      </p:sp>
    </p:spTree>
    <p:extLst>
      <p:ext uri="{BB962C8B-B14F-4D97-AF65-F5344CB8AC3E}">
        <p14:creationId xmlns:p14="http://schemas.microsoft.com/office/powerpoint/2010/main" val="31390483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387">
                                            <p:txEl>
                                              <p:pRg st="1" end="1"/>
                                            </p:txEl>
                                          </p:spTgt>
                                        </p:tgtEl>
                                        <p:attrNameLst>
                                          <p:attrName>style.visibility</p:attrName>
                                        </p:attrNameLst>
                                      </p:cBhvr>
                                      <p:to>
                                        <p:strVal val="visible"/>
                                      </p:to>
                                    </p:set>
                                    <p:animEffect transition="in" filter="fade">
                                      <p:cBhvr>
                                        <p:cTn id="12" dur="500"/>
                                        <p:tgtEl>
                                          <p:spTgt spid="272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387">
                                            <p:txEl>
                                              <p:pRg st="2" end="2"/>
                                            </p:txEl>
                                          </p:spTgt>
                                        </p:tgtEl>
                                        <p:attrNameLst>
                                          <p:attrName>style.visibility</p:attrName>
                                        </p:attrNameLst>
                                      </p:cBhvr>
                                      <p:to>
                                        <p:strVal val="visible"/>
                                      </p:to>
                                    </p:set>
                                    <p:animEffect transition="in" filter="fade">
                                      <p:cBhvr>
                                        <p:cTn id="17" dur="500"/>
                                        <p:tgtEl>
                                          <p:spTgt spid="272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387">
                                            <p:txEl>
                                              <p:pRg st="3" end="3"/>
                                            </p:txEl>
                                          </p:spTgt>
                                        </p:tgtEl>
                                        <p:attrNameLst>
                                          <p:attrName>style.visibility</p:attrName>
                                        </p:attrNameLst>
                                      </p:cBhvr>
                                      <p:to>
                                        <p:strVal val="visible"/>
                                      </p:to>
                                    </p:set>
                                    <p:animEffect transition="in" filter="fade">
                                      <p:cBhvr>
                                        <p:cTn id="22" dur="500"/>
                                        <p:tgtEl>
                                          <p:spTgt spid="272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2387">
                                            <p:txEl>
                                              <p:pRg st="4" end="4"/>
                                            </p:txEl>
                                          </p:spTgt>
                                        </p:tgtEl>
                                        <p:attrNameLst>
                                          <p:attrName>style.visibility</p:attrName>
                                        </p:attrNameLst>
                                      </p:cBhvr>
                                      <p:to>
                                        <p:strVal val="visible"/>
                                      </p:to>
                                    </p:set>
                                    <p:animEffect transition="in" filter="fade">
                                      <p:cBhvr>
                                        <p:cTn id="27" dur="500"/>
                                        <p:tgtEl>
                                          <p:spTgt spid="272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2387">
                                            <p:txEl>
                                              <p:pRg st="5" end="5"/>
                                            </p:txEl>
                                          </p:spTgt>
                                        </p:tgtEl>
                                        <p:attrNameLst>
                                          <p:attrName>style.visibility</p:attrName>
                                        </p:attrNameLst>
                                      </p:cBhvr>
                                      <p:to>
                                        <p:strVal val="visible"/>
                                      </p:to>
                                    </p:set>
                                    <p:animEffect transition="in" filter="fade">
                                      <p:cBhvr>
                                        <p:cTn id="32" dur="500"/>
                                        <p:tgtEl>
                                          <p:spTgt spid="272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76225" y="228601"/>
            <a:ext cx="8591550" cy="824136"/>
          </a:xfrm>
        </p:spPr>
        <p:txBody>
          <a:bodyPr/>
          <a:lstStyle/>
          <a:p>
            <a:pPr marL="685800" indent="-685800"/>
            <a:r>
              <a:rPr lang="zh-CN" altLang="en-US" dirty="0" smtClean="0">
                <a:latin typeface="楷体_GB2312" pitchFamily="49" charset="-122"/>
              </a:rPr>
              <a:t>伪随机数</a:t>
            </a:r>
            <a:endParaRPr lang="zh-CN" altLang="en-US" dirty="0">
              <a:latin typeface="楷体_GB2312" pitchFamily="49" charset="-122"/>
            </a:endParaRPr>
          </a:p>
        </p:txBody>
      </p:sp>
      <p:sp>
        <p:nvSpPr>
          <p:cNvPr id="275459" name="Rectangle 3"/>
          <p:cNvSpPr>
            <a:spLocks noGrp="1" noChangeArrowheads="1"/>
          </p:cNvSpPr>
          <p:nvPr>
            <p:ph type="body" idx="4294967295"/>
          </p:nvPr>
        </p:nvSpPr>
        <p:spPr>
          <a:xfrm>
            <a:off x="457200" y="1412777"/>
            <a:ext cx="8229600" cy="5040412"/>
          </a:xfrm>
          <a:prstGeom prst="rect">
            <a:avLst/>
          </a:prstGeom>
        </p:spPr>
        <p:txBody>
          <a:bodyPr/>
          <a:lstStyle/>
          <a:p>
            <a:pPr>
              <a:spcBef>
                <a:spcPts val="1800"/>
              </a:spcBef>
            </a:pPr>
            <a:r>
              <a:rPr lang="zh-CN" altLang="en-US" sz="2400" b="0" dirty="0">
                <a:latin typeface="楷体_GB2312" pitchFamily="49" charset="-122"/>
              </a:rPr>
              <a:t>在计算机上产生随机数</a:t>
            </a:r>
            <a:r>
              <a:rPr lang="zh-CN" altLang="en-US" sz="2400" b="1" dirty="0">
                <a:latin typeface="楷体_GB2312" pitchFamily="49" charset="-122"/>
              </a:rPr>
              <a:t>最实用、最常见</a:t>
            </a:r>
            <a:r>
              <a:rPr lang="zh-CN" altLang="en-US" sz="2400" b="0" dirty="0">
                <a:latin typeface="楷体_GB2312" pitchFamily="49" charset="-122"/>
              </a:rPr>
              <a:t>的方法是数学方法，即用如下递推公式：</a:t>
            </a:r>
          </a:p>
          <a:p>
            <a:pPr>
              <a:spcBef>
                <a:spcPts val="1800"/>
              </a:spcBef>
              <a:buFontTx/>
              <a:buNone/>
            </a:pPr>
            <a:endParaRPr lang="en-US" altLang="zh-CN" sz="2400" b="0" dirty="0" smtClean="0">
              <a:latin typeface="楷体_GB2312" pitchFamily="49" charset="-122"/>
            </a:endParaRPr>
          </a:p>
          <a:p>
            <a:pPr>
              <a:spcBef>
                <a:spcPts val="1800"/>
              </a:spcBef>
            </a:pPr>
            <a:r>
              <a:rPr lang="zh-CN" altLang="en-US" sz="2400" b="0" dirty="0" smtClean="0"/>
              <a:t>对</a:t>
            </a:r>
            <a:r>
              <a:rPr lang="zh-CN" altLang="en-US" sz="2400" b="0" dirty="0"/>
              <a:t>于给定的初始值</a:t>
            </a:r>
            <a:r>
              <a:rPr lang="en-US" altLang="zh-CN" sz="2400" b="0" i="1" dirty="0"/>
              <a:t>ξ</a:t>
            </a:r>
            <a:r>
              <a:rPr lang="en-US" altLang="zh-CN" sz="2400" b="0" i="1" baseline="-30000" dirty="0"/>
              <a:t>1</a:t>
            </a:r>
            <a:r>
              <a:rPr lang="en-US" altLang="zh-CN" sz="2400" b="0" i="1" dirty="0"/>
              <a:t>,ξ</a:t>
            </a:r>
            <a:r>
              <a:rPr lang="en-US" altLang="zh-CN" sz="2400" b="0" i="1" baseline="-30000" dirty="0"/>
              <a:t>2</a:t>
            </a:r>
            <a:r>
              <a:rPr lang="en-US" altLang="zh-CN" sz="2400" b="0" i="1" dirty="0"/>
              <a:t>…</a:t>
            </a:r>
            <a:r>
              <a:rPr lang="zh-CN" altLang="en-US" sz="2400" b="0" i="1" dirty="0"/>
              <a:t>，</a:t>
            </a:r>
            <a:r>
              <a:rPr lang="en-US" altLang="zh-CN" sz="2400" b="0" i="1" dirty="0" err="1"/>
              <a:t>ξ</a:t>
            </a:r>
            <a:r>
              <a:rPr lang="en-US" altLang="zh-CN" sz="2400" b="0" i="1" baseline="-30000" dirty="0" err="1"/>
              <a:t>k</a:t>
            </a:r>
            <a:r>
              <a:rPr lang="zh-CN" altLang="en-US" sz="2400" b="0" dirty="0"/>
              <a:t>，确定</a:t>
            </a:r>
            <a:r>
              <a:rPr lang="en-US" altLang="zh-CN" sz="2400" b="0" i="1" dirty="0" err="1"/>
              <a:t>ξ</a:t>
            </a:r>
            <a:r>
              <a:rPr lang="en-US" altLang="zh-CN" sz="2400" b="0" i="1" baseline="-30000" dirty="0" err="1"/>
              <a:t>n</a:t>
            </a:r>
            <a:r>
              <a:rPr lang="en-US" altLang="zh-CN" sz="2400" b="0" baseline="-30000" dirty="0" err="1"/>
              <a:t>+</a:t>
            </a:r>
            <a:r>
              <a:rPr lang="en-US" altLang="zh-CN" sz="2400" b="0" i="1" baseline="-30000" dirty="0" err="1"/>
              <a:t>k</a:t>
            </a:r>
            <a:r>
              <a:rPr lang="zh-CN" altLang="en-US" sz="2400" b="0" dirty="0"/>
              <a:t>，</a:t>
            </a:r>
            <a:r>
              <a:rPr lang="zh-CN" altLang="en-US" sz="2400" b="0" i="1" dirty="0"/>
              <a:t>ｎ</a:t>
            </a:r>
            <a:r>
              <a:rPr lang="en-US" altLang="zh-CN" sz="2400" b="0" dirty="0"/>
              <a:t>=1</a:t>
            </a:r>
            <a:r>
              <a:rPr lang="zh-CN" altLang="en-US" sz="2400" b="0" dirty="0"/>
              <a:t>，</a:t>
            </a:r>
            <a:r>
              <a:rPr lang="en-US" altLang="zh-CN" sz="2400" b="0" dirty="0"/>
              <a:t>2</a:t>
            </a:r>
            <a:r>
              <a:rPr lang="zh-CN" altLang="en-US" sz="2400" b="0" dirty="0"/>
              <a:t>，</a:t>
            </a:r>
            <a:r>
              <a:rPr lang="en-US" altLang="zh-CN" sz="2400" b="0" dirty="0" smtClean="0"/>
              <a:t>…</a:t>
            </a:r>
            <a:endParaRPr lang="en-US" altLang="zh-CN" sz="2400" dirty="0"/>
          </a:p>
          <a:p>
            <a:pPr>
              <a:spcBef>
                <a:spcPts val="1800"/>
              </a:spcBef>
            </a:pPr>
            <a:r>
              <a:rPr lang="zh-CN" altLang="en-US" sz="2400" b="0" dirty="0" smtClean="0">
                <a:latin typeface="楷体_GB2312" pitchFamily="49" charset="-122"/>
              </a:rPr>
              <a:t>经</a:t>
            </a:r>
            <a:r>
              <a:rPr lang="zh-CN" altLang="en-US" sz="2400" b="0" dirty="0">
                <a:latin typeface="楷体_GB2312" pitchFamily="49" charset="-122"/>
              </a:rPr>
              <a:t>常使用的是</a:t>
            </a:r>
            <a:r>
              <a:rPr lang="en-US" altLang="zh-CN" sz="2400" b="0" i="1" dirty="0">
                <a:latin typeface="楷体_GB2312" pitchFamily="49" charset="-122"/>
              </a:rPr>
              <a:t>k</a:t>
            </a:r>
            <a:r>
              <a:rPr lang="en-US" altLang="zh-CN" sz="2400" b="0" dirty="0">
                <a:latin typeface="楷体_GB2312" pitchFamily="49" charset="-122"/>
              </a:rPr>
              <a:t>=1</a:t>
            </a:r>
            <a:r>
              <a:rPr lang="zh-CN" altLang="en-US" sz="2400" b="0" dirty="0">
                <a:latin typeface="楷体_GB2312" pitchFamily="49" charset="-122"/>
              </a:rPr>
              <a:t>的情况，其递推公式为：</a:t>
            </a:r>
          </a:p>
          <a:p>
            <a:pPr>
              <a:spcBef>
                <a:spcPts val="1800"/>
              </a:spcBef>
              <a:buFontTx/>
              <a:buNone/>
            </a:pPr>
            <a:r>
              <a:rPr lang="zh-CN" altLang="en-US" sz="2400" b="0" dirty="0">
                <a:latin typeface="楷体_GB2312" pitchFamily="49" charset="-122"/>
              </a:rPr>
              <a:t>                               </a:t>
            </a:r>
          </a:p>
          <a:p>
            <a:pPr>
              <a:spcBef>
                <a:spcPts val="1800"/>
              </a:spcBef>
            </a:pPr>
            <a:r>
              <a:rPr lang="zh-CN" altLang="en-US" sz="2400" b="0" dirty="0" smtClean="0">
                <a:latin typeface="楷体_GB2312" pitchFamily="49" charset="-122"/>
              </a:rPr>
              <a:t>对</a:t>
            </a:r>
            <a:r>
              <a:rPr lang="zh-CN" altLang="en-US" sz="2400" b="0" dirty="0">
                <a:latin typeface="楷体_GB2312" pitchFamily="49" charset="-122"/>
              </a:rPr>
              <a:t>于给定的初始值</a:t>
            </a:r>
            <a:r>
              <a:rPr lang="en-US" altLang="zh-CN" sz="2400" b="0" i="1" dirty="0">
                <a:latin typeface="楷体_GB2312" pitchFamily="49" charset="-122"/>
              </a:rPr>
              <a:t>ξ</a:t>
            </a:r>
            <a:r>
              <a:rPr lang="en-US" altLang="zh-CN" sz="2400" b="0" baseline="-30000" dirty="0">
                <a:latin typeface="楷体_GB2312" pitchFamily="49" charset="-122"/>
              </a:rPr>
              <a:t>1</a:t>
            </a:r>
            <a:r>
              <a:rPr lang="zh-CN" altLang="en-US" sz="2400" b="0" dirty="0">
                <a:latin typeface="楷体_GB2312" pitchFamily="49" charset="-122"/>
              </a:rPr>
              <a:t>，确定</a:t>
            </a:r>
            <a:r>
              <a:rPr lang="en-US" altLang="zh-CN" sz="2400" b="0" i="1" dirty="0">
                <a:latin typeface="楷体_GB2312" pitchFamily="49" charset="-122"/>
              </a:rPr>
              <a:t>ξ</a:t>
            </a:r>
            <a:r>
              <a:rPr lang="en-US" altLang="zh-CN" sz="2400" b="0" i="1" baseline="-30000" dirty="0">
                <a:latin typeface="楷体_GB2312" pitchFamily="49" charset="-122"/>
              </a:rPr>
              <a:t>n</a:t>
            </a:r>
            <a:r>
              <a:rPr lang="en-US" altLang="zh-CN" sz="2400" b="0" baseline="-30000" dirty="0">
                <a:latin typeface="楷体_GB2312" pitchFamily="49" charset="-122"/>
              </a:rPr>
              <a:t>+1</a:t>
            </a:r>
            <a:r>
              <a:rPr lang="zh-CN" altLang="en-US" sz="2400" b="0" dirty="0">
                <a:latin typeface="楷体_GB2312" pitchFamily="49" charset="-122"/>
              </a:rPr>
              <a:t>，</a:t>
            </a:r>
            <a:r>
              <a:rPr lang="zh-CN" altLang="en-US" sz="2400" b="0" i="1" dirty="0">
                <a:latin typeface="楷体_GB2312" pitchFamily="49" charset="-122"/>
              </a:rPr>
              <a:t>ｎ</a:t>
            </a:r>
            <a:r>
              <a:rPr lang="en-US" altLang="zh-CN" sz="2400" b="0" dirty="0">
                <a:latin typeface="楷体_GB2312" pitchFamily="49" charset="-122"/>
              </a:rPr>
              <a:t>=</a:t>
            </a:r>
            <a:r>
              <a:rPr lang="zh-CN" altLang="en-US" sz="2400" b="0" dirty="0">
                <a:latin typeface="楷体_GB2312" pitchFamily="49" charset="-122"/>
              </a:rPr>
              <a:t>１</a:t>
            </a:r>
            <a:r>
              <a:rPr lang="en-US" altLang="zh-CN" sz="2400" b="0" dirty="0">
                <a:latin typeface="楷体_GB2312" pitchFamily="49" charset="-122"/>
              </a:rPr>
              <a:t>,</a:t>
            </a:r>
            <a:r>
              <a:rPr lang="zh-CN" altLang="en-US" sz="2400" b="0" dirty="0">
                <a:latin typeface="楷体_GB2312" pitchFamily="49" charset="-122"/>
              </a:rPr>
              <a:t>２</a:t>
            </a:r>
            <a:r>
              <a:rPr lang="en-US" altLang="zh-CN" sz="2400" b="0" dirty="0">
                <a:latin typeface="Times New Roman"/>
              </a:rPr>
              <a:t>…</a:t>
            </a:r>
            <a:r>
              <a:rPr lang="en-US" altLang="zh-CN" sz="2400" b="0" dirty="0">
                <a:latin typeface="楷体_GB2312" pitchFamily="49" charset="-122"/>
              </a:rPr>
              <a:t> </a:t>
            </a:r>
          </a:p>
        </p:txBody>
      </p:sp>
      <p:graphicFrame>
        <p:nvGraphicFramePr>
          <p:cNvPr id="275460" name="Object 4"/>
          <p:cNvGraphicFramePr>
            <a:graphicFrameLocks noChangeAspect="1"/>
          </p:cNvGraphicFramePr>
          <p:nvPr>
            <p:extLst>
              <p:ext uri="{D42A27DB-BD31-4B8C-83A1-F6EECF244321}">
                <p14:modId xmlns:p14="http://schemas.microsoft.com/office/powerpoint/2010/main" val="3489123700"/>
              </p:ext>
            </p:extLst>
          </p:nvPr>
        </p:nvGraphicFramePr>
        <p:xfrm>
          <a:off x="3635896" y="4149080"/>
          <a:ext cx="1647825" cy="469900"/>
        </p:xfrm>
        <a:graphic>
          <a:graphicData uri="http://schemas.openxmlformats.org/presentationml/2006/ole">
            <mc:AlternateContent xmlns:mc="http://schemas.openxmlformats.org/markup-compatibility/2006">
              <mc:Choice xmlns:v="urn:schemas-microsoft-com:vml" Requires="v">
                <p:oleObj spid="_x0000_s30734" r:id="rId3" imgW="825500" imgH="228600" progId="Equation.3">
                  <p:embed/>
                </p:oleObj>
              </mc:Choice>
              <mc:Fallback>
                <p:oleObj r:id="rId3" imgW="825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149080"/>
                        <a:ext cx="164782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5461" name="Object 5"/>
          <p:cNvGraphicFramePr>
            <a:graphicFrameLocks noChangeAspect="1"/>
          </p:cNvGraphicFramePr>
          <p:nvPr>
            <p:extLst>
              <p:ext uri="{D42A27DB-BD31-4B8C-83A1-F6EECF244321}">
                <p14:modId xmlns:p14="http://schemas.microsoft.com/office/powerpoint/2010/main" val="3969544014"/>
              </p:ext>
            </p:extLst>
          </p:nvPr>
        </p:nvGraphicFramePr>
        <p:xfrm>
          <a:off x="2339752" y="2276872"/>
          <a:ext cx="5461485" cy="504056"/>
        </p:xfrm>
        <a:graphic>
          <a:graphicData uri="http://schemas.openxmlformats.org/presentationml/2006/ole">
            <mc:AlternateContent xmlns:mc="http://schemas.openxmlformats.org/markup-compatibility/2006">
              <mc:Choice xmlns:v="urn:schemas-microsoft-com:vml" Requires="v">
                <p:oleObj spid="_x0000_s30735" r:id="rId5" imgW="2463800" imgH="228600" progId="Equation.3">
                  <p:embed/>
                </p:oleObj>
              </mc:Choice>
              <mc:Fallback>
                <p:oleObj r:id="rId5" imgW="246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2276872"/>
                        <a:ext cx="5461485" cy="504056"/>
                      </a:xfrm>
                      <a:prstGeom prst="rect">
                        <a:avLst/>
                      </a:prstGeom>
                      <a:noFill/>
                      <a:extLst/>
                    </p:spPr>
                  </p:pic>
                </p:oleObj>
              </mc:Fallback>
            </mc:AlternateContent>
          </a:graphicData>
        </a:graphic>
      </p:graphicFrame>
      <p:sp>
        <p:nvSpPr>
          <p:cNvPr id="2" name="Date Placeholder 1"/>
          <p:cNvSpPr>
            <a:spLocks noGrp="1"/>
          </p:cNvSpPr>
          <p:nvPr>
            <p:ph type="dt" sz="half" idx="10"/>
          </p:nvPr>
        </p:nvSpPr>
        <p:spPr/>
        <p:txBody>
          <a:bodyPr/>
          <a:lstStyle/>
          <a:p>
            <a:fld id="{33B7E0C3-A80C-4FA9-BFD1-9CD5349E1DC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87</a:t>
            </a:fld>
            <a:endParaRPr lang="zh-CN" altLang="en-US"/>
          </a:p>
        </p:txBody>
      </p:sp>
    </p:spTree>
    <p:extLst>
      <p:ext uri="{BB962C8B-B14F-4D97-AF65-F5344CB8AC3E}">
        <p14:creationId xmlns:p14="http://schemas.microsoft.com/office/powerpoint/2010/main" val="199076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fade">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461"/>
                                        </p:tgtEl>
                                        <p:attrNameLst>
                                          <p:attrName>style.visibility</p:attrName>
                                        </p:attrNameLst>
                                      </p:cBhvr>
                                      <p:to>
                                        <p:strVal val="visible"/>
                                      </p:to>
                                    </p:set>
                                    <p:animEffect transition="in" filter="fade">
                                      <p:cBhvr>
                                        <p:cTn id="12" dur="500"/>
                                        <p:tgtEl>
                                          <p:spTgt spid="2754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459">
                                            <p:txEl>
                                              <p:pRg st="2" end="2"/>
                                            </p:txEl>
                                          </p:spTgt>
                                        </p:tgtEl>
                                        <p:attrNameLst>
                                          <p:attrName>style.visibility</p:attrName>
                                        </p:attrNameLst>
                                      </p:cBhvr>
                                      <p:to>
                                        <p:strVal val="visible"/>
                                      </p:to>
                                    </p:set>
                                    <p:animEffect transition="in" filter="fade">
                                      <p:cBhvr>
                                        <p:cTn id="17" dur="500"/>
                                        <p:tgtEl>
                                          <p:spTgt spid="275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459">
                                            <p:txEl>
                                              <p:pRg st="3" end="3"/>
                                            </p:txEl>
                                          </p:spTgt>
                                        </p:tgtEl>
                                        <p:attrNameLst>
                                          <p:attrName>style.visibility</p:attrName>
                                        </p:attrNameLst>
                                      </p:cBhvr>
                                      <p:to>
                                        <p:strVal val="visible"/>
                                      </p:to>
                                    </p:set>
                                    <p:animEffect transition="in" filter="fade">
                                      <p:cBhvr>
                                        <p:cTn id="22" dur="500"/>
                                        <p:tgtEl>
                                          <p:spTgt spid="275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460"/>
                                        </p:tgtEl>
                                        <p:attrNameLst>
                                          <p:attrName>style.visibility</p:attrName>
                                        </p:attrNameLst>
                                      </p:cBhvr>
                                      <p:to>
                                        <p:strVal val="visible"/>
                                      </p:to>
                                    </p:set>
                                    <p:animEffect transition="in" filter="fade">
                                      <p:cBhvr>
                                        <p:cTn id="27" dur="500"/>
                                        <p:tgtEl>
                                          <p:spTgt spid="2754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459">
                                            <p:txEl>
                                              <p:pRg st="5" end="5"/>
                                            </p:txEl>
                                          </p:spTgt>
                                        </p:tgtEl>
                                        <p:attrNameLst>
                                          <p:attrName>style.visibility</p:attrName>
                                        </p:attrNameLst>
                                      </p:cBhvr>
                                      <p:to>
                                        <p:strVal val="visible"/>
                                      </p:to>
                                    </p:set>
                                    <p:animEffect transition="in" filter="fade">
                                      <p:cBhvr>
                                        <p:cTn id="32" dur="500"/>
                                        <p:tgtEl>
                                          <p:spTgt spid="275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51520" y="1"/>
            <a:ext cx="8591550" cy="764704"/>
          </a:xfrm>
        </p:spPr>
        <p:txBody>
          <a:bodyPr/>
          <a:lstStyle/>
          <a:p>
            <a:pPr marL="685800" indent="-685800"/>
            <a:r>
              <a:rPr lang="zh-CN" altLang="en-US" dirty="0" smtClean="0">
                <a:latin typeface="楷体_GB2312" pitchFamily="49" charset="-122"/>
              </a:rPr>
              <a:t>存在的问题</a:t>
            </a:r>
            <a:endParaRPr lang="zh-CN" altLang="en-US" dirty="0">
              <a:latin typeface="楷体_GB2312" pitchFamily="49" charset="-122"/>
            </a:endParaRPr>
          </a:p>
        </p:txBody>
      </p:sp>
      <p:sp>
        <p:nvSpPr>
          <p:cNvPr id="277507" name="Rectangle 3"/>
          <p:cNvSpPr>
            <a:spLocks noGrp="1" noChangeArrowheads="1"/>
          </p:cNvSpPr>
          <p:nvPr>
            <p:ph type="body" idx="4294967295"/>
          </p:nvPr>
        </p:nvSpPr>
        <p:spPr>
          <a:xfrm>
            <a:off x="395288" y="975320"/>
            <a:ext cx="8140700" cy="5478016"/>
          </a:xfrm>
          <a:prstGeom prst="rect">
            <a:avLst/>
          </a:prstGeom>
        </p:spPr>
        <p:txBody>
          <a:bodyPr/>
          <a:lstStyle/>
          <a:p>
            <a:pPr marL="609600" indent="-609600">
              <a:spcBef>
                <a:spcPts val="1200"/>
              </a:spcBef>
            </a:pPr>
            <a:r>
              <a:rPr lang="zh-CN" altLang="en-US" sz="2400" dirty="0"/>
              <a:t>用数学方法产生的随机数，存在两个问题</a:t>
            </a:r>
            <a:r>
              <a:rPr lang="zh-CN" altLang="en-US" sz="2400" dirty="0" smtClean="0"/>
              <a:t>：</a:t>
            </a:r>
            <a:endParaRPr lang="en-US" altLang="zh-CN" sz="2400" dirty="0" smtClean="0"/>
          </a:p>
          <a:p>
            <a:pPr marL="609600" indent="-609600">
              <a:spcBef>
                <a:spcPts val="1200"/>
              </a:spcBef>
            </a:pPr>
            <a:r>
              <a:rPr lang="zh-CN" altLang="en-US" sz="2400" b="1" dirty="0" smtClean="0"/>
              <a:t>不</a:t>
            </a:r>
            <a:r>
              <a:rPr lang="zh-CN" altLang="en-US" sz="2400" b="1" dirty="0"/>
              <a:t>相互独立</a:t>
            </a:r>
            <a:r>
              <a:rPr lang="zh-CN" altLang="en-US" sz="2400" dirty="0"/>
              <a:t>：</a:t>
            </a:r>
            <a:r>
              <a:rPr lang="zh-CN" altLang="en-US" sz="2400" b="0" dirty="0"/>
              <a:t>递推公式和初始值</a:t>
            </a:r>
            <a:r>
              <a:rPr lang="en-US" altLang="zh-CN" sz="2400" b="0" i="1" dirty="0"/>
              <a:t>ξ</a:t>
            </a:r>
            <a:r>
              <a:rPr lang="en-US" altLang="zh-CN" sz="2400" b="0" i="1" baseline="-30000" dirty="0"/>
              <a:t>1</a:t>
            </a:r>
            <a:r>
              <a:rPr lang="en-US" altLang="zh-CN" sz="2400" b="0" i="1" dirty="0"/>
              <a:t>,ξ</a:t>
            </a:r>
            <a:r>
              <a:rPr lang="en-US" altLang="zh-CN" sz="2400" b="0" i="1" baseline="-30000" dirty="0"/>
              <a:t>2</a:t>
            </a:r>
            <a:r>
              <a:rPr lang="en-US" altLang="zh-CN" sz="2400" b="0" i="1" dirty="0"/>
              <a:t>…</a:t>
            </a:r>
            <a:r>
              <a:rPr lang="zh-CN" altLang="en-US" sz="2400" b="0" i="1" dirty="0"/>
              <a:t>，</a:t>
            </a:r>
            <a:r>
              <a:rPr lang="en-US" altLang="zh-CN" sz="2400" b="0" i="1" dirty="0" err="1"/>
              <a:t>ξ</a:t>
            </a:r>
            <a:r>
              <a:rPr lang="en-US" altLang="zh-CN" sz="2400" b="0" i="1" baseline="-30000" dirty="0" err="1"/>
              <a:t>k</a:t>
            </a:r>
            <a:r>
              <a:rPr lang="zh-CN" altLang="en-US" sz="2400" b="0" dirty="0"/>
              <a:t>确定后，整个随机数序列便被唯一确定。不满足随机数相互独立的要求</a:t>
            </a:r>
            <a:r>
              <a:rPr lang="zh-CN" altLang="en-US" sz="2400" b="0" dirty="0" smtClean="0"/>
              <a:t>。</a:t>
            </a:r>
            <a:endParaRPr lang="en-US" altLang="zh-CN" sz="2400" b="0" dirty="0" smtClean="0"/>
          </a:p>
          <a:p>
            <a:pPr marL="609600" indent="-609600">
              <a:spcBef>
                <a:spcPts val="1200"/>
              </a:spcBef>
            </a:pPr>
            <a:r>
              <a:rPr lang="zh-CN" altLang="en-US" sz="2400" b="1" dirty="0" smtClean="0"/>
              <a:t>周</a:t>
            </a:r>
            <a:r>
              <a:rPr lang="zh-CN" altLang="en-US" sz="2400" b="1" dirty="0"/>
              <a:t>期性的循环</a:t>
            </a:r>
            <a:r>
              <a:rPr lang="zh-CN" altLang="en-US" sz="2400" dirty="0"/>
              <a:t>：</a:t>
            </a:r>
            <a:r>
              <a:rPr lang="zh-CN" altLang="en-US" sz="2400" b="0" dirty="0"/>
              <a:t>由于随机数序列是由递推公式确定的，而在计算机上所能表示的</a:t>
            </a:r>
            <a:r>
              <a:rPr lang="en-US" altLang="zh-CN" sz="2400" b="0" dirty="0"/>
              <a:t>[0</a:t>
            </a:r>
            <a:r>
              <a:rPr lang="zh-CN" altLang="en-US" sz="2400" b="0" dirty="0"/>
              <a:t>，</a:t>
            </a:r>
            <a:r>
              <a:rPr lang="en-US" altLang="zh-CN" sz="2400" b="0" dirty="0"/>
              <a:t>1]</a:t>
            </a:r>
            <a:r>
              <a:rPr lang="zh-CN" altLang="en-US" sz="2400" b="0" dirty="0"/>
              <a:t>上的数又是有限的，因此，这种方法产生的随机数序列就不可能不出现无限重复</a:t>
            </a:r>
            <a:r>
              <a:rPr lang="zh-CN" altLang="en-US" sz="2400" b="0" dirty="0" smtClean="0"/>
              <a:t>。</a:t>
            </a:r>
            <a:endParaRPr lang="en-US" altLang="zh-CN" sz="2400" b="0" dirty="0" smtClean="0"/>
          </a:p>
          <a:p>
            <a:pPr marL="609600" indent="-609600">
              <a:spcBef>
                <a:spcPts val="1200"/>
              </a:spcBef>
            </a:pPr>
            <a:r>
              <a:rPr lang="zh-CN" altLang="en-US" sz="2400" b="0" dirty="0" smtClean="0"/>
              <a:t>一</a:t>
            </a:r>
            <a:r>
              <a:rPr lang="zh-CN" altLang="en-US" sz="2400" b="0" dirty="0"/>
              <a:t>旦出现这样的</a:t>
            </a:r>
            <a:r>
              <a:rPr lang="en-US" altLang="zh-CN" sz="2400" b="0" i="1" dirty="0" smtClean="0"/>
              <a:t>n</a:t>
            </a:r>
            <a:r>
              <a:rPr lang="zh-CN" altLang="en-US" sz="2400" b="0" i="1" dirty="0" smtClean="0"/>
              <a:t>’</a:t>
            </a:r>
            <a:r>
              <a:rPr lang="zh-CN" altLang="en-US" sz="2400" b="0" dirty="0" smtClean="0"/>
              <a:t>，</a:t>
            </a:r>
            <a:r>
              <a:rPr lang="en-US" altLang="zh-CN" sz="2400" b="0" i="1" dirty="0"/>
              <a:t>n</a:t>
            </a:r>
            <a:r>
              <a:rPr lang="en-US" altLang="zh-CN" sz="2400" b="0" dirty="0"/>
              <a:t>″ (</a:t>
            </a:r>
            <a:r>
              <a:rPr lang="en-US" altLang="zh-CN" sz="2400" b="0" i="1" dirty="0" smtClean="0"/>
              <a:t>n</a:t>
            </a:r>
            <a:r>
              <a:rPr lang="zh-CN" altLang="en-US" sz="2400" b="0" dirty="0" smtClean="0"/>
              <a:t>’</a:t>
            </a:r>
            <a:r>
              <a:rPr lang="en-US" altLang="zh-CN" sz="2400" b="0" dirty="0" smtClean="0"/>
              <a:t>&lt;</a:t>
            </a:r>
            <a:r>
              <a:rPr lang="en-US" altLang="zh-CN" sz="2400" b="0" i="1" dirty="0" smtClean="0"/>
              <a:t> </a:t>
            </a:r>
            <a:r>
              <a:rPr lang="en-US" altLang="zh-CN" sz="2400" b="0" i="1" dirty="0"/>
              <a:t>n</a:t>
            </a:r>
            <a:r>
              <a:rPr lang="en-US" altLang="zh-CN" sz="2400" b="0" dirty="0"/>
              <a:t>″ )</a:t>
            </a:r>
            <a:r>
              <a:rPr lang="zh-CN" altLang="en-US" sz="2400" b="0" dirty="0"/>
              <a:t>，使得下面等式成</a:t>
            </a:r>
            <a:r>
              <a:rPr lang="zh-CN" altLang="en-US" sz="2400" b="0" dirty="0" smtClean="0"/>
              <a:t>立</a:t>
            </a:r>
            <a:r>
              <a:rPr lang="zh-CN" altLang="en-US" sz="2400" dirty="0" smtClean="0"/>
              <a:t>：</a:t>
            </a:r>
            <a:endParaRPr lang="en-US" altLang="zh-CN" sz="2400" dirty="0"/>
          </a:p>
          <a:p>
            <a:pPr marL="0" indent="0">
              <a:spcBef>
                <a:spcPts val="1200"/>
              </a:spcBef>
              <a:buNone/>
            </a:pPr>
            <a:r>
              <a:rPr lang="zh-CN" altLang="en-US" sz="2400" b="0" dirty="0" smtClean="0"/>
              <a:t>随</a:t>
            </a:r>
            <a:r>
              <a:rPr lang="zh-CN" altLang="en-US" sz="2400" b="0" dirty="0"/>
              <a:t>机数序列便出现了周期性的循环现象。对于</a:t>
            </a:r>
            <a:r>
              <a:rPr lang="en-US" altLang="zh-CN" sz="2400" b="0" i="1" dirty="0"/>
              <a:t>k</a:t>
            </a:r>
            <a:r>
              <a:rPr lang="en-US" altLang="zh-CN" sz="2400" b="0" dirty="0"/>
              <a:t>=1</a:t>
            </a:r>
            <a:r>
              <a:rPr lang="zh-CN" altLang="en-US" sz="2400" b="0" dirty="0"/>
              <a:t>的情况，只要有一个随机数重复，其后面的随机数全部重复，这与随机数的要求是不相符的。 </a:t>
            </a:r>
          </a:p>
        </p:txBody>
      </p:sp>
      <p:graphicFrame>
        <p:nvGraphicFramePr>
          <p:cNvPr id="277508" name="Object 4"/>
          <p:cNvGraphicFramePr>
            <a:graphicFrameLocks noChangeAspect="1"/>
          </p:cNvGraphicFramePr>
          <p:nvPr>
            <p:extLst>
              <p:ext uri="{D42A27DB-BD31-4B8C-83A1-F6EECF244321}">
                <p14:modId xmlns:p14="http://schemas.microsoft.com/office/powerpoint/2010/main" val="4294894509"/>
              </p:ext>
            </p:extLst>
          </p:nvPr>
        </p:nvGraphicFramePr>
        <p:xfrm>
          <a:off x="2915816" y="4797152"/>
          <a:ext cx="3359150" cy="454025"/>
        </p:xfrm>
        <a:graphic>
          <a:graphicData uri="http://schemas.openxmlformats.org/presentationml/2006/ole">
            <mc:AlternateContent xmlns:mc="http://schemas.openxmlformats.org/markup-compatibility/2006">
              <mc:Choice xmlns:v="urn:schemas-microsoft-com:vml" Requires="v">
                <p:oleObj spid="_x0000_s31752" name="Equation" r:id="rId3" imgW="1676400" imgH="228600" progId="Equation.3">
                  <p:embed/>
                </p:oleObj>
              </mc:Choice>
              <mc:Fallback>
                <p:oleObj name="Equation" r:id="rId3" imgW="1676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797152"/>
                        <a:ext cx="33591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C99F0BC2-6A69-4F52-B237-958492729AD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88</a:t>
            </a:fld>
            <a:endParaRPr lang="zh-CN" altLang="en-US"/>
          </a:p>
        </p:txBody>
      </p:sp>
    </p:spTree>
    <p:extLst>
      <p:ext uri="{BB962C8B-B14F-4D97-AF65-F5344CB8AC3E}">
        <p14:creationId xmlns:p14="http://schemas.microsoft.com/office/powerpoint/2010/main" val="1884964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fade">
                                      <p:cBhvr>
                                        <p:cTn id="7" dur="500"/>
                                        <p:tgtEl>
                                          <p:spTgt spid="277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507">
                                            <p:txEl>
                                              <p:pRg st="1" end="1"/>
                                            </p:txEl>
                                          </p:spTgt>
                                        </p:tgtEl>
                                        <p:attrNameLst>
                                          <p:attrName>style.visibility</p:attrName>
                                        </p:attrNameLst>
                                      </p:cBhvr>
                                      <p:to>
                                        <p:strVal val="visible"/>
                                      </p:to>
                                    </p:set>
                                    <p:animEffect transition="in" filter="fade">
                                      <p:cBhvr>
                                        <p:cTn id="12" dur="500"/>
                                        <p:tgtEl>
                                          <p:spTgt spid="277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fade">
                                      <p:cBhvr>
                                        <p:cTn id="17" dur="500"/>
                                        <p:tgtEl>
                                          <p:spTgt spid="277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507">
                                            <p:txEl>
                                              <p:pRg st="3" end="3"/>
                                            </p:txEl>
                                          </p:spTgt>
                                        </p:tgtEl>
                                        <p:attrNameLst>
                                          <p:attrName>style.visibility</p:attrName>
                                        </p:attrNameLst>
                                      </p:cBhvr>
                                      <p:to>
                                        <p:strVal val="visible"/>
                                      </p:to>
                                    </p:set>
                                    <p:animEffect transition="in" filter="fade">
                                      <p:cBhvr>
                                        <p:cTn id="22" dur="500"/>
                                        <p:tgtEl>
                                          <p:spTgt spid="277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508"/>
                                        </p:tgtEl>
                                        <p:attrNameLst>
                                          <p:attrName>style.visibility</p:attrName>
                                        </p:attrNameLst>
                                      </p:cBhvr>
                                      <p:to>
                                        <p:strVal val="visible"/>
                                      </p:to>
                                    </p:set>
                                    <p:animEffect transition="in" filter="fade">
                                      <p:cBhvr>
                                        <p:cTn id="27" dur="500"/>
                                        <p:tgtEl>
                                          <p:spTgt spid="2775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507">
                                            <p:txEl>
                                              <p:pRg st="4" end="4"/>
                                            </p:txEl>
                                          </p:spTgt>
                                        </p:tgtEl>
                                        <p:attrNameLst>
                                          <p:attrName>style.visibility</p:attrName>
                                        </p:attrNameLst>
                                      </p:cBhvr>
                                      <p:to>
                                        <p:strVal val="visible"/>
                                      </p:to>
                                    </p:set>
                                    <p:animEffect transition="in" filter="fade">
                                      <p:cBhvr>
                                        <p:cTn id="32" dur="500"/>
                                        <p:tgtEl>
                                          <p:spTgt spid="277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body" idx="4294967295"/>
          </p:nvPr>
        </p:nvSpPr>
        <p:spPr>
          <a:xfrm>
            <a:off x="395536" y="1196751"/>
            <a:ext cx="8208912" cy="5342161"/>
          </a:xfrm>
          <a:prstGeom prst="rect">
            <a:avLst/>
          </a:prstGeom>
        </p:spPr>
        <p:txBody>
          <a:bodyPr/>
          <a:lstStyle/>
          <a:p>
            <a:pPr>
              <a:spcBef>
                <a:spcPts val="1800"/>
              </a:spcBef>
            </a:pPr>
            <a:r>
              <a:rPr lang="zh-CN" altLang="en-US" sz="2400" b="0" dirty="0" smtClean="0">
                <a:solidFill>
                  <a:srgbClr val="000000"/>
                </a:solidFill>
                <a:latin typeface="楷体_GB2312" pitchFamily="49" charset="-122"/>
              </a:rPr>
              <a:t>第</a:t>
            </a:r>
            <a:r>
              <a:rPr lang="zh-CN" altLang="en-US" sz="2400" b="0" dirty="0">
                <a:solidFill>
                  <a:srgbClr val="000000"/>
                </a:solidFill>
                <a:latin typeface="楷体_GB2312" pitchFamily="49" charset="-122"/>
              </a:rPr>
              <a:t>一个问题，不能从本质上加以改变，但只要递推公式选得比较好，随机数间的相互独立性是可以</a:t>
            </a:r>
            <a:r>
              <a:rPr lang="zh-CN" altLang="en-US" sz="2400" b="1" dirty="0">
                <a:solidFill>
                  <a:srgbClr val="000000"/>
                </a:solidFill>
                <a:latin typeface="楷体_GB2312" pitchFamily="49" charset="-122"/>
              </a:rPr>
              <a:t>近似满足</a:t>
            </a:r>
            <a:r>
              <a:rPr lang="zh-CN" altLang="en-US" sz="2400" b="0" dirty="0">
                <a:solidFill>
                  <a:srgbClr val="000000"/>
                </a:solidFill>
                <a:latin typeface="楷体_GB2312" pitchFamily="49" charset="-122"/>
              </a:rPr>
              <a:t>的</a:t>
            </a:r>
            <a:r>
              <a:rPr lang="zh-CN" altLang="en-US" sz="2400" b="0" dirty="0" smtClean="0">
                <a:solidFill>
                  <a:srgbClr val="000000"/>
                </a:solidFill>
                <a:latin typeface="楷体_GB2312" pitchFamily="49" charset="-122"/>
              </a:rPr>
              <a:t>。</a:t>
            </a:r>
            <a:endParaRPr lang="en-US" altLang="zh-CN" sz="2400" b="0" dirty="0" smtClean="0">
              <a:solidFill>
                <a:srgbClr val="000000"/>
              </a:solidFill>
              <a:latin typeface="楷体_GB2312" pitchFamily="49" charset="-122"/>
            </a:endParaRPr>
          </a:p>
          <a:p>
            <a:pPr>
              <a:spcBef>
                <a:spcPts val="1800"/>
              </a:spcBef>
            </a:pPr>
            <a:r>
              <a:rPr lang="zh-CN" altLang="en-US" sz="2400" b="0" dirty="0" smtClean="0">
                <a:solidFill>
                  <a:srgbClr val="000000"/>
                </a:solidFill>
                <a:latin typeface="楷体_GB2312" pitchFamily="49" charset="-122"/>
              </a:rPr>
              <a:t>第</a:t>
            </a:r>
            <a:r>
              <a:rPr lang="zh-CN" altLang="en-US" sz="2400" b="0" dirty="0">
                <a:solidFill>
                  <a:srgbClr val="000000"/>
                </a:solidFill>
                <a:latin typeface="楷体_GB2312" pitchFamily="49" charset="-122"/>
              </a:rPr>
              <a:t>二个问题，则不是本质的。因为用蒙特卡罗方法解任何具体问题时，所使用的随机数的个数总是</a:t>
            </a:r>
            <a:r>
              <a:rPr lang="zh-CN" altLang="en-US" sz="2400" b="1" dirty="0">
                <a:solidFill>
                  <a:srgbClr val="000000"/>
                </a:solidFill>
                <a:latin typeface="楷体_GB2312" pitchFamily="49" charset="-122"/>
              </a:rPr>
              <a:t>有限的</a:t>
            </a:r>
            <a:r>
              <a:rPr lang="zh-CN" altLang="en-US" sz="2400" b="0" dirty="0">
                <a:solidFill>
                  <a:srgbClr val="000000"/>
                </a:solidFill>
                <a:latin typeface="楷体_GB2312" pitchFamily="49" charset="-122"/>
              </a:rPr>
              <a:t>，只要所用随机数的个数不超过伪随机数序列出现循环现象时的长度就可以了</a:t>
            </a:r>
            <a:r>
              <a:rPr lang="zh-CN" altLang="en-US" sz="2400" b="0" dirty="0" smtClean="0">
                <a:solidFill>
                  <a:srgbClr val="000000"/>
                </a:solidFill>
                <a:latin typeface="楷体_GB2312" pitchFamily="49" charset="-122"/>
              </a:rPr>
              <a:t>。</a:t>
            </a:r>
            <a:endParaRPr lang="en-US" altLang="zh-CN" sz="2400" b="0" dirty="0" smtClean="0">
              <a:solidFill>
                <a:srgbClr val="000000"/>
              </a:solidFill>
              <a:latin typeface="楷体_GB2312" pitchFamily="49" charset="-122"/>
            </a:endParaRPr>
          </a:p>
          <a:p>
            <a:pPr>
              <a:spcBef>
                <a:spcPts val="1800"/>
              </a:spcBef>
            </a:pPr>
            <a:r>
              <a:rPr lang="zh-CN" altLang="en-US" sz="2400" b="0" dirty="0" smtClean="0">
                <a:solidFill>
                  <a:srgbClr val="000000"/>
                </a:solidFill>
                <a:latin typeface="楷体_GB2312" pitchFamily="49" charset="-122"/>
              </a:rPr>
              <a:t>用</a:t>
            </a:r>
            <a:r>
              <a:rPr lang="zh-CN" altLang="en-US" sz="2400" b="0" dirty="0">
                <a:solidFill>
                  <a:srgbClr val="000000"/>
                </a:solidFill>
                <a:latin typeface="楷体_GB2312" pitchFamily="49" charset="-122"/>
              </a:rPr>
              <a:t>数学方法产生的伪随机数容易在计算机上得到，可以进行复算，而且不受计算机型号的限制。因此，这种方法虽然存在着一些问题，但仍然被广泛地在计算机上使用，是在计算机上产生伪随机数的主要方法。 </a:t>
            </a:r>
          </a:p>
        </p:txBody>
      </p:sp>
      <p:sp>
        <p:nvSpPr>
          <p:cNvPr id="278531" name="Rectangle 3"/>
          <p:cNvSpPr>
            <a:spLocks noGrp="1" noChangeArrowheads="1"/>
          </p:cNvSpPr>
          <p:nvPr>
            <p:ph type="title"/>
          </p:nvPr>
        </p:nvSpPr>
        <p:spPr>
          <a:xfrm>
            <a:off x="251520" y="0"/>
            <a:ext cx="8591550" cy="968152"/>
          </a:xfrm>
          <a:noFill/>
          <a:ln/>
        </p:spPr>
        <p:txBody>
          <a:bodyPr/>
          <a:lstStyle/>
          <a:p>
            <a:pPr marL="685800" indent="-685800"/>
            <a:r>
              <a:rPr lang="zh-CN" altLang="en-US" dirty="0" smtClean="0">
                <a:latin typeface="楷体_GB2312" pitchFamily="49" charset="-122"/>
              </a:rPr>
              <a:t>可以解决否？</a:t>
            </a:r>
            <a:endParaRPr lang="zh-CN" altLang="en-US" dirty="0">
              <a:latin typeface="楷体_GB2312" pitchFamily="49" charset="-122"/>
            </a:endParaRPr>
          </a:p>
        </p:txBody>
      </p:sp>
      <p:sp>
        <p:nvSpPr>
          <p:cNvPr id="2" name="Date Placeholder 1"/>
          <p:cNvSpPr>
            <a:spLocks noGrp="1"/>
          </p:cNvSpPr>
          <p:nvPr>
            <p:ph type="dt" sz="half" idx="10"/>
          </p:nvPr>
        </p:nvSpPr>
        <p:spPr/>
        <p:txBody>
          <a:bodyPr/>
          <a:lstStyle/>
          <a:p>
            <a:fld id="{F09AA27B-BFBD-41DA-AB80-B9AE2DF2429E}"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89</a:t>
            </a:fld>
            <a:endParaRPr lang="zh-CN" altLang="en-US"/>
          </a:p>
        </p:txBody>
      </p:sp>
    </p:spTree>
    <p:extLst>
      <p:ext uri="{BB962C8B-B14F-4D97-AF65-F5344CB8AC3E}">
        <p14:creationId xmlns:p14="http://schemas.microsoft.com/office/powerpoint/2010/main" val="3983219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Effect transition="in" filter="fade">
                                      <p:cBhvr>
                                        <p:cTn id="7" dur="500"/>
                                        <p:tgtEl>
                                          <p:spTgt spid="278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30">
                                            <p:txEl>
                                              <p:pRg st="1" end="1"/>
                                            </p:txEl>
                                          </p:spTgt>
                                        </p:tgtEl>
                                        <p:attrNameLst>
                                          <p:attrName>style.visibility</p:attrName>
                                        </p:attrNameLst>
                                      </p:cBhvr>
                                      <p:to>
                                        <p:strVal val="visible"/>
                                      </p:to>
                                    </p:set>
                                    <p:animEffect transition="in" filter="fade">
                                      <p:cBhvr>
                                        <p:cTn id="12" dur="500"/>
                                        <p:tgtEl>
                                          <p:spTgt spid="2785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530">
                                            <p:txEl>
                                              <p:pRg st="2" end="2"/>
                                            </p:txEl>
                                          </p:spTgt>
                                        </p:tgtEl>
                                        <p:attrNameLst>
                                          <p:attrName>style.visibility</p:attrName>
                                        </p:attrNameLst>
                                      </p:cBhvr>
                                      <p:to>
                                        <p:strVal val="visible"/>
                                      </p:to>
                                    </p:set>
                                    <p:animEffect transition="in" filter="fade">
                                      <p:cBhvr>
                                        <p:cTn id="17" dur="500"/>
                                        <p:tgtEl>
                                          <p:spTgt spid="278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2928A-280A-4838-AB60-C448799278D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a:t>
            </a:fld>
            <a:endParaRPr lang="zh-CN" altLang="en-US"/>
          </a:p>
        </p:txBody>
      </p:sp>
      <p:sp>
        <p:nvSpPr>
          <p:cNvPr id="5" name="Title 4"/>
          <p:cNvSpPr>
            <a:spLocks noGrp="1"/>
          </p:cNvSpPr>
          <p:nvPr>
            <p:ph type="title"/>
          </p:nvPr>
        </p:nvSpPr>
        <p:spPr>
          <a:xfrm>
            <a:off x="276225" y="228601"/>
            <a:ext cx="8591550" cy="752127"/>
          </a:xfrm>
        </p:spPr>
        <p:txBody>
          <a:bodyPr>
            <a:normAutofit fontScale="90000"/>
          </a:bodyPr>
          <a:lstStyle/>
          <a:p>
            <a:r>
              <a:rPr lang="zh-CN" altLang="en-US" dirty="0" smtClean="0"/>
              <a:t>分子动力学的分类</a:t>
            </a:r>
            <a:endParaRPr lang="zh-CN" altLang="en-US" dirty="0"/>
          </a:p>
        </p:txBody>
      </p:sp>
      <p:sp>
        <p:nvSpPr>
          <p:cNvPr id="6" name="Content Placeholder 5"/>
          <p:cNvSpPr>
            <a:spLocks noGrp="1"/>
          </p:cNvSpPr>
          <p:nvPr>
            <p:ph sz="quarter" idx="4294967295"/>
          </p:nvPr>
        </p:nvSpPr>
        <p:spPr>
          <a:xfrm>
            <a:off x="274320" y="1298448"/>
            <a:ext cx="8595360" cy="5082880"/>
          </a:xfrm>
          <a:prstGeom prst="rect">
            <a:avLst/>
          </a:prstGeom>
        </p:spPr>
        <p:txBody>
          <a:bodyPr>
            <a:normAutofit lnSpcReduction="10000"/>
          </a:bodyPr>
          <a:lstStyle/>
          <a:p>
            <a:pPr marL="0" indent="0">
              <a:buNone/>
            </a:pPr>
            <a:r>
              <a:rPr lang="zh-CN" altLang="en-US" sz="2400" dirty="0"/>
              <a:t>分子动力</a:t>
            </a:r>
            <a:r>
              <a:rPr lang="zh-CN" altLang="en-US" sz="2400" dirty="0" smtClean="0"/>
              <a:t>学的分类可以依照运动规律和研究对性进行分类。</a:t>
            </a:r>
            <a:endParaRPr lang="en-US" altLang="zh-CN" sz="2400" dirty="0" smtClean="0"/>
          </a:p>
          <a:p>
            <a:pPr marL="0" indent="0">
              <a:spcBef>
                <a:spcPts val="2400"/>
              </a:spcBef>
              <a:buNone/>
            </a:pPr>
            <a:r>
              <a:rPr lang="zh-CN" altLang="en-US" sz="2400" dirty="0"/>
              <a:t>运动规律：</a:t>
            </a:r>
            <a:endParaRPr lang="en-US" altLang="zh-CN" sz="2400" dirty="0"/>
          </a:p>
          <a:p>
            <a:pPr marL="0" indent="0">
              <a:buNone/>
            </a:pPr>
            <a:r>
              <a:rPr lang="en-US" altLang="zh-CN" sz="2400" dirty="0"/>
              <a:t>	</a:t>
            </a:r>
            <a:r>
              <a:rPr lang="zh-CN" altLang="en-US" sz="2400" dirty="0"/>
              <a:t>经典分子动力学、量子分子动力学</a:t>
            </a:r>
            <a:r>
              <a:rPr lang="en-US" altLang="zh-CN" sz="2400" dirty="0"/>
              <a:t>(</a:t>
            </a:r>
            <a:r>
              <a:rPr lang="en-US" altLang="zh-CN" sz="2400" dirty="0" err="1"/>
              <a:t>ab</a:t>
            </a:r>
            <a:r>
              <a:rPr lang="en-US" altLang="zh-CN" sz="2400" dirty="0"/>
              <a:t> initio MD</a:t>
            </a:r>
            <a:r>
              <a:rPr lang="en-US" altLang="zh-CN" sz="2400" dirty="0" smtClean="0"/>
              <a:t>)</a:t>
            </a:r>
          </a:p>
          <a:p>
            <a:pPr marL="0" indent="0">
              <a:spcBef>
                <a:spcPts val="2400"/>
              </a:spcBef>
              <a:buNone/>
            </a:pPr>
            <a:r>
              <a:rPr lang="zh-CN" altLang="en-US" sz="2400" dirty="0" smtClean="0"/>
              <a:t>研</a:t>
            </a:r>
            <a:r>
              <a:rPr lang="zh-CN" altLang="en-US" sz="2400" dirty="0"/>
              <a:t>究对象：</a:t>
            </a:r>
            <a:endParaRPr lang="en-US" altLang="zh-CN" sz="2400" dirty="0"/>
          </a:p>
          <a:p>
            <a:pPr marL="170752" lvl="1" indent="0">
              <a:buNone/>
            </a:pPr>
            <a:r>
              <a:rPr lang="en-US" altLang="zh-CN" sz="2400" dirty="0"/>
              <a:t>	</a:t>
            </a:r>
            <a:r>
              <a:rPr lang="zh-CN" altLang="en-US" sz="2400" dirty="0"/>
              <a:t>平衡态</a:t>
            </a:r>
            <a:r>
              <a:rPr lang="en-US" altLang="zh-CN" sz="2400" dirty="0"/>
              <a:t>MD</a:t>
            </a:r>
            <a:r>
              <a:rPr lang="zh-CN" altLang="en-US" sz="2400" dirty="0"/>
              <a:t>和非平衡态</a:t>
            </a:r>
            <a:r>
              <a:rPr lang="en-US" altLang="zh-CN" sz="2400" dirty="0" smtClean="0"/>
              <a:t>MD</a:t>
            </a:r>
            <a:endParaRPr lang="en-US" altLang="zh-CN" sz="2400" dirty="0"/>
          </a:p>
          <a:p>
            <a:pPr marL="0" indent="0">
              <a:spcBef>
                <a:spcPts val="2400"/>
              </a:spcBef>
              <a:buNone/>
            </a:pPr>
            <a:r>
              <a:rPr lang="zh-CN" altLang="en-US" sz="2400" dirty="0" smtClean="0"/>
              <a:t>平衡态：</a:t>
            </a:r>
            <a:endParaRPr lang="en-US" altLang="zh-CN" sz="2400" dirty="0"/>
          </a:p>
          <a:p>
            <a:pPr marL="170752" lvl="1" indent="0">
              <a:buNone/>
            </a:pPr>
            <a:r>
              <a:rPr lang="en-US" altLang="zh-CN" sz="2400" dirty="0"/>
              <a:t>	</a:t>
            </a:r>
            <a:r>
              <a:rPr lang="zh-CN" altLang="en-US" sz="2400" dirty="0" smtClean="0"/>
              <a:t>微正则系综（</a:t>
            </a:r>
            <a:r>
              <a:rPr lang="en-US" altLang="zh-CN" sz="2400" dirty="0" smtClean="0"/>
              <a:t>NVE</a:t>
            </a:r>
            <a:r>
              <a:rPr lang="zh-CN" altLang="en-US" sz="2400" dirty="0" smtClean="0"/>
              <a:t>）</a:t>
            </a:r>
            <a:endParaRPr lang="en-US" altLang="zh-CN" sz="2400" dirty="0" smtClean="0"/>
          </a:p>
          <a:p>
            <a:pPr marL="170752" lvl="1" indent="0">
              <a:buNone/>
            </a:pPr>
            <a:r>
              <a:rPr lang="en-US" altLang="zh-CN" sz="2400" dirty="0"/>
              <a:t>	</a:t>
            </a:r>
            <a:r>
              <a:rPr lang="zh-CN" altLang="en-US" sz="2400" dirty="0" smtClean="0"/>
              <a:t>正则系综（</a:t>
            </a:r>
            <a:r>
              <a:rPr lang="en-US" altLang="zh-CN" sz="2400" dirty="0" smtClean="0"/>
              <a:t>NVT</a:t>
            </a:r>
            <a:r>
              <a:rPr lang="zh-CN" altLang="en-US" sz="2400" dirty="0" smtClean="0"/>
              <a:t>）</a:t>
            </a:r>
            <a:endParaRPr lang="en-US" altLang="zh-CN" sz="2400" dirty="0" smtClean="0"/>
          </a:p>
          <a:p>
            <a:pPr marL="170752" lvl="1" indent="0">
              <a:buNone/>
            </a:pPr>
            <a:r>
              <a:rPr lang="en-US" altLang="zh-CN" sz="2400" dirty="0"/>
              <a:t>	</a:t>
            </a:r>
            <a:r>
              <a:rPr lang="zh-CN" altLang="en-US" sz="2400" dirty="0" smtClean="0"/>
              <a:t>等温等压系综（</a:t>
            </a:r>
            <a:r>
              <a:rPr lang="en-US" altLang="zh-CN" sz="2400" dirty="0" smtClean="0"/>
              <a:t>NPT</a:t>
            </a:r>
            <a:r>
              <a:rPr lang="zh-CN" altLang="en-US" sz="2400" dirty="0" smtClean="0"/>
              <a:t>）</a:t>
            </a:r>
            <a:endParaRPr lang="en-US" altLang="zh-CN" sz="2400" dirty="0" smtClean="0"/>
          </a:p>
          <a:p>
            <a:pPr marL="170752" lvl="1" indent="0">
              <a:buNone/>
            </a:pPr>
            <a:r>
              <a:rPr lang="en-US" altLang="zh-CN" sz="2400" dirty="0"/>
              <a:t>	</a:t>
            </a:r>
            <a:r>
              <a:rPr lang="zh-CN" altLang="en-US" sz="2400" dirty="0" smtClean="0"/>
              <a:t>等焓等压系综（</a:t>
            </a:r>
            <a:r>
              <a:rPr lang="en-US" altLang="zh-CN" sz="2400" dirty="0" smtClean="0"/>
              <a:t>NPH</a:t>
            </a:r>
            <a:r>
              <a:rPr lang="zh-CN" altLang="en-US" sz="2400" dirty="0" smtClean="0"/>
              <a:t>）</a:t>
            </a:r>
            <a:endParaRPr lang="en-US" altLang="zh-CN" sz="2400" dirty="0"/>
          </a:p>
          <a:p>
            <a:pPr marL="170752" lvl="1" indent="0">
              <a:buNone/>
            </a:pPr>
            <a:endParaRPr lang="en-US" altLang="zh-CN" dirty="0"/>
          </a:p>
          <a:p>
            <a:pPr marL="170752" lvl="1" indent="0">
              <a:buNone/>
            </a:pPr>
            <a:endParaRPr lang="en-US" altLang="zh-CN" dirty="0"/>
          </a:p>
        </p:txBody>
      </p:sp>
    </p:spTree>
    <p:extLst>
      <p:ext uri="{BB962C8B-B14F-4D97-AF65-F5344CB8AC3E}">
        <p14:creationId xmlns:p14="http://schemas.microsoft.com/office/powerpoint/2010/main" val="2130722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type="body" idx="4294967295"/>
          </p:nvPr>
        </p:nvSpPr>
        <p:spPr>
          <a:xfrm>
            <a:off x="457200" y="1484784"/>
            <a:ext cx="8003232" cy="3960440"/>
          </a:xfrm>
          <a:prstGeom prst="rect">
            <a:avLst/>
          </a:prstGeom>
        </p:spPr>
        <p:txBody>
          <a:bodyPr/>
          <a:lstStyle/>
          <a:p>
            <a:pPr algn="just">
              <a:spcBef>
                <a:spcPts val="1800"/>
              </a:spcBef>
            </a:pPr>
            <a:r>
              <a:rPr lang="zh-CN" altLang="en-US" sz="2800" b="0" dirty="0">
                <a:latin typeface="楷体_GB2312" pitchFamily="49" charset="-122"/>
              </a:rPr>
              <a:t>发生周期性循环现象的伪随机数的个数称为伪随机数的</a:t>
            </a:r>
            <a:r>
              <a:rPr lang="zh-CN" altLang="en-US" sz="2800" b="1" dirty="0">
                <a:latin typeface="楷体_GB2312" pitchFamily="49" charset="-122"/>
              </a:rPr>
              <a:t>周期</a:t>
            </a:r>
            <a:r>
              <a:rPr lang="zh-CN" altLang="en-US" sz="2800" b="0" dirty="0" smtClean="0">
                <a:latin typeface="楷体_GB2312" pitchFamily="49" charset="-122"/>
              </a:rPr>
              <a:t>。</a:t>
            </a:r>
            <a:endParaRPr lang="en-US" altLang="zh-CN" sz="2800" b="0" dirty="0" smtClean="0">
              <a:latin typeface="楷体_GB2312" pitchFamily="49" charset="-122"/>
            </a:endParaRPr>
          </a:p>
          <a:p>
            <a:pPr algn="just">
              <a:spcBef>
                <a:spcPts val="1800"/>
              </a:spcBef>
            </a:pPr>
            <a:r>
              <a:rPr lang="zh-CN" altLang="en-US" sz="2800" b="0" dirty="0" smtClean="0">
                <a:latin typeface="楷体_GB2312" pitchFamily="49" charset="-122"/>
              </a:rPr>
              <a:t>对</a:t>
            </a:r>
            <a:r>
              <a:rPr lang="zh-CN" altLang="en-US" sz="2800" b="0" dirty="0">
                <a:latin typeface="楷体_GB2312" pitchFamily="49" charset="-122"/>
              </a:rPr>
              <a:t>于前面介绍的情况，伪随机数的周期为</a:t>
            </a:r>
            <a:r>
              <a:rPr lang="en-US" altLang="zh-CN" sz="2800" b="0" i="1" dirty="0"/>
              <a:t>n</a:t>
            </a:r>
            <a:r>
              <a:rPr lang="en-US" altLang="zh-CN" sz="2800" b="0" dirty="0"/>
              <a:t>″</a:t>
            </a:r>
            <a:r>
              <a:rPr lang="zh-CN" altLang="en-US" sz="2800" b="0" dirty="0"/>
              <a:t>－</a:t>
            </a:r>
            <a:r>
              <a:rPr lang="en-US" altLang="zh-CN" sz="2800" b="0" i="1" dirty="0" smtClean="0"/>
              <a:t>n’</a:t>
            </a:r>
            <a:r>
              <a:rPr lang="zh-CN" altLang="en-US" sz="2800" b="0" dirty="0" smtClean="0">
                <a:latin typeface="楷体_GB2312" pitchFamily="49" charset="-122"/>
              </a:rPr>
              <a:t>。</a:t>
            </a:r>
            <a:endParaRPr lang="en-US" altLang="zh-CN" sz="2800" b="0" dirty="0" smtClean="0">
              <a:latin typeface="楷体_GB2312" pitchFamily="49" charset="-122"/>
            </a:endParaRPr>
          </a:p>
          <a:p>
            <a:pPr algn="just">
              <a:spcBef>
                <a:spcPts val="1800"/>
              </a:spcBef>
            </a:pPr>
            <a:r>
              <a:rPr lang="zh-CN" altLang="en-US" sz="2800" b="0" dirty="0" smtClean="0"/>
              <a:t>从</a:t>
            </a:r>
            <a:r>
              <a:rPr lang="zh-CN" altLang="en-US" sz="2800" b="0" dirty="0"/>
              <a:t>伪随机数序列的初始值开始，到出现循环现象为止，所产生的伪随机数的个数称为伪随机数的</a:t>
            </a:r>
            <a:r>
              <a:rPr lang="zh-CN" altLang="en-US" sz="2800" b="1" dirty="0"/>
              <a:t>最大容量</a:t>
            </a:r>
            <a:r>
              <a:rPr lang="zh-CN" altLang="en-US" sz="2800" b="0" dirty="0" smtClean="0"/>
              <a:t>。</a:t>
            </a:r>
            <a:endParaRPr lang="en-US" altLang="zh-CN" sz="2800" b="0" dirty="0" smtClean="0"/>
          </a:p>
          <a:p>
            <a:pPr algn="just">
              <a:spcBef>
                <a:spcPts val="1800"/>
              </a:spcBef>
            </a:pPr>
            <a:r>
              <a:rPr lang="zh-CN" altLang="en-US" sz="2800" b="0" dirty="0" smtClean="0"/>
              <a:t>前</a:t>
            </a:r>
            <a:r>
              <a:rPr lang="zh-CN" altLang="en-US" sz="2800" b="0" dirty="0"/>
              <a:t>面的例子中，伪随机数的最大容量为</a:t>
            </a:r>
            <a:r>
              <a:rPr lang="en-US" altLang="zh-CN" sz="2800" b="0" i="1" dirty="0"/>
              <a:t>n</a:t>
            </a:r>
            <a:r>
              <a:rPr lang="en-US" altLang="zh-CN" sz="2800" b="0" dirty="0"/>
              <a:t>″</a:t>
            </a:r>
            <a:r>
              <a:rPr lang="zh-CN" altLang="en-US" sz="2800" b="0" dirty="0">
                <a:latin typeface="楷体_GB2312" pitchFamily="49" charset="-122"/>
              </a:rPr>
              <a:t>。</a:t>
            </a:r>
          </a:p>
        </p:txBody>
      </p:sp>
      <p:sp>
        <p:nvSpPr>
          <p:cNvPr id="279556" name="Rectangle 4"/>
          <p:cNvSpPr>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685800" indent="-685800"/>
            <a:r>
              <a:rPr lang="zh-CN" altLang="en-US" sz="3600" dirty="0">
                <a:solidFill>
                  <a:schemeClr val="tx2"/>
                </a:solidFill>
                <a:latin typeface="楷体_GB2312" pitchFamily="49" charset="-122"/>
                <a:ea typeface="+mj-ea"/>
                <a:cs typeface="Tunga" pitchFamily="2"/>
              </a:rPr>
              <a:t>伪随机数的周期和最大容量 </a:t>
            </a:r>
          </a:p>
        </p:txBody>
      </p:sp>
      <p:sp>
        <p:nvSpPr>
          <p:cNvPr id="2" name="Date Placeholder 1"/>
          <p:cNvSpPr>
            <a:spLocks noGrp="1"/>
          </p:cNvSpPr>
          <p:nvPr>
            <p:ph type="dt" sz="half" idx="10"/>
          </p:nvPr>
        </p:nvSpPr>
        <p:spPr/>
        <p:txBody>
          <a:bodyPr/>
          <a:lstStyle/>
          <a:p>
            <a:fld id="{1F42D603-97FA-4E44-837C-21DE39650AE8}"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90</a:t>
            </a:fld>
            <a:endParaRPr lang="zh-CN" altLang="en-US"/>
          </a:p>
        </p:txBody>
      </p:sp>
    </p:spTree>
    <p:extLst>
      <p:ext uri="{BB962C8B-B14F-4D97-AF65-F5344CB8AC3E}">
        <p14:creationId xmlns:p14="http://schemas.microsoft.com/office/powerpoint/2010/main" val="1889111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fade">
                                      <p:cBhvr>
                                        <p:cTn id="7" dur="500"/>
                                        <p:tgtEl>
                                          <p:spTgt spid="279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555">
                                            <p:txEl>
                                              <p:pRg st="1" end="1"/>
                                            </p:txEl>
                                          </p:spTgt>
                                        </p:tgtEl>
                                        <p:attrNameLst>
                                          <p:attrName>style.visibility</p:attrName>
                                        </p:attrNameLst>
                                      </p:cBhvr>
                                      <p:to>
                                        <p:strVal val="visible"/>
                                      </p:to>
                                    </p:set>
                                    <p:animEffect transition="in" filter="fade">
                                      <p:cBhvr>
                                        <p:cTn id="12" dur="500"/>
                                        <p:tgtEl>
                                          <p:spTgt spid="279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555">
                                            <p:txEl>
                                              <p:pRg st="2" end="2"/>
                                            </p:txEl>
                                          </p:spTgt>
                                        </p:tgtEl>
                                        <p:attrNameLst>
                                          <p:attrName>style.visibility</p:attrName>
                                        </p:attrNameLst>
                                      </p:cBhvr>
                                      <p:to>
                                        <p:strVal val="visible"/>
                                      </p:to>
                                    </p:set>
                                    <p:animEffect transition="in" filter="fade">
                                      <p:cBhvr>
                                        <p:cTn id="17" dur="500"/>
                                        <p:tgtEl>
                                          <p:spTgt spid="279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9555">
                                            <p:txEl>
                                              <p:pRg st="3" end="3"/>
                                            </p:txEl>
                                          </p:spTgt>
                                        </p:tgtEl>
                                        <p:attrNameLst>
                                          <p:attrName>style.visibility</p:attrName>
                                        </p:attrNameLst>
                                      </p:cBhvr>
                                      <p:to>
                                        <p:strVal val="visible"/>
                                      </p:to>
                                    </p:set>
                                    <p:animEffect transition="in" filter="fade">
                                      <p:cBhvr>
                                        <p:cTn id="22" dur="500"/>
                                        <p:tgtEl>
                                          <p:spTgt spid="279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240308" y="44624"/>
            <a:ext cx="8591550" cy="896144"/>
          </a:xfrm>
        </p:spPr>
        <p:txBody>
          <a:bodyPr>
            <a:normAutofit/>
          </a:bodyPr>
          <a:lstStyle/>
          <a:p>
            <a:r>
              <a:rPr lang="zh-CN" altLang="en-US" dirty="0" smtClean="0">
                <a:latin typeface="楷体_GB2312" pitchFamily="49" charset="-122"/>
              </a:rPr>
              <a:t>伪</a:t>
            </a:r>
            <a:r>
              <a:rPr lang="zh-CN" altLang="en-US" dirty="0">
                <a:latin typeface="楷体_GB2312" pitchFamily="49" charset="-122"/>
              </a:rPr>
              <a:t>随机数</a:t>
            </a:r>
            <a:r>
              <a:rPr lang="zh-CN" altLang="en-US" dirty="0" smtClean="0">
                <a:latin typeface="楷体_GB2312" pitchFamily="49" charset="-122"/>
              </a:rPr>
              <a:t>的</a:t>
            </a:r>
            <a:r>
              <a:rPr lang="zh-CN" altLang="en-US" dirty="0">
                <a:latin typeface="楷体_GB2312" pitchFamily="49" charset="-122"/>
              </a:rPr>
              <a:t>产</a:t>
            </a:r>
            <a:r>
              <a:rPr lang="zh-CN" altLang="en-US" dirty="0" smtClean="0">
                <a:latin typeface="楷体_GB2312" pitchFamily="49" charset="-122"/>
              </a:rPr>
              <a:t>生方法</a:t>
            </a:r>
            <a:endParaRPr lang="zh-CN" altLang="en-US" dirty="0">
              <a:latin typeface="楷体_GB2312" pitchFamily="49" charset="-122"/>
            </a:endParaRPr>
          </a:p>
        </p:txBody>
      </p:sp>
      <p:sp>
        <p:nvSpPr>
          <p:cNvPr id="296963" name="Rectangle 3"/>
          <p:cNvSpPr>
            <a:spLocks noGrp="1" noChangeArrowheads="1"/>
          </p:cNvSpPr>
          <p:nvPr>
            <p:ph type="body" idx="4294967295"/>
          </p:nvPr>
        </p:nvSpPr>
        <p:spPr>
          <a:xfrm>
            <a:off x="539552" y="1134914"/>
            <a:ext cx="8229600" cy="2366094"/>
          </a:xfrm>
          <a:prstGeom prst="rect">
            <a:avLst/>
          </a:prstGeom>
        </p:spPr>
        <p:txBody>
          <a:bodyPr/>
          <a:lstStyle/>
          <a:p>
            <a:r>
              <a:rPr lang="zh-CN" altLang="en-US" dirty="0"/>
              <a:t>冯</a:t>
            </a:r>
            <a:r>
              <a:rPr lang="en-US" altLang="zh-CN" dirty="0"/>
              <a:t>·</a:t>
            </a:r>
            <a:r>
              <a:rPr lang="zh-CN" altLang="en-US" dirty="0"/>
              <a:t>诺曼</a:t>
            </a:r>
            <a:r>
              <a:rPr lang="zh-CN" altLang="en-US" b="1" dirty="0"/>
              <a:t>平方取中法</a:t>
            </a:r>
            <a:r>
              <a:rPr lang="zh-CN" altLang="en-US" dirty="0" smtClean="0"/>
              <a:t>：</a:t>
            </a:r>
            <a:r>
              <a:rPr lang="zh-CN" altLang="en-US" b="0" dirty="0" smtClean="0"/>
              <a:t>利</a:t>
            </a:r>
            <a:r>
              <a:rPr lang="zh-CN" altLang="en-US" b="0" dirty="0"/>
              <a:t>用递推公式：</a:t>
            </a:r>
          </a:p>
          <a:p>
            <a:endParaRPr lang="zh-CN" altLang="en-US" dirty="0"/>
          </a:p>
          <a:p>
            <a:pPr marL="0" indent="0">
              <a:buNone/>
            </a:pPr>
            <a:endParaRPr lang="zh-CN" altLang="en-US" dirty="0"/>
          </a:p>
          <a:p>
            <a:pPr>
              <a:buFontTx/>
              <a:buNone/>
            </a:pPr>
            <a:r>
              <a:rPr lang="en-US" altLang="zh-CN" b="0" dirty="0" smtClean="0"/>
              <a:t>						</a:t>
            </a:r>
            <a:r>
              <a:rPr lang="zh-CN" altLang="en-US" b="0" dirty="0" smtClean="0"/>
              <a:t>可</a:t>
            </a:r>
            <a:r>
              <a:rPr lang="zh-CN" altLang="en-US" b="0" dirty="0"/>
              <a:t>得：</a:t>
            </a:r>
          </a:p>
        </p:txBody>
      </p:sp>
      <p:pic>
        <p:nvPicPr>
          <p:cNvPr id="296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34890"/>
            <a:ext cx="338455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100015"/>
            <a:ext cx="15621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76F4BD5-8C56-49C2-8740-59CBA27BE13A}"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91</a:t>
            </a:fld>
            <a:endParaRPr lang="zh-CN" altLang="en-US"/>
          </a:p>
        </p:txBody>
      </p:sp>
      <p:sp>
        <p:nvSpPr>
          <p:cNvPr id="10" name="Rectangle 3"/>
          <p:cNvSpPr txBox="1">
            <a:spLocks noChangeArrowheads="1"/>
          </p:cNvSpPr>
          <p:nvPr/>
        </p:nvSpPr>
        <p:spPr>
          <a:xfrm>
            <a:off x="421283" y="3638387"/>
            <a:ext cx="8229600" cy="2736081"/>
          </a:xfrm>
          <a:prstGeom prst="rect">
            <a:avLst/>
          </a:prstGeom>
        </p:spPr>
        <p:txBody>
          <a:bodyPr vert="horz" lIns="91440" tIns="45720" rIns="91440" bIns="45720" rtlCol="0">
            <a:normAutofit lnSpcReduction="10000"/>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algn="just">
              <a:lnSpc>
                <a:spcPct val="110000"/>
              </a:lnSpc>
            </a:pPr>
            <a:r>
              <a:rPr lang="zh-CN" altLang="en-US" b="1" dirty="0" smtClean="0"/>
              <a:t>乘同余方法</a:t>
            </a:r>
            <a:r>
              <a:rPr lang="zh-CN" altLang="en-US" dirty="0" smtClean="0"/>
              <a:t>是由</a:t>
            </a:r>
            <a:r>
              <a:rPr lang="en-US" altLang="zh-CN" dirty="0" err="1" smtClean="0"/>
              <a:t>Lehmer</a:t>
            </a:r>
            <a:r>
              <a:rPr lang="zh-CN" altLang="en-US" dirty="0" smtClean="0"/>
              <a:t>在</a:t>
            </a:r>
            <a:r>
              <a:rPr lang="en-US" altLang="zh-CN" dirty="0" smtClean="0"/>
              <a:t>1951</a:t>
            </a:r>
            <a:r>
              <a:rPr lang="zh-CN" altLang="en-US" dirty="0" smtClean="0"/>
              <a:t>年提出来的，它的一般形式是：对于任一初始值</a:t>
            </a:r>
            <a:r>
              <a:rPr lang="en-US" altLang="zh-CN" i="1" dirty="0" smtClean="0"/>
              <a:t>x</a:t>
            </a:r>
            <a:r>
              <a:rPr lang="en-US" altLang="zh-CN" baseline="-30000" dirty="0" smtClean="0"/>
              <a:t>1</a:t>
            </a:r>
            <a:r>
              <a:rPr lang="zh-CN" altLang="en-US" dirty="0" smtClean="0"/>
              <a:t>，伪随机数序列由下面递推公式确定：</a:t>
            </a:r>
          </a:p>
          <a:p>
            <a:pPr algn="just"/>
            <a:endParaRPr lang="zh-CN" altLang="en-US" dirty="0" smtClean="0">
              <a:latin typeface="楷体_GB2312" pitchFamily="49" charset="-122"/>
            </a:endParaRPr>
          </a:p>
          <a:p>
            <a:pPr algn="just"/>
            <a:endParaRPr lang="zh-CN" altLang="en-US" dirty="0" smtClean="0">
              <a:latin typeface="楷体_GB2312" pitchFamily="49" charset="-122"/>
            </a:endParaRPr>
          </a:p>
          <a:p>
            <a:pPr algn="just"/>
            <a:endParaRPr lang="zh-CN" altLang="en-US" dirty="0" smtClean="0">
              <a:latin typeface="楷体_GB2312" pitchFamily="49" charset="-122"/>
            </a:endParaRPr>
          </a:p>
          <a:p>
            <a:pPr algn="just"/>
            <a:endParaRPr lang="zh-CN" altLang="en-US" dirty="0" smtClean="0">
              <a:latin typeface="楷体_GB2312" pitchFamily="49" charset="-122"/>
            </a:endParaRPr>
          </a:p>
          <a:p>
            <a:pPr algn="just">
              <a:buFontTx/>
              <a:buNone/>
            </a:pPr>
            <a:r>
              <a:rPr lang="zh-CN" altLang="en-US" dirty="0" smtClean="0"/>
              <a:t>  其中</a:t>
            </a:r>
            <a:r>
              <a:rPr lang="en-US" altLang="zh-CN" i="1" dirty="0" smtClean="0"/>
              <a:t>a</a:t>
            </a:r>
            <a:r>
              <a:rPr lang="zh-CN" altLang="en-US" i="1" dirty="0" smtClean="0"/>
              <a:t>，</a:t>
            </a:r>
            <a:r>
              <a:rPr lang="en-US" altLang="zh-CN" i="1" dirty="0" smtClean="0"/>
              <a:t>M</a:t>
            </a:r>
            <a:r>
              <a:rPr lang="zh-CN" altLang="en-US" dirty="0" smtClean="0"/>
              <a:t>为初值，</a:t>
            </a:r>
            <a:r>
              <a:rPr lang="en-US" altLang="zh-CN" dirty="0" smtClean="0"/>
              <a:t>M</a:t>
            </a:r>
            <a:r>
              <a:rPr lang="zh-CN" altLang="en-US" dirty="0" smtClean="0"/>
              <a:t>应尽可能大，</a:t>
            </a:r>
            <a:r>
              <a:rPr lang="en-US" altLang="zh-CN" dirty="0" smtClean="0"/>
              <a:t>a</a:t>
            </a:r>
            <a:r>
              <a:rPr lang="zh-CN" altLang="en-US" dirty="0" smtClean="0"/>
              <a:t>为一尽可能大的奇数。</a:t>
            </a:r>
            <a:r>
              <a:rPr lang="zh-CN" altLang="en-US" dirty="0" smtClean="0">
                <a:ea typeface="华文新魏" pitchFamily="2" charset="-122"/>
              </a:rPr>
              <a:t> </a:t>
            </a:r>
            <a:endParaRPr lang="zh-CN" altLang="en-US" dirty="0">
              <a:ea typeface="华文新魏" pitchFamily="2" charset="-122"/>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65438377"/>
              </p:ext>
            </p:extLst>
          </p:nvPr>
        </p:nvGraphicFramePr>
        <p:xfrm>
          <a:off x="3202831" y="4462810"/>
          <a:ext cx="3203575" cy="468312"/>
        </p:xfrm>
        <a:graphic>
          <a:graphicData uri="http://schemas.openxmlformats.org/presentationml/2006/ole">
            <mc:AlternateContent xmlns:mc="http://schemas.openxmlformats.org/markup-compatibility/2006">
              <mc:Choice xmlns:v="urn:schemas-microsoft-com:vml" Requires="v">
                <p:oleObj spid="_x0000_s32782" r:id="rId5" imgW="1600200" imgH="228600" progId="Equation.3">
                  <p:embed/>
                </p:oleObj>
              </mc:Choice>
              <mc:Fallback>
                <p:oleObj r:id="rId5" imgW="1600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2831" y="4462810"/>
                        <a:ext cx="32035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47765474"/>
              </p:ext>
            </p:extLst>
          </p:nvPr>
        </p:nvGraphicFramePr>
        <p:xfrm>
          <a:off x="3275856" y="4941168"/>
          <a:ext cx="3124200" cy="838200"/>
        </p:xfrm>
        <a:graphic>
          <a:graphicData uri="http://schemas.openxmlformats.org/presentationml/2006/ole">
            <mc:AlternateContent xmlns:mc="http://schemas.openxmlformats.org/markup-compatibility/2006">
              <mc:Choice xmlns:v="urn:schemas-microsoft-com:vml" Requires="v">
                <p:oleObj spid="_x0000_s32783" r:id="rId7" imgW="1562100" imgH="406400" progId="Equation.3">
                  <p:embed/>
                </p:oleObj>
              </mc:Choice>
              <mc:Fallback>
                <p:oleObj r:id="rId7" imgW="1562100" imgH="40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4941168"/>
                        <a:ext cx="312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46963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500"/>
                                        <p:tgtEl>
                                          <p:spTgt spid="296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64"/>
                                        </p:tgtEl>
                                        <p:attrNameLst>
                                          <p:attrName>style.visibility</p:attrName>
                                        </p:attrNameLst>
                                      </p:cBhvr>
                                      <p:to>
                                        <p:strVal val="visible"/>
                                      </p:to>
                                    </p:set>
                                    <p:animEffect transition="in" filter="fade">
                                      <p:cBhvr>
                                        <p:cTn id="12" dur="500"/>
                                        <p:tgtEl>
                                          <p:spTgt spid="2969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63">
                                            <p:txEl>
                                              <p:pRg st="3" end="3"/>
                                            </p:txEl>
                                          </p:spTgt>
                                        </p:tgtEl>
                                        <p:attrNameLst>
                                          <p:attrName>style.visibility</p:attrName>
                                        </p:attrNameLst>
                                      </p:cBhvr>
                                      <p:to>
                                        <p:strVal val="visible"/>
                                      </p:to>
                                    </p:set>
                                    <p:animEffect transition="in" filter="fade">
                                      <p:cBhvr>
                                        <p:cTn id="17" dur="500"/>
                                        <p:tgtEl>
                                          <p:spTgt spid="296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65"/>
                                        </p:tgtEl>
                                        <p:attrNameLst>
                                          <p:attrName>style.visibility</p:attrName>
                                        </p:attrNameLst>
                                      </p:cBhvr>
                                      <p:to>
                                        <p:strVal val="visible"/>
                                      </p:to>
                                    </p:set>
                                    <p:animEffect transition="in" filter="fade">
                                      <p:cBhvr>
                                        <p:cTn id="22" dur="500"/>
                                        <p:tgtEl>
                                          <p:spTgt spid="2969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chor="t"/>
          <a:lstStyle/>
          <a:p>
            <a:pPr marL="685800" indent="-685800"/>
            <a:r>
              <a:rPr lang="en-US" altLang="zh-CN" dirty="0"/>
              <a:t> </a:t>
            </a:r>
            <a:r>
              <a:rPr lang="zh-CN" altLang="en-US" dirty="0"/>
              <a:t>乘同余方法的最大容量的上界</a:t>
            </a:r>
            <a:endParaRPr lang="zh-CN" altLang="en-US" dirty="0">
              <a:latin typeface="楷体_GB2312" pitchFamily="49" charset="-122"/>
            </a:endParaRPr>
          </a:p>
        </p:txBody>
      </p:sp>
      <p:sp>
        <p:nvSpPr>
          <p:cNvPr id="281603" name="Rectangle 3"/>
          <p:cNvSpPr>
            <a:spLocks noGrp="1" noChangeArrowheads="1"/>
          </p:cNvSpPr>
          <p:nvPr>
            <p:ph type="body" idx="4294967295"/>
          </p:nvPr>
        </p:nvSpPr>
        <p:spPr>
          <a:xfrm>
            <a:off x="251520" y="1124744"/>
            <a:ext cx="8497888" cy="4797425"/>
          </a:xfrm>
          <a:prstGeom prst="rect">
            <a:avLst/>
          </a:prstGeom>
          <a:noFill/>
        </p:spPr>
        <p:txBody>
          <a:bodyPr>
            <a:normAutofit/>
          </a:bodyPr>
          <a:lstStyle/>
          <a:p>
            <a:pPr>
              <a:buFontTx/>
              <a:buNone/>
            </a:pPr>
            <a:r>
              <a:rPr lang="zh-CN" altLang="en-US" b="0" dirty="0" smtClean="0">
                <a:latin typeface="楷体_GB2312" pitchFamily="49" charset="-122"/>
              </a:rPr>
              <a:t> </a:t>
            </a:r>
            <a:r>
              <a:rPr lang="zh-CN" altLang="en-US" sz="2400" b="0" dirty="0" smtClean="0"/>
              <a:t>对</a:t>
            </a:r>
            <a:r>
              <a:rPr lang="zh-CN" altLang="en-US" sz="2400" b="0" dirty="0"/>
              <a:t>于任意正整数</a:t>
            </a:r>
            <a:r>
              <a:rPr lang="en-US" altLang="zh-CN" sz="2400" b="0" i="1" dirty="0"/>
              <a:t>M</a:t>
            </a:r>
            <a:r>
              <a:rPr lang="zh-CN" altLang="en-US" sz="2400" b="0" dirty="0"/>
              <a:t>，根据数论中的标准分解定理，总可以分解成如下形式：</a:t>
            </a:r>
          </a:p>
          <a:p>
            <a:pPr>
              <a:buFontTx/>
              <a:buNone/>
            </a:pPr>
            <a:endParaRPr lang="zh-CN" altLang="en-US" sz="2400" b="0" dirty="0"/>
          </a:p>
          <a:p>
            <a:pPr eaLnBrk="0" hangingPunct="0">
              <a:buFontTx/>
              <a:buNone/>
            </a:pPr>
            <a:r>
              <a:rPr lang="zh-CN" altLang="en-US" sz="2400" b="0" dirty="0"/>
              <a:t>  其中</a:t>
            </a:r>
            <a:r>
              <a:rPr lang="en-US" altLang="zh-CN" sz="2400" b="0" i="1" dirty="0"/>
              <a:t>P</a:t>
            </a:r>
            <a:r>
              <a:rPr lang="en-US" altLang="zh-CN" sz="2400" b="0" baseline="-30000" dirty="0"/>
              <a:t>0</a:t>
            </a:r>
            <a:r>
              <a:rPr lang="en-US" altLang="zh-CN" sz="2400" b="0" dirty="0"/>
              <a:t>=2</a:t>
            </a:r>
            <a:r>
              <a:rPr lang="zh-CN" altLang="en-US" sz="2400" b="0" dirty="0"/>
              <a:t>，</a:t>
            </a:r>
            <a:r>
              <a:rPr lang="en-US" altLang="zh-CN" sz="2400" b="0" i="1" dirty="0"/>
              <a:t>P</a:t>
            </a:r>
            <a:r>
              <a:rPr lang="en-US" altLang="zh-CN" sz="2400" b="0" baseline="-30000" dirty="0"/>
              <a:t>1</a:t>
            </a:r>
            <a:r>
              <a:rPr lang="zh-CN" altLang="en-US" sz="2400" b="0" dirty="0"/>
              <a:t>，</a:t>
            </a:r>
            <a:r>
              <a:rPr lang="en-US" altLang="zh-CN" sz="2400" b="0" i="1" dirty="0"/>
              <a:t>… </a:t>
            </a:r>
            <a:r>
              <a:rPr lang="en-US" altLang="zh-CN" sz="2400" b="0" i="1" dirty="0" err="1"/>
              <a:t>P</a:t>
            </a:r>
            <a:r>
              <a:rPr lang="en-US" altLang="zh-CN" sz="2400" b="0" i="1" baseline="-30000" dirty="0" err="1"/>
              <a:t>r</a:t>
            </a:r>
            <a:r>
              <a:rPr lang="zh-CN" altLang="en-US" sz="2400" b="0" dirty="0"/>
              <a:t>表示不同的奇素数，</a:t>
            </a:r>
            <a:r>
              <a:rPr lang="en-US" altLang="zh-CN" sz="2400" b="0" i="1" dirty="0"/>
              <a:t>α</a:t>
            </a:r>
            <a:r>
              <a:rPr lang="en-US" altLang="zh-CN" sz="2400" b="0" baseline="-30000" dirty="0"/>
              <a:t>0</a:t>
            </a:r>
            <a:r>
              <a:rPr lang="zh-CN" altLang="en-US" sz="2400" b="0" dirty="0"/>
              <a:t>表示非负整数，</a:t>
            </a:r>
            <a:r>
              <a:rPr lang="en-US" altLang="zh-CN" sz="2400" b="0" i="1" dirty="0"/>
              <a:t>α</a:t>
            </a:r>
            <a:r>
              <a:rPr lang="en-US" altLang="zh-CN" sz="2400" b="0" baseline="-30000" dirty="0"/>
              <a:t>1</a:t>
            </a:r>
            <a:r>
              <a:rPr lang="zh-CN" altLang="en-US" sz="2400" b="0" dirty="0"/>
              <a:t>，</a:t>
            </a:r>
            <a:r>
              <a:rPr lang="en-US" altLang="zh-CN" sz="2400" b="0" dirty="0"/>
              <a:t>…</a:t>
            </a:r>
            <a:r>
              <a:rPr lang="zh-CN" altLang="en-US" sz="2400" b="0" dirty="0"/>
              <a:t>，</a:t>
            </a:r>
            <a:r>
              <a:rPr lang="en-US" altLang="zh-CN" sz="2400" b="0" i="1" dirty="0"/>
              <a:t>α</a:t>
            </a:r>
            <a:r>
              <a:rPr lang="en-US" altLang="zh-CN" sz="2400" b="0" i="1" baseline="-30000" dirty="0"/>
              <a:t>r</a:t>
            </a:r>
            <a:r>
              <a:rPr lang="zh-CN" altLang="en-US" sz="2400" b="0" dirty="0"/>
              <a:t>表示正整数。</a:t>
            </a:r>
            <a:r>
              <a:rPr lang="en-US" altLang="zh-CN" sz="2400" b="0" i="1" dirty="0"/>
              <a:t>a</a:t>
            </a:r>
            <a:r>
              <a:rPr lang="zh-CN" altLang="en-US" sz="2400" b="0" dirty="0"/>
              <a:t>无论取什么值，乘同余方法的最大容量的上界为：</a:t>
            </a:r>
          </a:p>
          <a:p>
            <a:endParaRPr lang="zh-CN" altLang="en-US" sz="2400" b="0" dirty="0"/>
          </a:p>
          <a:p>
            <a:pPr algn="just">
              <a:buFontTx/>
              <a:buNone/>
            </a:pPr>
            <a:r>
              <a:rPr lang="zh-CN" altLang="en-US" sz="2400" b="0" dirty="0"/>
              <a:t>  的最小公倍数。其中：</a:t>
            </a:r>
          </a:p>
        </p:txBody>
      </p:sp>
      <p:graphicFrame>
        <p:nvGraphicFramePr>
          <p:cNvPr id="281604" name="Object 4"/>
          <p:cNvGraphicFramePr>
            <a:graphicFrameLocks noChangeAspect="1"/>
          </p:cNvGraphicFramePr>
          <p:nvPr>
            <p:extLst>
              <p:ext uri="{D42A27DB-BD31-4B8C-83A1-F6EECF244321}">
                <p14:modId xmlns:p14="http://schemas.microsoft.com/office/powerpoint/2010/main" val="941082386"/>
              </p:ext>
            </p:extLst>
          </p:nvPr>
        </p:nvGraphicFramePr>
        <p:xfrm>
          <a:off x="3131840" y="1772816"/>
          <a:ext cx="2360612" cy="476250"/>
        </p:xfrm>
        <a:graphic>
          <a:graphicData uri="http://schemas.openxmlformats.org/presentationml/2006/ole">
            <mc:AlternateContent xmlns:mc="http://schemas.openxmlformats.org/markup-compatibility/2006">
              <mc:Choice xmlns:v="urn:schemas-microsoft-com:vml" Requires="v">
                <p:oleObj spid="_x0000_s33822" r:id="rId3" imgW="1180588" imgH="241195" progId="Equation.3">
                  <p:embed/>
                </p:oleObj>
              </mc:Choice>
              <mc:Fallback>
                <p:oleObj r:id="rId3" imgW="118058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772816"/>
                        <a:ext cx="2360612"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605" name="Object 5"/>
          <p:cNvGraphicFramePr>
            <a:graphicFrameLocks noChangeAspect="1"/>
          </p:cNvGraphicFramePr>
          <p:nvPr>
            <p:extLst>
              <p:ext uri="{D42A27DB-BD31-4B8C-83A1-F6EECF244321}">
                <p14:modId xmlns:p14="http://schemas.microsoft.com/office/powerpoint/2010/main" val="823672392"/>
              </p:ext>
            </p:extLst>
          </p:nvPr>
        </p:nvGraphicFramePr>
        <p:xfrm>
          <a:off x="2843808" y="3284984"/>
          <a:ext cx="4362450" cy="476250"/>
        </p:xfrm>
        <a:graphic>
          <a:graphicData uri="http://schemas.openxmlformats.org/presentationml/2006/ole">
            <mc:AlternateContent xmlns:mc="http://schemas.openxmlformats.org/markup-compatibility/2006">
              <mc:Choice xmlns:v="urn:schemas-microsoft-com:vml" Requires="v">
                <p:oleObj spid="_x0000_s33823" r:id="rId5" imgW="2184400" imgH="241300" progId="Equation.3">
                  <p:embed/>
                </p:oleObj>
              </mc:Choice>
              <mc:Fallback>
                <p:oleObj r:id="rId5" imgW="21844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3284984"/>
                        <a:ext cx="43624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606" name="Object 6"/>
          <p:cNvGraphicFramePr>
            <a:graphicFrameLocks noChangeAspect="1"/>
          </p:cNvGraphicFramePr>
          <p:nvPr>
            <p:extLst>
              <p:ext uri="{D42A27DB-BD31-4B8C-83A1-F6EECF244321}">
                <p14:modId xmlns:p14="http://schemas.microsoft.com/office/powerpoint/2010/main" val="2585448149"/>
              </p:ext>
            </p:extLst>
          </p:nvPr>
        </p:nvGraphicFramePr>
        <p:xfrm>
          <a:off x="2267744" y="4149080"/>
          <a:ext cx="4189412" cy="1428750"/>
        </p:xfrm>
        <a:graphic>
          <a:graphicData uri="http://schemas.openxmlformats.org/presentationml/2006/ole">
            <mc:AlternateContent xmlns:mc="http://schemas.openxmlformats.org/markup-compatibility/2006">
              <mc:Choice xmlns:v="urn:schemas-microsoft-com:vml" Requires="v">
                <p:oleObj spid="_x0000_s33824" r:id="rId7" imgW="2095500" imgH="711200" progId="Equation.3">
                  <p:embed/>
                </p:oleObj>
              </mc:Choice>
              <mc:Fallback>
                <p:oleObj r:id="rId7" imgW="20955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149080"/>
                        <a:ext cx="4189412"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607" name="Object 7"/>
          <p:cNvGraphicFramePr>
            <a:graphicFrameLocks noChangeAspect="1"/>
          </p:cNvGraphicFramePr>
          <p:nvPr>
            <p:extLst>
              <p:ext uri="{D42A27DB-BD31-4B8C-83A1-F6EECF244321}">
                <p14:modId xmlns:p14="http://schemas.microsoft.com/office/powerpoint/2010/main" val="2430033261"/>
              </p:ext>
            </p:extLst>
          </p:nvPr>
        </p:nvGraphicFramePr>
        <p:xfrm>
          <a:off x="2195736" y="5589240"/>
          <a:ext cx="5045075" cy="476250"/>
        </p:xfrm>
        <a:graphic>
          <a:graphicData uri="http://schemas.openxmlformats.org/presentationml/2006/ole">
            <mc:AlternateContent xmlns:mc="http://schemas.openxmlformats.org/markup-compatibility/2006">
              <mc:Choice xmlns:v="urn:schemas-microsoft-com:vml" Requires="v">
                <p:oleObj spid="_x0000_s33825" r:id="rId9" imgW="2527300" imgH="241300" progId="Equation.3">
                  <p:embed/>
                </p:oleObj>
              </mc:Choice>
              <mc:Fallback>
                <p:oleObj r:id="rId9" imgW="25273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736" y="5589240"/>
                        <a:ext cx="50450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fld id="{A8A407F5-1CF2-4C42-ADA8-0AFA36D301AF}"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92</a:t>
            </a:fld>
            <a:endParaRPr lang="zh-CN" altLang="en-US"/>
          </a:p>
        </p:txBody>
      </p:sp>
    </p:spTree>
    <p:extLst>
      <p:ext uri="{BB962C8B-B14F-4D97-AF65-F5344CB8AC3E}">
        <p14:creationId xmlns:p14="http://schemas.microsoft.com/office/powerpoint/2010/main" val="376401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fade">
                                      <p:cBhvr>
                                        <p:cTn id="7" dur="5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604"/>
                                        </p:tgtEl>
                                        <p:attrNameLst>
                                          <p:attrName>style.visibility</p:attrName>
                                        </p:attrNameLst>
                                      </p:cBhvr>
                                      <p:to>
                                        <p:strVal val="visible"/>
                                      </p:to>
                                    </p:set>
                                    <p:animEffect transition="in" filter="fade">
                                      <p:cBhvr>
                                        <p:cTn id="12" dur="500"/>
                                        <p:tgtEl>
                                          <p:spTgt spid="2816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fade">
                                      <p:cBhvr>
                                        <p:cTn id="17" dur="500"/>
                                        <p:tgtEl>
                                          <p:spTgt spid="28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605"/>
                                        </p:tgtEl>
                                        <p:attrNameLst>
                                          <p:attrName>style.visibility</p:attrName>
                                        </p:attrNameLst>
                                      </p:cBhvr>
                                      <p:to>
                                        <p:strVal val="visible"/>
                                      </p:to>
                                    </p:set>
                                    <p:animEffect transition="in" filter="fade">
                                      <p:cBhvr>
                                        <p:cTn id="22" dur="500"/>
                                        <p:tgtEl>
                                          <p:spTgt spid="2816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1603">
                                            <p:txEl>
                                              <p:pRg st="4" end="4"/>
                                            </p:txEl>
                                          </p:spTgt>
                                        </p:tgtEl>
                                        <p:attrNameLst>
                                          <p:attrName>style.visibility</p:attrName>
                                        </p:attrNameLst>
                                      </p:cBhvr>
                                      <p:to>
                                        <p:strVal val="visible"/>
                                      </p:to>
                                    </p:set>
                                    <p:animEffect transition="in" filter="fade">
                                      <p:cBhvr>
                                        <p:cTn id="27" dur="500"/>
                                        <p:tgtEl>
                                          <p:spTgt spid="281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1606"/>
                                        </p:tgtEl>
                                        <p:attrNameLst>
                                          <p:attrName>style.visibility</p:attrName>
                                        </p:attrNameLst>
                                      </p:cBhvr>
                                      <p:to>
                                        <p:strVal val="visible"/>
                                      </p:to>
                                    </p:set>
                                    <p:animEffect transition="in" filter="fade">
                                      <p:cBhvr>
                                        <p:cTn id="32" dur="500"/>
                                        <p:tgtEl>
                                          <p:spTgt spid="2816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1607"/>
                                        </p:tgtEl>
                                        <p:attrNameLst>
                                          <p:attrName>style.visibility</p:attrName>
                                        </p:attrNameLst>
                                      </p:cBhvr>
                                      <p:to>
                                        <p:strVal val="visible"/>
                                      </p:to>
                                    </p:set>
                                    <p:animEffect transition="in" filter="fade">
                                      <p:cBhvr>
                                        <p:cTn id="37" dur="5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76225" y="228601"/>
            <a:ext cx="8591550" cy="824136"/>
          </a:xfrm>
        </p:spPr>
        <p:txBody>
          <a:bodyPr/>
          <a:lstStyle/>
          <a:p>
            <a:pPr marL="685800" indent="-685800"/>
            <a:r>
              <a:rPr lang="zh-CN" altLang="en-US" dirty="0" smtClean="0">
                <a:latin typeface="+mn-lt"/>
              </a:rPr>
              <a:t>其他初值的选取（</a:t>
            </a:r>
            <a:r>
              <a:rPr lang="en-US" altLang="zh-CN" dirty="0" smtClean="0">
                <a:latin typeface="+mn-lt"/>
              </a:rPr>
              <a:t>a,X</a:t>
            </a:r>
            <a:r>
              <a:rPr lang="en-US" altLang="zh-CN" baseline="-25000" dirty="0" smtClean="0">
                <a:latin typeface="+mn-lt"/>
              </a:rPr>
              <a:t>1</a:t>
            </a:r>
            <a:r>
              <a:rPr lang="en-US" altLang="zh-CN" dirty="0" smtClean="0">
                <a:latin typeface="+mn-lt"/>
              </a:rPr>
              <a:t>)</a:t>
            </a:r>
            <a:endParaRPr lang="zh-CN" altLang="en-US" dirty="0">
              <a:latin typeface="+mn-lt"/>
            </a:endParaRPr>
          </a:p>
        </p:txBody>
      </p:sp>
      <p:sp>
        <p:nvSpPr>
          <p:cNvPr id="282627" name="Rectangle 3"/>
          <p:cNvSpPr>
            <a:spLocks noGrp="1" noChangeArrowheads="1"/>
          </p:cNvSpPr>
          <p:nvPr>
            <p:ph type="body" idx="4294967295"/>
          </p:nvPr>
        </p:nvSpPr>
        <p:spPr>
          <a:xfrm>
            <a:off x="457200" y="1556792"/>
            <a:ext cx="8229600" cy="4751933"/>
          </a:xfrm>
          <a:prstGeom prst="rect">
            <a:avLst/>
          </a:prstGeom>
        </p:spPr>
        <p:txBody>
          <a:bodyPr>
            <a:normAutofit fontScale="85000" lnSpcReduction="20000"/>
          </a:bodyPr>
          <a:lstStyle/>
          <a:p>
            <a:pPr algn="just">
              <a:buFontTx/>
              <a:buNone/>
            </a:pPr>
            <a:r>
              <a:rPr lang="en-US" altLang="zh-CN" dirty="0">
                <a:ea typeface="华文新魏" pitchFamily="2" charset="-122"/>
              </a:rPr>
              <a:t>       </a:t>
            </a:r>
            <a:r>
              <a:rPr lang="zh-CN" altLang="en-US" b="0" dirty="0"/>
              <a:t>如果</a:t>
            </a:r>
            <a:r>
              <a:rPr lang="en-US" altLang="zh-CN" b="0" i="1" dirty="0"/>
              <a:t>a</a:t>
            </a:r>
            <a:r>
              <a:rPr lang="zh-CN" altLang="en-US" b="0" dirty="0"/>
              <a:t>与</a:t>
            </a:r>
            <a:r>
              <a:rPr lang="en-US" altLang="zh-CN" b="0" i="1" dirty="0"/>
              <a:t>x</a:t>
            </a:r>
            <a:r>
              <a:rPr lang="en-US" altLang="zh-CN" b="0" baseline="-30000" dirty="0"/>
              <a:t>1</a:t>
            </a:r>
            <a:r>
              <a:rPr lang="zh-CN" altLang="en-US" b="0" dirty="0"/>
              <a:t>满足如下条件：</a:t>
            </a:r>
          </a:p>
          <a:p>
            <a:pPr algn="just"/>
            <a:endParaRPr lang="zh-CN" altLang="en-US" b="0" dirty="0"/>
          </a:p>
          <a:p>
            <a:pPr algn="just"/>
            <a:endParaRPr lang="zh-CN" altLang="en-US" b="0" dirty="0"/>
          </a:p>
          <a:p>
            <a:pPr algn="just"/>
            <a:endParaRPr lang="zh-CN" altLang="en-US" b="0" dirty="0"/>
          </a:p>
          <a:p>
            <a:pPr algn="just"/>
            <a:endParaRPr lang="zh-CN" altLang="en-US" b="0" dirty="0"/>
          </a:p>
          <a:p>
            <a:pPr algn="just">
              <a:buFontTx/>
              <a:buNone/>
            </a:pPr>
            <a:r>
              <a:rPr lang="zh-CN" altLang="en-US" b="0" dirty="0"/>
              <a:t>对</a:t>
            </a:r>
            <a:r>
              <a:rPr lang="zh-CN" altLang="en-US" b="0" dirty="0" smtClean="0"/>
              <a:t>于                   </a:t>
            </a:r>
            <a:r>
              <a:rPr lang="zh-CN" altLang="en-US" b="0" dirty="0"/>
              <a:t>，</a:t>
            </a:r>
          </a:p>
          <a:p>
            <a:pPr algn="just">
              <a:buFontTx/>
              <a:buNone/>
            </a:pPr>
            <a:endParaRPr lang="zh-CN" altLang="en-US" b="0" dirty="0"/>
          </a:p>
          <a:p>
            <a:pPr algn="just">
              <a:buFontTx/>
              <a:buNone/>
            </a:pPr>
            <a:endParaRPr lang="zh-CN" altLang="en-US" b="0" dirty="0"/>
          </a:p>
          <a:p>
            <a:pPr algn="just">
              <a:buFontTx/>
              <a:buNone/>
            </a:pPr>
            <a:r>
              <a:rPr lang="en-US" altLang="zh-CN" b="0" i="1" dirty="0"/>
              <a:t>x</a:t>
            </a:r>
            <a:r>
              <a:rPr lang="en-US" altLang="zh-CN" b="0" baseline="-30000" dirty="0"/>
              <a:t>1</a:t>
            </a:r>
            <a:r>
              <a:rPr lang="zh-CN" altLang="en-US" b="0" dirty="0"/>
              <a:t>与</a:t>
            </a:r>
            <a:r>
              <a:rPr lang="en-US" altLang="zh-CN" b="0" i="1" dirty="0"/>
              <a:t>M</a:t>
            </a:r>
            <a:r>
              <a:rPr lang="zh-CN" altLang="en-US" b="0" dirty="0"/>
              <a:t>互素，则乘同余方法产生的伪随机数序列的最大容量达到最大可能值</a:t>
            </a:r>
            <a:r>
              <a:rPr lang="en-US" altLang="zh-CN" b="0" dirty="0"/>
              <a:t>λ(</a:t>
            </a:r>
            <a:r>
              <a:rPr lang="en-US" altLang="zh-CN" b="0" i="1" dirty="0"/>
              <a:t>M</a:t>
            </a:r>
            <a:r>
              <a:rPr lang="en-US" altLang="zh-CN" b="0" dirty="0"/>
              <a:t>)</a:t>
            </a:r>
            <a:r>
              <a:rPr lang="zh-CN" altLang="en-US" b="0" dirty="0"/>
              <a:t>。 </a:t>
            </a:r>
            <a:endParaRPr lang="en-US" altLang="zh-CN" b="0" dirty="0" smtClean="0"/>
          </a:p>
          <a:p>
            <a:pPr algn="just">
              <a:buFontTx/>
              <a:buNone/>
            </a:pPr>
            <a:r>
              <a:rPr lang="zh-CN" altLang="en-US" dirty="0"/>
              <a:t>例</a:t>
            </a:r>
            <a:r>
              <a:rPr lang="zh-CN" altLang="en-US" dirty="0" smtClean="0"/>
              <a:t>如：</a:t>
            </a:r>
            <a:r>
              <a:rPr lang="en-US" altLang="zh-CN" dirty="0" smtClean="0"/>
              <a:t>M=2</a:t>
            </a:r>
            <a:r>
              <a:rPr lang="en-US" altLang="zh-CN" baseline="30000" dirty="0" smtClean="0"/>
              <a:t>31</a:t>
            </a:r>
            <a:r>
              <a:rPr lang="en-US" altLang="zh-CN" dirty="0" smtClean="0"/>
              <a:t>-1</a:t>
            </a:r>
            <a:r>
              <a:rPr lang="zh-CN" altLang="en-US" dirty="0" smtClean="0"/>
              <a:t>、</a:t>
            </a:r>
            <a:r>
              <a:rPr lang="en-US" altLang="zh-CN" dirty="0" smtClean="0"/>
              <a:t>a=16807</a:t>
            </a:r>
            <a:r>
              <a:rPr lang="zh-CN" altLang="en-US" dirty="0" smtClean="0"/>
              <a:t>、</a:t>
            </a:r>
            <a:r>
              <a:rPr lang="en-US" altLang="zh-CN" dirty="0" smtClean="0"/>
              <a:t>x</a:t>
            </a:r>
            <a:r>
              <a:rPr lang="en-US" altLang="zh-CN" baseline="-25000" dirty="0" smtClean="0"/>
              <a:t>1</a:t>
            </a:r>
            <a:r>
              <a:rPr lang="en-US" altLang="zh-CN" dirty="0" smtClean="0"/>
              <a:t>=12345</a:t>
            </a:r>
            <a:endParaRPr lang="zh-CN" altLang="en-US" b="0" dirty="0"/>
          </a:p>
        </p:txBody>
      </p:sp>
      <p:graphicFrame>
        <p:nvGraphicFramePr>
          <p:cNvPr id="282628" name="Object 4"/>
          <p:cNvGraphicFramePr>
            <a:graphicFrameLocks noChangeAspect="1"/>
          </p:cNvGraphicFramePr>
          <p:nvPr>
            <p:extLst>
              <p:ext uri="{D42A27DB-BD31-4B8C-83A1-F6EECF244321}">
                <p14:modId xmlns:p14="http://schemas.microsoft.com/office/powerpoint/2010/main" val="76519606"/>
              </p:ext>
            </p:extLst>
          </p:nvPr>
        </p:nvGraphicFramePr>
        <p:xfrm>
          <a:off x="2411760" y="1988840"/>
          <a:ext cx="3854450" cy="1479550"/>
        </p:xfrm>
        <a:graphic>
          <a:graphicData uri="http://schemas.openxmlformats.org/presentationml/2006/ole">
            <mc:AlternateContent xmlns:mc="http://schemas.openxmlformats.org/markup-compatibility/2006">
              <mc:Choice xmlns:v="urn:schemas-microsoft-com:vml" Requires="v">
                <p:oleObj spid="_x0000_s34836" name="Equation" r:id="rId3" imgW="1930400" imgH="736600" progId="Equation.3">
                  <p:embed/>
                </p:oleObj>
              </mc:Choice>
              <mc:Fallback>
                <p:oleObj name="Equation" r:id="rId3" imgW="19304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988840"/>
                        <a:ext cx="3854450"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29" name="Object 5"/>
          <p:cNvGraphicFramePr>
            <a:graphicFrameLocks noChangeAspect="1"/>
          </p:cNvGraphicFramePr>
          <p:nvPr>
            <p:extLst>
              <p:ext uri="{D42A27DB-BD31-4B8C-83A1-F6EECF244321}">
                <p14:modId xmlns:p14="http://schemas.microsoft.com/office/powerpoint/2010/main" val="2039010616"/>
              </p:ext>
            </p:extLst>
          </p:nvPr>
        </p:nvGraphicFramePr>
        <p:xfrm>
          <a:off x="1187450" y="3644900"/>
          <a:ext cx="1885950" cy="476250"/>
        </p:xfrm>
        <a:graphic>
          <a:graphicData uri="http://schemas.openxmlformats.org/presentationml/2006/ole">
            <mc:AlternateContent xmlns:mc="http://schemas.openxmlformats.org/markup-compatibility/2006">
              <mc:Choice xmlns:v="urn:schemas-microsoft-com:vml" Requires="v">
                <p:oleObj spid="_x0000_s34837" name="Equation" r:id="rId5" imgW="939392" imgH="241195" progId="Equation.DSMT4">
                  <p:embed/>
                </p:oleObj>
              </mc:Choice>
              <mc:Fallback>
                <p:oleObj name="Equation" r:id="rId5" imgW="939392"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644900"/>
                        <a:ext cx="18859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0" name="Object 6"/>
          <p:cNvGraphicFramePr>
            <a:graphicFrameLocks noChangeAspect="1"/>
          </p:cNvGraphicFramePr>
          <p:nvPr>
            <p:extLst>
              <p:ext uri="{D42A27DB-BD31-4B8C-83A1-F6EECF244321}">
                <p14:modId xmlns:p14="http://schemas.microsoft.com/office/powerpoint/2010/main" val="1529196846"/>
              </p:ext>
            </p:extLst>
          </p:nvPr>
        </p:nvGraphicFramePr>
        <p:xfrm>
          <a:off x="3059832" y="4221088"/>
          <a:ext cx="3050141" cy="548258"/>
        </p:xfrm>
        <a:graphic>
          <a:graphicData uri="http://schemas.openxmlformats.org/presentationml/2006/ole">
            <mc:AlternateContent xmlns:mc="http://schemas.openxmlformats.org/markup-compatibility/2006">
              <mc:Choice xmlns:v="urn:schemas-microsoft-com:vml" Requires="v">
                <p:oleObj spid="_x0000_s34838" r:id="rId7" imgW="1320227" imgH="241195" progId="Equation.3">
                  <p:embed/>
                </p:oleObj>
              </mc:Choice>
              <mc:Fallback>
                <p:oleObj r:id="rId7" imgW="132022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4221088"/>
                        <a:ext cx="3050141" cy="548258"/>
                      </a:xfrm>
                      <a:prstGeom prst="rect">
                        <a:avLst/>
                      </a:prstGeom>
                      <a:noFill/>
                      <a:extLst/>
                    </p:spPr>
                  </p:pic>
                </p:oleObj>
              </mc:Fallback>
            </mc:AlternateContent>
          </a:graphicData>
        </a:graphic>
      </p:graphicFrame>
      <p:sp>
        <p:nvSpPr>
          <p:cNvPr id="2" name="Date Placeholder 1"/>
          <p:cNvSpPr>
            <a:spLocks noGrp="1"/>
          </p:cNvSpPr>
          <p:nvPr>
            <p:ph type="dt" sz="half" idx="10"/>
          </p:nvPr>
        </p:nvSpPr>
        <p:spPr/>
        <p:txBody>
          <a:bodyPr/>
          <a:lstStyle/>
          <a:p>
            <a:fld id="{E57B566F-3026-407F-A6C6-0B2E1917B653}"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93</a:t>
            </a:fld>
            <a:endParaRPr lang="zh-CN" altLang="en-US"/>
          </a:p>
        </p:txBody>
      </p:sp>
    </p:spTree>
    <p:extLst>
      <p:ext uri="{BB962C8B-B14F-4D97-AF65-F5344CB8AC3E}">
        <p14:creationId xmlns:p14="http://schemas.microsoft.com/office/powerpoint/2010/main" val="32200597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fade">
                                      <p:cBhvr>
                                        <p:cTn id="7" dur="500"/>
                                        <p:tgtEl>
                                          <p:spTgt spid="28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fade">
                                      <p:cBhvr>
                                        <p:cTn id="12" dur="500"/>
                                        <p:tgtEl>
                                          <p:spTgt spid="2826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627">
                                            <p:txEl>
                                              <p:pRg st="5" end="5"/>
                                            </p:txEl>
                                          </p:spTgt>
                                        </p:tgtEl>
                                        <p:attrNameLst>
                                          <p:attrName>style.visibility</p:attrName>
                                        </p:attrNameLst>
                                      </p:cBhvr>
                                      <p:to>
                                        <p:strVal val="visible"/>
                                      </p:to>
                                    </p:set>
                                    <p:animEffect transition="in" filter="fade">
                                      <p:cBhvr>
                                        <p:cTn id="17" dur="500"/>
                                        <p:tgtEl>
                                          <p:spTgt spid="28262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82629"/>
                                        </p:tgtEl>
                                        <p:attrNameLst>
                                          <p:attrName>style.visibility</p:attrName>
                                        </p:attrNameLst>
                                      </p:cBhvr>
                                      <p:to>
                                        <p:strVal val="visible"/>
                                      </p:to>
                                    </p:set>
                                    <p:animEffect transition="in" filter="fade">
                                      <p:cBhvr>
                                        <p:cTn id="20" dur="500"/>
                                        <p:tgtEl>
                                          <p:spTgt spid="2826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2630"/>
                                        </p:tgtEl>
                                        <p:attrNameLst>
                                          <p:attrName>style.visibility</p:attrName>
                                        </p:attrNameLst>
                                      </p:cBhvr>
                                      <p:to>
                                        <p:strVal val="visible"/>
                                      </p:to>
                                    </p:set>
                                    <p:animEffect transition="in" filter="fade">
                                      <p:cBhvr>
                                        <p:cTn id="25" dur="500"/>
                                        <p:tgtEl>
                                          <p:spTgt spid="2826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2627">
                                            <p:txEl>
                                              <p:pRg st="8" end="8"/>
                                            </p:txEl>
                                          </p:spTgt>
                                        </p:tgtEl>
                                        <p:attrNameLst>
                                          <p:attrName>style.visibility</p:attrName>
                                        </p:attrNameLst>
                                      </p:cBhvr>
                                      <p:to>
                                        <p:strVal val="visible"/>
                                      </p:to>
                                    </p:set>
                                    <p:animEffect transition="in" filter="fade">
                                      <p:cBhvr>
                                        <p:cTn id="30" dur="500"/>
                                        <p:tgtEl>
                                          <p:spTgt spid="28262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2627">
                                            <p:txEl>
                                              <p:pRg st="9" end="9"/>
                                            </p:txEl>
                                          </p:spTgt>
                                        </p:tgtEl>
                                        <p:attrNameLst>
                                          <p:attrName>style.visibility</p:attrName>
                                        </p:attrNameLst>
                                      </p:cBhvr>
                                      <p:to>
                                        <p:strVal val="visible"/>
                                      </p:to>
                                    </p:set>
                                    <p:animEffect transition="in" filter="fade">
                                      <p:cBhvr>
                                        <p:cTn id="35" dur="500"/>
                                        <p:tgtEl>
                                          <p:spTgt spid="282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276225" y="116632"/>
            <a:ext cx="8591550" cy="792089"/>
          </a:xfrm>
        </p:spPr>
        <p:txBody>
          <a:bodyPr/>
          <a:lstStyle/>
          <a:p>
            <a:r>
              <a:rPr lang="zh-CN" altLang="en-US" dirty="0"/>
              <a:t>乘同余方法在计算机上的使用</a:t>
            </a:r>
          </a:p>
        </p:txBody>
      </p:sp>
      <p:sp>
        <p:nvSpPr>
          <p:cNvPr id="283651" name="Rectangle 3"/>
          <p:cNvSpPr>
            <a:spLocks noGrp="1" noChangeArrowheads="1"/>
          </p:cNvSpPr>
          <p:nvPr>
            <p:ph type="body" idx="4294967295"/>
          </p:nvPr>
        </p:nvSpPr>
        <p:spPr>
          <a:xfrm>
            <a:off x="372622" y="1184877"/>
            <a:ext cx="8435975" cy="5112568"/>
          </a:xfrm>
          <a:prstGeom prst="rect">
            <a:avLst/>
          </a:prstGeom>
        </p:spPr>
        <p:txBody>
          <a:bodyPr/>
          <a:lstStyle/>
          <a:p>
            <a:pPr>
              <a:spcBef>
                <a:spcPts val="1200"/>
              </a:spcBef>
            </a:pPr>
            <a:r>
              <a:rPr lang="zh-CN" altLang="en-US" sz="2400" b="0" dirty="0" smtClean="0"/>
              <a:t>为</a:t>
            </a:r>
            <a:r>
              <a:rPr lang="zh-CN" altLang="en-US" sz="2400" b="0" dirty="0"/>
              <a:t>了便于在计算机上使用，通常取 ：</a:t>
            </a:r>
            <a:r>
              <a:rPr lang="zh-CN" altLang="en-US" sz="2400" b="0" i="1" dirty="0"/>
              <a:t>					              </a:t>
            </a:r>
            <a:r>
              <a:rPr lang="en-US" altLang="zh-CN" sz="2400" b="0" i="1" dirty="0" smtClean="0"/>
              <a:t>	  </a:t>
            </a:r>
            <a:r>
              <a:rPr lang="zh-CN" altLang="en-US" sz="2400" b="0" i="1" dirty="0" smtClean="0"/>
              <a:t>Ｍ</a:t>
            </a:r>
            <a:r>
              <a:rPr lang="en-US" altLang="zh-CN" sz="2400" b="0" dirty="0"/>
              <a:t>=2</a:t>
            </a:r>
            <a:r>
              <a:rPr lang="en-US" altLang="zh-CN" sz="2400" b="0" i="1" baseline="30000" dirty="0"/>
              <a:t>s</a:t>
            </a:r>
          </a:p>
          <a:p>
            <a:pPr algn="just">
              <a:spcBef>
                <a:spcPts val="1200"/>
              </a:spcBef>
            </a:pPr>
            <a:r>
              <a:rPr lang="zh-CN" altLang="en-US" sz="2400" b="0" dirty="0" smtClean="0"/>
              <a:t>其</a:t>
            </a:r>
            <a:r>
              <a:rPr lang="zh-CN" altLang="en-US" sz="2400" b="0" dirty="0"/>
              <a:t>中</a:t>
            </a:r>
            <a:r>
              <a:rPr lang="en-US" altLang="zh-CN" sz="2400" b="0" i="1" dirty="0"/>
              <a:t>s</a:t>
            </a:r>
            <a:r>
              <a:rPr lang="zh-CN" altLang="en-US" sz="2400" b="0" dirty="0"/>
              <a:t>为计算机中二进制数的最大可能有效位数</a:t>
            </a:r>
          </a:p>
          <a:p>
            <a:pPr algn="just">
              <a:spcBef>
                <a:spcPts val="1200"/>
              </a:spcBef>
              <a:buFontTx/>
              <a:buNone/>
            </a:pPr>
            <a:r>
              <a:rPr lang="zh-CN" altLang="en-US" sz="2400" b="0" i="1" dirty="0"/>
              <a:t>				</a:t>
            </a:r>
            <a:r>
              <a:rPr lang="en-US" altLang="zh-CN" sz="2400" b="0" i="1" dirty="0"/>
              <a:t>x</a:t>
            </a:r>
            <a:r>
              <a:rPr lang="en-US" altLang="zh-CN" sz="2400" b="0" baseline="-30000" dirty="0"/>
              <a:t>1</a:t>
            </a:r>
            <a:r>
              <a:rPr lang="en-US" altLang="zh-CN" sz="2400" b="0" dirty="0"/>
              <a:t>= </a:t>
            </a:r>
            <a:r>
              <a:rPr lang="zh-CN" altLang="en-US" sz="2400" b="0" dirty="0"/>
              <a:t>奇数 </a:t>
            </a:r>
          </a:p>
          <a:p>
            <a:pPr algn="just">
              <a:spcBef>
                <a:spcPts val="1200"/>
              </a:spcBef>
              <a:buFontTx/>
              <a:buNone/>
            </a:pPr>
            <a:r>
              <a:rPr lang="zh-CN" altLang="en-US" sz="2400" b="0" i="1" dirty="0"/>
              <a:t>				</a:t>
            </a:r>
            <a:r>
              <a:rPr lang="en-US" altLang="zh-CN" sz="2400" b="0" i="1" dirty="0"/>
              <a:t>a</a:t>
            </a:r>
            <a:r>
              <a:rPr lang="en-US" altLang="zh-CN" sz="2400" b="0" dirty="0"/>
              <a:t> = 5</a:t>
            </a:r>
            <a:r>
              <a:rPr lang="en-US" altLang="zh-CN" sz="2400" b="0" i="1" baseline="30000" dirty="0"/>
              <a:t>2k+</a:t>
            </a:r>
            <a:r>
              <a:rPr lang="en-US" altLang="zh-CN" sz="2400" b="0" baseline="30000" dirty="0"/>
              <a:t>1</a:t>
            </a:r>
            <a:endParaRPr lang="en-US" altLang="zh-CN" sz="2400" b="0" dirty="0"/>
          </a:p>
          <a:p>
            <a:pPr algn="just">
              <a:spcBef>
                <a:spcPts val="1200"/>
              </a:spcBef>
            </a:pPr>
            <a:r>
              <a:rPr lang="zh-CN" altLang="en-US" sz="2400" b="0" dirty="0" smtClean="0"/>
              <a:t>其</a:t>
            </a:r>
            <a:r>
              <a:rPr lang="zh-CN" altLang="en-US" sz="2400" b="0" dirty="0"/>
              <a:t>中</a:t>
            </a:r>
            <a:r>
              <a:rPr lang="en-US" altLang="zh-CN" sz="2400" b="0" i="1" dirty="0"/>
              <a:t>k</a:t>
            </a:r>
            <a:r>
              <a:rPr lang="zh-CN" altLang="en-US" sz="2400" b="0" dirty="0"/>
              <a:t>为使</a:t>
            </a:r>
            <a:r>
              <a:rPr lang="en-US" altLang="zh-CN" sz="2400" b="0" dirty="0"/>
              <a:t>5</a:t>
            </a:r>
            <a:r>
              <a:rPr lang="en-US" altLang="zh-CN" sz="2400" b="0" i="1" baseline="30000" dirty="0"/>
              <a:t>2k+</a:t>
            </a:r>
            <a:r>
              <a:rPr lang="en-US" altLang="zh-CN" sz="2400" b="0" baseline="30000" dirty="0"/>
              <a:t>1</a:t>
            </a:r>
            <a:r>
              <a:rPr lang="zh-CN" altLang="en-US" sz="2400" b="0" dirty="0"/>
              <a:t>在计算机上所能容纳的最大整数，即</a:t>
            </a:r>
            <a:r>
              <a:rPr lang="en-US" altLang="zh-CN" sz="2400" b="0" i="1" dirty="0"/>
              <a:t>a</a:t>
            </a:r>
            <a:r>
              <a:rPr lang="zh-CN" altLang="en-US" sz="2400" b="0" dirty="0"/>
              <a:t>为计算机上所能容纳的</a:t>
            </a:r>
            <a:r>
              <a:rPr lang="en-US" altLang="zh-CN" sz="2400" b="0" dirty="0"/>
              <a:t>5</a:t>
            </a:r>
            <a:r>
              <a:rPr lang="zh-CN" altLang="en-US" sz="2400" b="0" dirty="0"/>
              <a:t>的最大奇次幂。一般地，</a:t>
            </a:r>
            <a:r>
              <a:rPr lang="en-US" altLang="zh-CN" sz="2400" b="0" i="1" dirty="0"/>
              <a:t>s</a:t>
            </a:r>
            <a:r>
              <a:rPr lang="en-US" altLang="zh-CN" sz="2400" b="0" dirty="0"/>
              <a:t>=32</a:t>
            </a:r>
            <a:r>
              <a:rPr lang="zh-CN" altLang="en-US" sz="2400" b="0" dirty="0"/>
              <a:t>时，</a:t>
            </a:r>
            <a:r>
              <a:rPr lang="en-US" altLang="zh-CN" sz="2400" b="0" i="1" dirty="0"/>
              <a:t>a</a:t>
            </a:r>
            <a:r>
              <a:rPr lang="en-US" altLang="zh-CN" sz="2400" b="0" dirty="0"/>
              <a:t>=5</a:t>
            </a:r>
            <a:r>
              <a:rPr lang="en-US" altLang="zh-CN" sz="2400" b="0" baseline="30000" dirty="0"/>
              <a:t>13</a:t>
            </a:r>
            <a:r>
              <a:rPr lang="zh-CN" altLang="en-US" sz="2400" b="0" dirty="0"/>
              <a:t>；</a:t>
            </a:r>
            <a:r>
              <a:rPr lang="en-US" altLang="zh-CN" sz="2400" b="0" i="1" dirty="0"/>
              <a:t>s</a:t>
            </a:r>
            <a:r>
              <a:rPr lang="en-US" altLang="zh-CN" sz="2400" b="0" dirty="0"/>
              <a:t>=48</a:t>
            </a:r>
            <a:r>
              <a:rPr lang="zh-CN" altLang="en-US" sz="2400" b="0" dirty="0"/>
              <a:t>，</a:t>
            </a:r>
            <a:r>
              <a:rPr lang="en-US" altLang="zh-CN" sz="2400" b="0" i="1" dirty="0"/>
              <a:t>a</a:t>
            </a:r>
            <a:r>
              <a:rPr lang="en-US" altLang="zh-CN" sz="2400" b="0" dirty="0"/>
              <a:t>=5</a:t>
            </a:r>
            <a:r>
              <a:rPr lang="en-US" altLang="zh-CN" sz="2400" b="0" baseline="30000" dirty="0"/>
              <a:t>15</a:t>
            </a:r>
            <a:r>
              <a:rPr lang="zh-CN" altLang="en-US" sz="2400" b="0" dirty="0"/>
              <a:t>等</a:t>
            </a:r>
            <a:r>
              <a:rPr lang="zh-CN" altLang="en-US" sz="2400" b="0" dirty="0" smtClean="0"/>
              <a:t>。</a:t>
            </a:r>
            <a:endParaRPr lang="en-US" altLang="zh-CN" sz="2400" b="0" dirty="0" smtClean="0"/>
          </a:p>
          <a:p>
            <a:pPr algn="just">
              <a:spcBef>
                <a:spcPts val="1200"/>
              </a:spcBef>
            </a:pPr>
            <a:r>
              <a:rPr lang="zh-CN" altLang="en-US" sz="2400" b="0" dirty="0" smtClean="0"/>
              <a:t>伪</a:t>
            </a:r>
            <a:r>
              <a:rPr lang="zh-CN" altLang="en-US" sz="2400" b="0" dirty="0"/>
              <a:t>随机数序列的最大容量</a:t>
            </a:r>
            <a:r>
              <a:rPr lang="en-US" altLang="zh-CN" sz="2400" b="0" dirty="0"/>
              <a:t>λ(</a:t>
            </a:r>
            <a:r>
              <a:rPr lang="en-US" altLang="zh-CN" sz="2400" b="0" i="1" dirty="0"/>
              <a:t>M</a:t>
            </a:r>
            <a:r>
              <a:rPr lang="en-US" altLang="zh-CN" sz="2400" b="0" dirty="0"/>
              <a:t>)=2</a:t>
            </a:r>
            <a:r>
              <a:rPr lang="en-US" altLang="zh-CN" sz="2400" b="0" i="1" baseline="30000" dirty="0"/>
              <a:t>s-</a:t>
            </a:r>
            <a:r>
              <a:rPr lang="en-US" altLang="zh-CN" sz="2400" b="0" baseline="30000" dirty="0"/>
              <a:t>2 </a:t>
            </a:r>
            <a:r>
              <a:rPr lang="zh-CN" altLang="en-US" sz="2400" b="0" dirty="0" smtClean="0"/>
              <a:t>。</a:t>
            </a:r>
            <a:endParaRPr lang="en-US" altLang="zh-CN" sz="2400" b="0" dirty="0" smtClean="0"/>
          </a:p>
          <a:p>
            <a:pPr algn="just">
              <a:spcBef>
                <a:spcPts val="1200"/>
              </a:spcBef>
            </a:pPr>
            <a:r>
              <a:rPr lang="zh-CN" altLang="en-US" sz="2400" b="0" dirty="0" smtClean="0"/>
              <a:t>乘</a:t>
            </a:r>
            <a:r>
              <a:rPr lang="zh-CN" altLang="en-US" sz="2400" b="0" dirty="0"/>
              <a:t>同余方法是使用的最多、最广的方法，在计算机上被广泛地使用。</a:t>
            </a:r>
          </a:p>
        </p:txBody>
      </p:sp>
      <p:sp>
        <p:nvSpPr>
          <p:cNvPr id="2" name="Date Placeholder 1"/>
          <p:cNvSpPr>
            <a:spLocks noGrp="1"/>
          </p:cNvSpPr>
          <p:nvPr>
            <p:ph type="dt" sz="half" idx="10"/>
          </p:nvPr>
        </p:nvSpPr>
        <p:spPr/>
        <p:txBody>
          <a:bodyPr/>
          <a:lstStyle/>
          <a:p>
            <a:fld id="{2E72C1A8-1F3C-494E-8972-5CD728618FC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94</a:t>
            </a:fld>
            <a:endParaRPr lang="zh-CN" altLang="en-US"/>
          </a:p>
        </p:txBody>
      </p:sp>
    </p:spTree>
    <p:extLst>
      <p:ext uri="{BB962C8B-B14F-4D97-AF65-F5344CB8AC3E}">
        <p14:creationId xmlns:p14="http://schemas.microsoft.com/office/powerpoint/2010/main" val="2808557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fade">
                                      <p:cBhvr>
                                        <p:cTn id="7" dur="500"/>
                                        <p:tgtEl>
                                          <p:spTgt spid="283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fade">
                                      <p:cBhvr>
                                        <p:cTn id="12" dur="500"/>
                                        <p:tgtEl>
                                          <p:spTgt spid="283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fade">
                                      <p:cBhvr>
                                        <p:cTn id="17" dur="500"/>
                                        <p:tgtEl>
                                          <p:spTgt spid="28365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83651">
                                            <p:txEl>
                                              <p:pRg st="3" end="3"/>
                                            </p:txEl>
                                          </p:spTgt>
                                        </p:tgtEl>
                                        <p:attrNameLst>
                                          <p:attrName>style.visibility</p:attrName>
                                        </p:attrNameLst>
                                      </p:cBhvr>
                                      <p:to>
                                        <p:strVal val="visible"/>
                                      </p:to>
                                    </p:set>
                                    <p:animEffect transition="in" filter="fade">
                                      <p:cBhvr>
                                        <p:cTn id="20" dur="500"/>
                                        <p:tgtEl>
                                          <p:spTgt spid="2836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3651">
                                            <p:txEl>
                                              <p:pRg st="4" end="4"/>
                                            </p:txEl>
                                          </p:spTgt>
                                        </p:tgtEl>
                                        <p:attrNameLst>
                                          <p:attrName>style.visibility</p:attrName>
                                        </p:attrNameLst>
                                      </p:cBhvr>
                                      <p:to>
                                        <p:strVal val="visible"/>
                                      </p:to>
                                    </p:set>
                                    <p:animEffect transition="in" filter="fade">
                                      <p:cBhvr>
                                        <p:cTn id="25" dur="500"/>
                                        <p:tgtEl>
                                          <p:spTgt spid="2836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3651">
                                            <p:txEl>
                                              <p:pRg st="5" end="5"/>
                                            </p:txEl>
                                          </p:spTgt>
                                        </p:tgtEl>
                                        <p:attrNameLst>
                                          <p:attrName>style.visibility</p:attrName>
                                        </p:attrNameLst>
                                      </p:cBhvr>
                                      <p:to>
                                        <p:strVal val="visible"/>
                                      </p:to>
                                    </p:set>
                                    <p:animEffect transition="in" filter="fade">
                                      <p:cBhvr>
                                        <p:cTn id="30" dur="500"/>
                                        <p:tgtEl>
                                          <p:spTgt spid="2836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3651">
                                            <p:txEl>
                                              <p:pRg st="6" end="6"/>
                                            </p:txEl>
                                          </p:spTgt>
                                        </p:tgtEl>
                                        <p:attrNameLst>
                                          <p:attrName>style.visibility</p:attrName>
                                        </p:attrNameLst>
                                      </p:cBhvr>
                                      <p:to>
                                        <p:strVal val="visible"/>
                                      </p:to>
                                    </p:set>
                                    <p:animEffect transition="in" filter="fade">
                                      <p:cBhvr>
                                        <p:cTn id="35" dur="500"/>
                                        <p:tgtEl>
                                          <p:spTgt spid="283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51520" y="23142"/>
            <a:ext cx="8591550" cy="824136"/>
          </a:xfrm>
        </p:spPr>
        <p:txBody>
          <a:bodyPr/>
          <a:lstStyle/>
          <a:p>
            <a:r>
              <a:rPr lang="zh-CN" altLang="en-US" dirty="0" smtClean="0"/>
              <a:t>任意分</a:t>
            </a:r>
            <a:r>
              <a:rPr lang="zh-CN" altLang="en-US" dirty="0"/>
              <a:t>布的伪随机变量抽样</a:t>
            </a:r>
            <a:endParaRPr lang="zh-CN" altLang="en-US" dirty="0">
              <a:latin typeface="楷体_GB2312" pitchFamily="49" charset="-122"/>
            </a:endParaRPr>
          </a:p>
        </p:txBody>
      </p:sp>
      <p:sp>
        <p:nvSpPr>
          <p:cNvPr id="327683" name="Rectangle 3"/>
          <p:cNvSpPr>
            <a:spLocks noGrp="1" noChangeArrowheads="1"/>
          </p:cNvSpPr>
          <p:nvPr>
            <p:ph type="body" idx="4294967295"/>
          </p:nvPr>
        </p:nvSpPr>
        <p:spPr>
          <a:xfrm>
            <a:off x="457200" y="1052513"/>
            <a:ext cx="8229600" cy="5328815"/>
          </a:xfrm>
          <a:prstGeom prst="rect">
            <a:avLst/>
          </a:prstGeom>
        </p:spPr>
        <p:txBody>
          <a:bodyPr/>
          <a:lstStyle/>
          <a:p>
            <a:pPr>
              <a:spcBef>
                <a:spcPts val="1800"/>
              </a:spcBef>
            </a:pPr>
            <a:r>
              <a:rPr lang="zh-CN" altLang="en-US" sz="2400" dirty="0"/>
              <a:t>在实</a:t>
            </a:r>
            <a:r>
              <a:rPr lang="zh-CN" altLang="en-US" sz="2400" dirty="0" smtClean="0"/>
              <a:t>际问题中遇到的随机数都是有一定分布的，有了均匀分布的基本随机数后，下一步就是如何从均匀分布的随机数产生所要求分布密度函数的随机数，这个问题称为随机抽样。这是</a:t>
            </a:r>
            <a:r>
              <a:rPr lang="en-US" altLang="zh-CN" sz="2400" dirty="0" smtClean="0"/>
              <a:t>MC</a:t>
            </a:r>
            <a:r>
              <a:rPr lang="zh-CN" altLang="en-US" sz="2400" dirty="0" smtClean="0"/>
              <a:t>的重要内容</a:t>
            </a:r>
            <a:endParaRPr lang="en-US" altLang="zh-CN" sz="2400" dirty="0" smtClean="0"/>
          </a:p>
          <a:p>
            <a:pPr>
              <a:spcBef>
                <a:spcPts val="1800"/>
              </a:spcBef>
            </a:pPr>
            <a:r>
              <a:rPr lang="zh-CN" altLang="en-US" sz="2400" dirty="0"/>
              <a:t>随机抽</a:t>
            </a:r>
            <a:r>
              <a:rPr lang="zh-CN" altLang="en-US" sz="2400" dirty="0" smtClean="0"/>
              <a:t>样的方法很多，在计算机上实现时要考虑运算量的大小，也就是所谓的“抽样费用”。</a:t>
            </a:r>
            <a:endParaRPr lang="en-US" altLang="zh-CN" sz="2400" dirty="0" smtClean="0"/>
          </a:p>
          <a:p>
            <a:pPr>
              <a:spcBef>
                <a:spcPts val="1800"/>
              </a:spcBef>
            </a:pPr>
            <a:r>
              <a:rPr lang="zh-CN" altLang="en-US" sz="2400" dirty="0"/>
              <a:t>因</a:t>
            </a:r>
            <a:r>
              <a:rPr lang="zh-CN" altLang="en-US" sz="2400" dirty="0" smtClean="0"/>
              <a:t>为</a:t>
            </a:r>
            <a:r>
              <a:rPr lang="en-US" altLang="zh-CN" sz="2400" dirty="0" smtClean="0"/>
              <a:t>MC</a:t>
            </a:r>
            <a:r>
              <a:rPr lang="zh-CN" altLang="en-US" sz="2400" dirty="0" smtClean="0"/>
              <a:t>方法求解一个物理问题时，大量的计算时间将用于随机抽样，所以抽样费用往往决定了整个模拟的费用。</a:t>
            </a:r>
            <a:endParaRPr lang="en-US" altLang="zh-CN" sz="2400" dirty="0" smtClean="0"/>
          </a:p>
          <a:p>
            <a:pPr>
              <a:lnSpc>
                <a:spcPct val="140000"/>
              </a:lnSpc>
              <a:spcBef>
                <a:spcPts val="1800"/>
              </a:spcBef>
            </a:pPr>
            <a:r>
              <a:rPr lang="zh-CN" altLang="en-US" sz="2400" dirty="0"/>
              <a:t>下</a:t>
            </a:r>
            <a:r>
              <a:rPr lang="zh-CN" altLang="en-US" sz="2400" dirty="0" smtClean="0"/>
              <a:t>面将介绍几种随机抽样</a:t>
            </a:r>
            <a:r>
              <a:rPr lang="zh-CN" altLang="en-US" sz="2400" dirty="0"/>
              <a:t>方法</a:t>
            </a:r>
            <a:r>
              <a:rPr lang="zh-CN" altLang="en-US" sz="2400" dirty="0" smtClean="0"/>
              <a:t>：</a:t>
            </a:r>
            <a:r>
              <a:rPr lang="en-US" altLang="zh-CN" sz="2400" dirty="0" smtClean="0"/>
              <a:t/>
            </a:r>
            <a:br>
              <a:rPr lang="en-US" altLang="zh-CN" sz="2400" dirty="0" smtClean="0"/>
            </a:br>
            <a:r>
              <a:rPr lang="zh-CN" altLang="en-US" sz="2400" dirty="0" smtClean="0"/>
              <a:t>直</a:t>
            </a:r>
            <a:r>
              <a:rPr lang="zh-CN" altLang="en-US" sz="2400" dirty="0"/>
              <a:t>接抽样法（反函数法</a:t>
            </a:r>
            <a:r>
              <a:rPr lang="zh-CN" altLang="en-US" sz="2400" dirty="0" smtClean="0"/>
              <a:t>）、变</a:t>
            </a:r>
            <a:r>
              <a:rPr lang="zh-CN" altLang="en-US" sz="2400" dirty="0"/>
              <a:t>换抽样</a:t>
            </a:r>
            <a:r>
              <a:rPr lang="zh-CN" altLang="en-US" sz="2400" dirty="0" smtClean="0"/>
              <a:t>法、舍</a:t>
            </a:r>
            <a:r>
              <a:rPr lang="zh-CN" altLang="en-US" sz="2400" dirty="0"/>
              <a:t>选抽样</a:t>
            </a:r>
            <a:r>
              <a:rPr lang="zh-CN" altLang="en-US" sz="2400" dirty="0" smtClean="0"/>
              <a:t>法、  复</a:t>
            </a:r>
            <a:r>
              <a:rPr lang="zh-CN" altLang="en-US" sz="2400" dirty="0"/>
              <a:t>合抽样</a:t>
            </a:r>
            <a:r>
              <a:rPr lang="zh-CN" altLang="en-US" sz="2400" dirty="0" smtClean="0"/>
              <a:t>法、特</a:t>
            </a:r>
            <a:r>
              <a:rPr lang="zh-CN" altLang="en-US" sz="2400" dirty="0"/>
              <a:t>殊抽样法</a:t>
            </a:r>
          </a:p>
          <a:p>
            <a:endParaRPr lang="zh-CN" altLang="en-US" sz="2400" dirty="0"/>
          </a:p>
        </p:txBody>
      </p:sp>
      <p:sp>
        <p:nvSpPr>
          <p:cNvPr id="2" name="Date Placeholder 1"/>
          <p:cNvSpPr>
            <a:spLocks noGrp="1"/>
          </p:cNvSpPr>
          <p:nvPr>
            <p:ph type="dt" sz="half" idx="10"/>
          </p:nvPr>
        </p:nvSpPr>
        <p:spPr/>
        <p:txBody>
          <a:bodyPr/>
          <a:lstStyle/>
          <a:p>
            <a:fld id="{A1B9E946-2BCE-406E-86BA-39946BA910BC}"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95</a:t>
            </a:fld>
            <a:endParaRPr lang="zh-CN" altLang="en-US"/>
          </a:p>
        </p:txBody>
      </p:sp>
    </p:spTree>
    <p:extLst>
      <p:ext uri="{BB962C8B-B14F-4D97-AF65-F5344CB8AC3E}">
        <p14:creationId xmlns:p14="http://schemas.microsoft.com/office/powerpoint/2010/main" val="647193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Effect transition="in" filter="fade">
                                      <p:cBhvr>
                                        <p:cTn id="7" dur="500"/>
                                        <p:tgtEl>
                                          <p:spTgt spid="327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683">
                                            <p:txEl>
                                              <p:pRg st="1" end="1"/>
                                            </p:txEl>
                                          </p:spTgt>
                                        </p:tgtEl>
                                        <p:attrNameLst>
                                          <p:attrName>style.visibility</p:attrName>
                                        </p:attrNameLst>
                                      </p:cBhvr>
                                      <p:to>
                                        <p:strVal val="visible"/>
                                      </p:to>
                                    </p:set>
                                    <p:animEffect transition="in" filter="fade">
                                      <p:cBhvr>
                                        <p:cTn id="12" dur="500"/>
                                        <p:tgtEl>
                                          <p:spTgt spid="327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683">
                                            <p:txEl>
                                              <p:pRg st="2" end="2"/>
                                            </p:txEl>
                                          </p:spTgt>
                                        </p:tgtEl>
                                        <p:attrNameLst>
                                          <p:attrName>style.visibility</p:attrName>
                                        </p:attrNameLst>
                                      </p:cBhvr>
                                      <p:to>
                                        <p:strVal val="visible"/>
                                      </p:to>
                                    </p:set>
                                    <p:animEffect transition="in" filter="fade">
                                      <p:cBhvr>
                                        <p:cTn id="17" dur="500"/>
                                        <p:tgtEl>
                                          <p:spTgt spid="327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683">
                                            <p:txEl>
                                              <p:pRg st="3" end="3"/>
                                            </p:txEl>
                                          </p:spTgt>
                                        </p:tgtEl>
                                        <p:attrNameLst>
                                          <p:attrName>style.visibility</p:attrName>
                                        </p:attrNameLst>
                                      </p:cBhvr>
                                      <p:to>
                                        <p:strVal val="visible"/>
                                      </p:to>
                                    </p:set>
                                    <p:animEffect transition="in" filter="fade">
                                      <p:cBhvr>
                                        <p:cTn id="22" dur="500"/>
                                        <p:tgtEl>
                                          <p:spTgt spid="327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76225" y="228601"/>
            <a:ext cx="8591550" cy="824136"/>
          </a:xfrm>
        </p:spPr>
        <p:txBody>
          <a:bodyPr/>
          <a:lstStyle/>
          <a:p>
            <a:r>
              <a:rPr lang="zh-CN" altLang="en-US" dirty="0" smtClean="0"/>
              <a:t>离散变量的基本抽样理</a:t>
            </a:r>
            <a:r>
              <a:rPr lang="zh-CN" altLang="en-US" dirty="0"/>
              <a:t>论</a:t>
            </a:r>
          </a:p>
        </p:txBody>
      </p:sp>
      <p:sp>
        <p:nvSpPr>
          <p:cNvPr id="327684" name="Rectangle 4"/>
          <p:cNvSpPr>
            <a:spLocks noChangeArrowheads="1"/>
          </p:cNvSpPr>
          <p:nvPr/>
        </p:nvSpPr>
        <p:spPr bwMode="auto">
          <a:xfrm>
            <a:off x="914400" y="1340768"/>
            <a:ext cx="5818188"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3736">
              <a:spcBef>
                <a:spcPts val="600"/>
              </a:spcBef>
              <a:spcAft>
                <a:spcPts val="0"/>
              </a:spcAft>
              <a:buClr>
                <a:schemeClr val="accent1"/>
              </a:buClr>
              <a:buFont typeface="Arial" pitchFamily="34" charset="0"/>
              <a:buChar char="•"/>
            </a:pPr>
            <a:r>
              <a:rPr lang="zh-CN" altLang="en-US" sz="2400" spc="30" dirty="0">
                <a:solidFill>
                  <a:schemeClr val="tx2"/>
                </a:solidFill>
                <a:latin typeface="+mn-lt"/>
                <a:ea typeface="+mn-ea"/>
                <a:cs typeface="Tahoma" pitchFamily="34" charset="0"/>
              </a:rPr>
              <a:t>随机变量</a:t>
            </a:r>
            <a:r>
              <a:rPr lang="en-US" altLang="zh-CN" sz="2400" spc="30" dirty="0">
                <a:solidFill>
                  <a:schemeClr val="tx2"/>
                </a:solidFill>
                <a:latin typeface="+mn-lt"/>
                <a:ea typeface="+mn-ea"/>
                <a:cs typeface="Tahoma" pitchFamily="34" charset="0"/>
              </a:rPr>
              <a:t>X </a:t>
            </a:r>
            <a:r>
              <a:rPr lang="zh-CN" altLang="en-US" sz="2400" spc="30" dirty="0">
                <a:solidFill>
                  <a:schemeClr val="tx2"/>
                </a:solidFill>
                <a:latin typeface="+mn-lt"/>
                <a:ea typeface="+mn-ea"/>
                <a:cs typeface="Tahoma" pitchFamily="34" charset="0"/>
              </a:rPr>
              <a:t>：｛</a:t>
            </a:r>
            <a:r>
              <a:rPr lang="en-US" altLang="zh-CN" sz="2400" spc="30" dirty="0">
                <a:solidFill>
                  <a:schemeClr val="tx2"/>
                </a:solidFill>
                <a:latin typeface="+mn-lt"/>
                <a:ea typeface="+mn-ea"/>
                <a:cs typeface="Tahoma" pitchFamily="34" charset="0"/>
              </a:rPr>
              <a:t>x1,x2,x3,···,</a:t>
            </a:r>
            <a:r>
              <a:rPr lang="en-US" altLang="zh-CN" sz="2400" spc="30" dirty="0" err="1">
                <a:solidFill>
                  <a:schemeClr val="tx2"/>
                </a:solidFill>
                <a:latin typeface="+mn-lt"/>
                <a:ea typeface="+mn-ea"/>
                <a:cs typeface="Tahoma" pitchFamily="34" charset="0"/>
              </a:rPr>
              <a:t>xN</a:t>
            </a:r>
            <a:r>
              <a:rPr lang="zh-CN" altLang="en-US" sz="2400" spc="30" dirty="0">
                <a:solidFill>
                  <a:schemeClr val="tx2"/>
                </a:solidFill>
                <a:latin typeface="+mn-lt"/>
                <a:ea typeface="+mn-ea"/>
                <a:cs typeface="Tahoma" pitchFamily="34" charset="0"/>
              </a:rPr>
              <a:t>｝</a:t>
            </a:r>
          </a:p>
          <a:p>
            <a:pPr marL="171450" indent="-173736">
              <a:spcBef>
                <a:spcPts val="600"/>
              </a:spcBef>
              <a:spcAft>
                <a:spcPts val="0"/>
              </a:spcAft>
              <a:buClr>
                <a:schemeClr val="accent1"/>
              </a:buClr>
              <a:buFont typeface="Arial" pitchFamily="34" charset="0"/>
              <a:buChar char="•"/>
            </a:pPr>
            <a:r>
              <a:rPr lang="zh-CN" altLang="en-US" sz="2400" spc="30" dirty="0">
                <a:solidFill>
                  <a:schemeClr val="tx2"/>
                </a:solidFill>
                <a:latin typeface="+mn-lt"/>
                <a:ea typeface="+mn-ea"/>
                <a:cs typeface="Tahoma" pitchFamily="34" charset="0"/>
              </a:rPr>
              <a:t>概率密度</a:t>
            </a:r>
            <a:r>
              <a:rPr lang="en-US" altLang="zh-CN" sz="2400" spc="30" dirty="0">
                <a:solidFill>
                  <a:schemeClr val="tx2"/>
                </a:solidFill>
                <a:latin typeface="+mn-lt"/>
                <a:ea typeface="+mn-ea"/>
                <a:cs typeface="Tahoma" pitchFamily="34" charset="0"/>
              </a:rPr>
              <a:t>f </a:t>
            </a:r>
            <a:r>
              <a:rPr lang="zh-CN" altLang="en-US" sz="2400" spc="30" dirty="0">
                <a:solidFill>
                  <a:schemeClr val="tx2"/>
                </a:solidFill>
                <a:latin typeface="+mn-lt"/>
                <a:ea typeface="+mn-ea"/>
                <a:cs typeface="Tahoma" pitchFamily="34" charset="0"/>
              </a:rPr>
              <a:t>：  ｛</a:t>
            </a:r>
            <a:r>
              <a:rPr lang="en-US" altLang="zh-CN" sz="2400" spc="30" dirty="0">
                <a:solidFill>
                  <a:schemeClr val="tx2"/>
                </a:solidFill>
                <a:latin typeface="+mn-lt"/>
                <a:ea typeface="+mn-ea"/>
                <a:cs typeface="Tahoma" pitchFamily="34" charset="0"/>
              </a:rPr>
              <a:t>p1,p2,p3,···,</a:t>
            </a:r>
            <a:r>
              <a:rPr lang="en-US" altLang="zh-CN" sz="2400" spc="30" dirty="0" err="1">
                <a:solidFill>
                  <a:schemeClr val="tx2"/>
                </a:solidFill>
                <a:latin typeface="+mn-lt"/>
                <a:ea typeface="+mn-ea"/>
                <a:cs typeface="Tahoma" pitchFamily="34" charset="0"/>
              </a:rPr>
              <a:t>pN</a:t>
            </a:r>
            <a:r>
              <a:rPr lang="zh-CN" altLang="en-US" sz="2400" spc="30" dirty="0">
                <a:solidFill>
                  <a:schemeClr val="tx2"/>
                </a:solidFill>
                <a:latin typeface="+mn-lt"/>
                <a:ea typeface="+mn-ea"/>
                <a:cs typeface="Tahoma" pitchFamily="34" charset="0"/>
              </a:rPr>
              <a:t>｝</a:t>
            </a:r>
          </a:p>
        </p:txBody>
      </p:sp>
      <p:sp>
        <p:nvSpPr>
          <p:cNvPr id="327685" name="Rectangle 5"/>
          <p:cNvSpPr>
            <a:spLocks noChangeArrowheads="1"/>
          </p:cNvSpPr>
          <p:nvPr/>
        </p:nvSpPr>
        <p:spPr bwMode="auto">
          <a:xfrm>
            <a:off x="900113" y="2636143"/>
            <a:ext cx="76327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zh-CN" altLang="en-US" sz="2400" spc="30" dirty="0" smtClean="0">
                <a:solidFill>
                  <a:schemeClr val="tx2"/>
                </a:solidFill>
                <a:latin typeface="+mn-lt"/>
                <a:ea typeface="+mn-ea"/>
                <a:cs typeface="Tahoma" pitchFamily="34" charset="0"/>
              </a:rPr>
              <a:t>     归</a:t>
            </a:r>
            <a:r>
              <a:rPr lang="zh-CN" altLang="en-US" sz="2400" spc="30" dirty="0">
                <a:solidFill>
                  <a:schemeClr val="tx2"/>
                </a:solidFill>
                <a:latin typeface="+mn-lt"/>
                <a:ea typeface="+mn-ea"/>
                <a:cs typeface="Tahoma" pitchFamily="34" charset="0"/>
              </a:rPr>
              <a:t>一化：    </a:t>
            </a:r>
            <a:r>
              <a:rPr lang="zh-CN" altLang="en-US" sz="2400" spc="30" dirty="0" smtClean="0">
                <a:solidFill>
                  <a:schemeClr val="tx2"/>
                </a:solidFill>
                <a:latin typeface="+mn-lt"/>
                <a:ea typeface="+mn-ea"/>
                <a:cs typeface="Tahoma" pitchFamily="34" charset="0"/>
              </a:rPr>
              <a:t>                  </a:t>
            </a:r>
            <a:r>
              <a:rPr lang="zh-CN" altLang="en-US" sz="2400" spc="30" dirty="0">
                <a:solidFill>
                  <a:schemeClr val="tx2"/>
                </a:solidFill>
                <a:latin typeface="+mn-lt"/>
                <a:ea typeface="+mn-ea"/>
                <a:cs typeface="Tahoma" pitchFamily="34" charset="0"/>
              </a:rPr>
              <a:t>分布函数：</a:t>
            </a:r>
          </a:p>
        </p:txBody>
      </p:sp>
      <p:pic>
        <p:nvPicPr>
          <p:cNvPr id="327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145210"/>
            <a:ext cx="1349375"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87" name="AutoShape 7"/>
          <p:cNvSpPr>
            <a:spLocks noChangeArrowheads="1"/>
          </p:cNvSpPr>
          <p:nvPr/>
        </p:nvSpPr>
        <p:spPr bwMode="auto">
          <a:xfrm>
            <a:off x="3132138" y="3432547"/>
            <a:ext cx="1295400" cy="144463"/>
          </a:xfrm>
          <a:prstGeom prst="rightArrow">
            <a:avLst>
              <a:gd name="adj1" fmla="val 50000"/>
              <a:gd name="adj2" fmla="val 2241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3276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216647"/>
            <a:ext cx="19018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89" name="Rectangle 9"/>
          <p:cNvSpPr>
            <a:spLocks noChangeArrowheads="1"/>
          </p:cNvSpPr>
          <p:nvPr/>
        </p:nvSpPr>
        <p:spPr bwMode="auto">
          <a:xfrm>
            <a:off x="251520" y="4508500"/>
            <a:ext cx="874871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zh-CN" altLang="en-US" sz="2400" spc="30" dirty="0">
                <a:solidFill>
                  <a:schemeClr val="tx2"/>
                </a:solidFill>
                <a:latin typeface="+mn-lt"/>
                <a:ea typeface="+mn-ea"/>
                <a:cs typeface="Tahoma" pitchFamily="34" charset="0"/>
              </a:rPr>
              <a:t>产生</a:t>
            </a:r>
            <a:r>
              <a:rPr lang="en-US" altLang="zh-CN" sz="2400" spc="30" dirty="0">
                <a:solidFill>
                  <a:schemeClr val="tx2"/>
                </a:solidFill>
                <a:latin typeface="+mn-lt"/>
                <a:ea typeface="+mn-ea"/>
                <a:cs typeface="Tahoma" pitchFamily="34" charset="0"/>
              </a:rPr>
              <a:t>[0</a:t>
            </a:r>
            <a:r>
              <a:rPr lang="zh-CN" altLang="en-US" sz="2400" spc="30" dirty="0">
                <a:solidFill>
                  <a:schemeClr val="tx2"/>
                </a:solidFill>
                <a:latin typeface="+mn-lt"/>
                <a:ea typeface="+mn-ea"/>
                <a:cs typeface="Tahoma" pitchFamily="34" charset="0"/>
              </a:rPr>
              <a:t>，</a:t>
            </a:r>
            <a:r>
              <a:rPr lang="en-US" altLang="zh-CN" sz="2400" spc="30" dirty="0">
                <a:solidFill>
                  <a:schemeClr val="tx2"/>
                </a:solidFill>
                <a:latin typeface="+mn-lt"/>
                <a:ea typeface="+mn-ea"/>
                <a:cs typeface="Tahoma" pitchFamily="34" charset="0"/>
              </a:rPr>
              <a:t>1]</a:t>
            </a:r>
            <a:r>
              <a:rPr lang="zh-CN" altLang="en-US" sz="2400" spc="30" dirty="0">
                <a:solidFill>
                  <a:schemeClr val="tx2"/>
                </a:solidFill>
                <a:latin typeface="+mn-lt"/>
                <a:ea typeface="+mn-ea"/>
                <a:cs typeface="Tahoma" pitchFamily="34" charset="0"/>
              </a:rPr>
              <a:t>区间均匀分布的随机数</a:t>
            </a:r>
            <a:r>
              <a:rPr lang="el-GR" altLang="zh-CN" sz="2400" spc="30" dirty="0">
                <a:solidFill>
                  <a:schemeClr val="tx2"/>
                </a:solidFill>
                <a:latin typeface="+mn-lt"/>
                <a:ea typeface="+mn-ea"/>
                <a:cs typeface="Tahoma" pitchFamily="34" charset="0"/>
              </a:rPr>
              <a:t>ξ</a:t>
            </a:r>
            <a:r>
              <a:rPr lang="zh-CN" altLang="en-US" sz="2400" spc="30" dirty="0">
                <a:solidFill>
                  <a:schemeClr val="tx2"/>
                </a:solidFill>
                <a:latin typeface="+mn-lt"/>
                <a:ea typeface="+mn-ea"/>
                <a:cs typeface="Tahoma" pitchFamily="34" charset="0"/>
              </a:rPr>
              <a:t>，按分布密度不等式抽样</a:t>
            </a:r>
            <a:r>
              <a:rPr lang="el-GR" altLang="zh-CN" sz="2400" spc="30" dirty="0">
                <a:solidFill>
                  <a:schemeClr val="tx2"/>
                </a:solidFill>
                <a:latin typeface="+mn-lt"/>
                <a:ea typeface="+mn-ea"/>
                <a:cs typeface="Tahoma" pitchFamily="34" charset="0"/>
              </a:rPr>
              <a:t>η</a:t>
            </a:r>
          </a:p>
        </p:txBody>
      </p:sp>
      <p:pic>
        <p:nvPicPr>
          <p:cNvPr id="3276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831" y="5373688"/>
            <a:ext cx="27098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468" y="5373688"/>
            <a:ext cx="1093788"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92" name="AutoShape 12"/>
          <p:cNvSpPr>
            <a:spLocks noChangeArrowheads="1"/>
          </p:cNvSpPr>
          <p:nvPr/>
        </p:nvSpPr>
        <p:spPr bwMode="auto">
          <a:xfrm>
            <a:off x="4125118" y="5516563"/>
            <a:ext cx="1441450" cy="144462"/>
          </a:xfrm>
          <a:prstGeom prst="rightArrow">
            <a:avLst>
              <a:gd name="adj1" fmla="val 50000"/>
              <a:gd name="adj2" fmla="val 24945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Date Placeholder 1"/>
          <p:cNvSpPr>
            <a:spLocks noGrp="1"/>
          </p:cNvSpPr>
          <p:nvPr>
            <p:ph type="dt" sz="half" idx="10"/>
          </p:nvPr>
        </p:nvSpPr>
        <p:spPr/>
        <p:txBody>
          <a:bodyPr/>
          <a:lstStyle/>
          <a:p>
            <a:fld id="{4F7BBB7E-A226-488B-AF05-FAF0CBDC617D}"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96</a:t>
            </a:fld>
            <a:endParaRPr lang="zh-CN" altLang="en-US"/>
          </a:p>
        </p:txBody>
      </p:sp>
    </p:spTree>
    <p:extLst>
      <p:ext uri="{BB962C8B-B14F-4D97-AF65-F5344CB8AC3E}">
        <p14:creationId xmlns:p14="http://schemas.microsoft.com/office/powerpoint/2010/main" val="32685191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684">
                                            <p:txEl>
                                              <p:pRg st="0" end="0"/>
                                            </p:txEl>
                                          </p:spTgt>
                                        </p:tgtEl>
                                        <p:attrNameLst>
                                          <p:attrName>style.visibility</p:attrName>
                                        </p:attrNameLst>
                                      </p:cBhvr>
                                      <p:to>
                                        <p:strVal val="visible"/>
                                      </p:to>
                                    </p:set>
                                    <p:animEffect transition="in" filter="fade">
                                      <p:cBhvr>
                                        <p:cTn id="7" dur="500"/>
                                        <p:tgtEl>
                                          <p:spTgt spid="32768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684">
                                            <p:txEl>
                                              <p:pRg st="1" end="1"/>
                                            </p:txEl>
                                          </p:spTgt>
                                        </p:tgtEl>
                                        <p:attrNameLst>
                                          <p:attrName>style.visibility</p:attrName>
                                        </p:attrNameLst>
                                      </p:cBhvr>
                                      <p:to>
                                        <p:strVal val="visible"/>
                                      </p:to>
                                    </p:set>
                                    <p:animEffect transition="in" filter="fade">
                                      <p:cBhvr>
                                        <p:cTn id="10" dur="500"/>
                                        <p:tgtEl>
                                          <p:spTgt spid="32768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685"/>
                                        </p:tgtEl>
                                        <p:attrNameLst>
                                          <p:attrName>style.visibility</p:attrName>
                                        </p:attrNameLst>
                                      </p:cBhvr>
                                      <p:to>
                                        <p:strVal val="visible"/>
                                      </p:to>
                                    </p:set>
                                    <p:animEffect transition="in" filter="fade">
                                      <p:cBhvr>
                                        <p:cTn id="15" dur="500"/>
                                        <p:tgtEl>
                                          <p:spTgt spid="327685"/>
                                        </p:tgtEl>
                                      </p:cBhvr>
                                    </p:animEffect>
                                  </p:childTnLst>
                                </p:cTn>
                              </p:par>
                              <p:par>
                                <p:cTn id="16" presetID="10" presetClass="entr" presetSubtype="0" fill="hold" nodeType="withEffect">
                                  <p:stCondLst>
                                    <p:cond delay="0"/>
                                  </p:stCondLst>
                                  <p:childTnLst>
                                    <p:set>
                                      <p:cBhvr>
                                        <p:cTn id="17" dur="1" fill="hold">
                                          <p:stCondLst>
                                            <p:cond delay="0"/>
                                          </p:stCondLst>
                                        </p:cTn>
                                        <p:tgtEl>
                                          <p:spTgt spid="327686"/>
                                        </p:tgtEl>
                                        <p:attrNameLst>
                                          <p:attrName>style.visibility</p:attrName>
                                        </p:attrNameLst>
                                      </p:cBhvr>
                                      <p:to>
                                        <p:strVal val="visible"/>
                                      </p:to>
                                    </p:set>
                                    <p:animEffect transition="in" filter="fade">
                                      <p:cBhvr>
                                        <p:cTn id="18" dur="500"/>
                                        <p:tgtEl>
                                          <p:spTgt spid="3276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7687"/>
                                        </p:tgtEl>
                                        <p:attrNameLst>
                                          <p:attrName>style.visibility</p:attrName>
                                        </p:attrNameLst>
                                      </p:cBhvr>
                                      <p:to>
                                        <p:strVal val="visible"/>
                                      </p:to>
                                    </p:set>
                                    <p:animEffect transition="in" filter="wipe(left)">
                                      <p:cBhvr>
                                        <p:cTn id="23" dur="500"/>
                                        <p:tgtEl>
                                          <p:spTgt spid="3276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7688"/>
                                        </p:tgtEl>
                                        <p:attrNameLst>
                                          <p:attrName>style.visibility</p:attrName>
                                        </p:attrNameLst>
                                      </p:cBhvr>
                                      <p:to>
                                        <p:strVal val="visible"/>
                                      </p:to>
                                    </p:set>
                                    <p:animEffect transition="in" filter="fade">
                                      <p:cBhvr>
                                        <p:cTn id="28" dur="500"/>
                                        <p:tgtEl>
                                          <p:spTgt spid="3276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7689"/>
                                        </p:tgtEl>
                                        <p:attrNameLst>
                                          <p:attrName>style.visibility</p:attrName>
                                        </p:attrNameLst>
                                      </p:cBhvr>
                                      <p:to>
                                        <p:strVal val="visible"/>
                                      </p:to>
                                    </p:set>
                                    <p:animEffect transition="in" filter="fade">
                                      <p:cBhvr>
                                        <p:cTn id="33" dur="500"/>
                                        <p:tgtEl>
                                          <p:spTgt spid="3276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7690"/>
                                        </p:tgtEl>
                                        <p:attrNameLst>
                                          <p:attrName>style.visibility</p:attrName>
                                        </p:attrNameLst>
                                      </p:cBhvr>
                                      <p:to>
                                        <p:strVal val="visible"/>
                                      </p:to>
                                    </p:set>
                                    <p:animEffect transition="in" filter="fade">
                                      <p:cBhvr>
                                        <p:cTn id="38" dur="500"/>
                                        <p:tgtEl>
                                          <p:spTgt spid="3276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7692"/>
                                        </p:tgtEl>
                                        <p:attrNameLst>
                                          <p:attrName>style.visibility</p:attrName>
                                        </p:attrNameLst>
                                      </p:cBhvr>
                                      <p:to>
                                        <p:strVal val="visible"/>
                                      </p:to>
                                    </p:set>
                                    <p:animEffect transition="in" filter="fade">
                                      <p:cBhvr>
                                        <p:cTn id="43" dur="500"/>
                                        <p:tgtEl>
                                          <p:spTgt spid="32769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7691"/>
                                        </p:tgtEl>
                                        <p:attrNameLst>
                                          <p:attrName>style.visibility</p:attrName>
                                        </p:attrNameLst>
                                      </p:cBhvr>
                                      <p:to>
                                        <p:strVal val="visible"/>
                                      </p:to>
                                    </p:set>
                                    <p:animEffect transition="in" filter="fade">
                                      <p:cBhvr>
                                        <p:cTn id="48" dur="500"/>
                                        <p:tgtEl>
                                          <p:spTgt spid="327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p:bldP spid="327687" grpId="0" animBg="1"/>
      <p:bldP spid="327689" grpId="0"/>
      <p:bldP spid="32769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276225" y="228601"/>
            <a:ext cx="8591550" cy="752128"/>
          </a:xfrm>
        </p:spPr>
        <p:txBody>
          <a:bodyPr>
            <a:normAutofit fontScale="90000"/>
          </a:bodyPr>
          <a:lstStyle/>
          <a:p>
            <a:r>
              <a:rPr kumimoji="1" lang="zh-CN" altLang="en-US" dirty="0" smtClean="0">
                <a:effectLst>
                  <a:outerShdw blurRad="38100" dist="38100" dir="2700000" algn="tl">
                    <a:srgbClr val="000000">
                      <a:alpha val="43137"/>
                    </a:srgbClr>
                  </a:outerShdw>
                </a:effectLst>
              </a:rPr>
              <a:t>一个例子</a:t>
            </a:r>
            <a:endParaRPr kumimoji="1" lang="zh-CN" altLang="en-US" dirty="0">
              <a:effectLst>
                <a:outerShdw blurRad="38100" dist="38100" dir="2700000" algn="tl">
                  <a:srgbClr val="000000">
                    <a:alpha val="43137"/>
                  </a:srgbClr>
                </a:outerShdw>
              </a:effectLst>
            </a:endParaRPr>
          </a:p>
        </p:txBody>
      </p:sp>
      <p:sp>
        <p:nvSpPr>
          <p:cNvPr id="328707" name="Rectangle 3"/>
          <p:cNvSpPr>
            <a:spLocks noGrp="1" noChangeArrowheads="1"/>
          </p:cNvSpPr>
          <p:nvPr>
            <p:ph type="body" idx="4294967295"/>
          </p:nvPr>
        </p:nvSpPr>
        <p:spPr>
          <a:xfrm>
            <a:off x="107504" y="1064682"/>
            <a:ext cx="8928992" cy="2808287"/>
          </a:xfrm>
          <a:prstGeom prst="rect">
            <a:avLst/>
          </a:prstGeom>
        </p:spPr>
        <p:txBody>
          <a:bodyPr/>
          <a:lstStyle/>
          <a:p>
            <a:pPr>
              <a:buFontTx/>
              <a:buNone/>
            </a:pPr>
            <a:r>
              <a:rPr lang="en-US" altLang="zh-CN" sz="2400" dirty="0"/>
              <a:t>3MeV</a:t>
            </a:r>
            <a:r>
              <a:rPr lang="zh-CN" altLang="en-US" sz="2400" dirty="0"/>
              <a:t>光子入射屏蔽铅板的全吸收反射过程</a:t>
            </a:r>
          </a:p>
          <a:p>
            <a:pPr>
              <a:buFontTx/>
              <a:buNone/>
            </a:pPr>
            <a:r>
              <a:rPr lang="zh-CN" altLang="en-US" sz="2400" b="0" dirty="0"/>
              <a:t>         反应类型</a:t>
            </a:r>
            <a:r>
              <a:rPr lang="en-US" altLang="zh-CN" sz="2400" b="0" dirty="0"/>
              <a:t>X</a:t>
            </a:r>
            <a:r>
              <a:rPr lang="zh-CN" altLang="en-US" sz="2400" b="0" dirty="0"/>
              <a:t>：  光电效应      康普顿散射      电子对产生</a:t>
            </a:r>
          </a:p>
          <a:p>
            <a:pPr>
              <a:buFontTx/>
              <a:buNone/>
            </a:pPr>
            <a:r>
              <a:rPr lang="zh-CN" altLang="en-US" sz="2400" b="0" dirty="0"/>
              <a:t>         反应截面</a:t>
            </a:r>
            <a:r>
              <a:rPr lang="el-GR" altLang="zh-CN" sz="2400" b="0" dirty="0">
                <a:cs typeface="Times New Roman" pitchFamily="18" charset="0"/>
              </a:rPr>
              <a:t>σ</a:t>
            </a:r>
            <a:r>
              <a:rPr lang="zh-CN" altLang="en-US"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1 </a:t>
            </a:r>
            <a:r>
              <a:rPr lang="en-US" altLang="zh-CN"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2</a:t>
            </a:r>
            <a:r>
              <a:rPr lang="en-US" altLang="zh-CN"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3</a:t>
            </a:r>
          </a:p>
          <a:p>
            <a:pPr>
              <a:buFontTx/>
              <a:buNone/>
            </a:pPr>
            <a:r>
              <a:rPr lang="en-US" altLang="zh-CN" sz="2400" b="0" baseline="-25000" dirty="0">
                <a:cs typeface="Times New Roman" pitchFamily="18" charset="0"/>
              </a:rPr>
              <a:t>             </a:t>
            </a:r>
            <a:r>
              <a:rPr lang="zh-CN" altLang="en-US" sz="2400" b="0" dirty="0">
                <a:cs typeface="Times New Roman" pitchFamily="18" charset="0"/>
              </a:rPr>
              <a:t>反应几率 </a:t>
            </a:r>
            <a:r>
              <a:rPr lang="en-US" altLang="zh-CN" sz="2400" b="0" i="1" dirty="0">
                <a:cs typeface="Times New Roman" pitchFamily="18" charset="0"/>
              </a:rPr>
              <a:t>f </a:t>
            </a:r>
            <a:r>
              <a:rPr lang="zh-CN" altLang="en-US" sz="2400" b="0" dirty="0">
                <a:cs typeface="Times New Roman" pitchFamily="18" charset="0"/>
              </a:rPr>
              <a:t>：  </a:t>
            </a:r>
            <a:r>
              <a:rPr lang="el-GR" altLang="zh-CN" sz="2400" b="0" dirty="0">
                <a:cs typeface="Times New Roman" pitchFamily="18" charset="0"/>
              </a:rPr>
              <a:t>ε</a:t>
            </a:r>
            <a:r>
              <a:rPr lang="en-US" altLang="zh-CN" sz="2400" b="0" baseline="-25000" dirty="0">
                <a:cs typeface="Times New Roman" pitchFamily="18" charset="0"/>
              </a:rPr>
              <a:t>1</a:t>
            </a:r>
            <a:r>
              <a:rPr lang="en-US" altLang="zh-CN"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1</a:t>
            </a:r>
            <a:r>
              <a:rPr lang="en-US" altLang="zh-CN" sz="2400" b="0" dirty="0">
                <a:cs typeface="Times New Roman" pitchFamily="18" charset="0"/>
              </a:rPr>
              <a:t>/ </a:t>
            </a:r>
            <a:r>
              <a:rPr lang="el-GR" altLang="zh-CN" sz="2400" b="0" dirty="0">
                <a:cs typeface="Times New Roman" pitchFamily="18" charset="0"/>
              </a:rPr>
              <a:t>σ</a:t>
            </a:r>
            <a:r>
              <a:rPr lang="en-US" altLang="zh-CN" sz="2400" b="0" dirty="0">
                <a:cs typeface="Times New Roman" pitchFamily="18" charset="0"/>
              </a:rPr>
              <a:t>  </a:t>
            </a:r>
            <a:r>
              <a:rPr lang="el-GR" altLang="zh-CN" sz="2400" b="0" dirty="0">
                <a:cs typeface="Times New Roman" pitchFamily="18" charset="0"/>
              </a:rPr>
              <a:t>ε</a:t>
            </a:r>
            <a:r>
              <a:rPr lang="en-US" altLang="zh-CN" sz="2400" b="0" baseline="-25000" dirty="0">
                <a:cs typeface="Times New Roman" pitchFamily="18" charset="0"/>
              </a:rPr>
              <a:t>2</a:t>
            </a:r>
            <a:r>
              <a:rPr lang="en-US" altLang="zh-CN"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2</a:t>
            </a:r>
            <a:r>
              <a:rPr lang="en-US" altLang="zh-CN" sz="2400" b="0" dirty="0">
                <a:cs typeface="Times New Roman" pitchFamily="18" charset="0"/>
              </a:rPr>
              <a:t>/ </a:t>
            </a:r>
            <a:r>
              <a:rPr lang="el-GR" altLang="zh-CN" sz="2400" b="0" dirty="0">
                <a:cs typeface="Times New Roman" pitchFamily="18" charset="0"/>
              </a:rPr>
              <a:t>σ</a:t>
            </a:r>
            <a:r>
              <a:rPr lang="en-US" altLang="zh-CN" sz="2400" b="0" dirty="0">
                <a:cs typeface="Times New Roman" pitchFamily="18" charset="0"/>
              </a:rPr>
              <a:t>    </a:t>
            </a:r>
            <a:r>
              <a:rPr lang="el-GR" altLang="zh-CN" sz="2400" b="0" dirty="0">
                <a:cs typeface="Times New Roman" pitchFamily="18" charset="0"/>
              </a:rPr>
              <a:t>ε</a:t>
            </a:r>
            <a:r>
              <a:rPr lang="en-US" altLang="zh-CN" sz="2400" b="0" baseline="-25000" dirty="0">
                <a:cs typeface="Times New Roman" pitchFamily="18" charset="0"/>
              </a:rPr>
              <a:t>3</a:t>
            </a:r>
            <a:r>
              <a:rPr lang="en-US" altLang="zh-CN" sz="2400" b="0" dirty="0">
                <a:cs typeface="Times New Roman" pitchFamily="18" charset="0"/>
              </a:rPr>
              <a:t>= </a:t>
            </a:r>
            <a:r>
              <a:rPr lang="el-GR" altLang="zh-CN" sz="2400" b="0" dirty="0">
                <a:cs typeface="Times New Roman" pitchFamily="18" charset="0"/>
              </a:rPr>
              <a:t>σ</a:t>
            </a:r>
            <a:r>
              <a:rPr lang="en-US" altLang="zh-CN" sz="2400" b="0" baseline="-25000" dirty="0">
                <a:cs typeface="Times New Roman" pitchFamily="18" charset="0"/>
              </a:rPr>
              <a:t>3</a:t>
            </a:r>
            <a:r>
              <a:rPr lang="en-US" altLang="zh-CN" sz="2400" b="0" dirty="0">
                <a:cs typeface="Times New Roman" pitchFamily="18" charset="0"/>
              </a:rPr>
              <a:t>/ </a:t>
            </a:r>
            <a:r>
              <a:rPr lang="el-GR" altLang="zh-CN" sz="2400" b="0" dirty="0">
                <a:cs typeface="Times New Roman" pitchFamily="18" charset="0"/>
              </a:rPr>
              <a:t>σ</a:t>
            </a:r>
            <a:endParaRPr lang="en-US" altLang="zh-CN" sz="2400" b="0" dirty="0">
              <a:cs typeface="Times New Roman" pitchFamily="18" charset="0"/>
            </a:endParaRPr>
          </a:p>
          <a:p>
            <a:pPr>
              <a:buFontTx/>
              <a:buNone/>
            </a:pPr>
            <a:endParaRPr lang="en-US" altLang="zh-CN" sz="2400" b="0" dirty="0">
              <a:cs typeface="Times New Roman" pitchFamily="18" charset="0"/>
            </a:endParaRPr>
          </a:p>
          <a:p>
            <a:pPr>
              <a:buFontTx/>
              <a:buNone/>
            </a:pPr>
            <a:r>
              <a:rPr lang="zh-CN" altLang="en-US" sz="2400" b="0" dirty="0">
                <a:cs typeface="Times New Roman" pitchFamily="18" charset="0"/>
              </a:rPr>
              <a:t>归一化：</a:t>
            </a:r>
            <a:endParaRPr lang="zh-CN" altLang="el-GR" sz="2400" b="0" dirty="0">
              <a:cs typeface="Times New Roman" pitchFamily="18" charset="0"/>
            </a:endParaRPr>
          </a:p>
        </p:txBody>
      </p:sp>
      <p:pic>
        <p:nvPicPr>
          <p:cNvPr id="328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63594"/>
            <a:ext cx="44640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D4E169E-0AD8-45C3-A120-6D3910BD42D2}"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97</a:t>
            </a:fld>
            <a:endParaRPr lang="zh-CN" altLang="en-US"/>
          </a:p>
        </p:txBody>
      </p:sp>
      <p:grpSp>
        <p:nvGrpSpPr>
          <p:cNvPr id="6" name="Group 5"/>
          <p:cNvGrpSpPr/>
          <p:nvPr/>
        </p:nvGrpSpPr>
        <p:grpSpPr>
          <a:xfrm>
            <a:off x="828749" y="4293096"/>
            <a:ext cx="7559675" cy="1873250"/>
            <a:chOff x="828749" y="4293096"/>
            <a:chExt cx="7559675" cy="1873250"/>
          </a:xfrm>
        </p:grpSpPr>
        <p:grpSp>
          <p:nvGrpSpPr>
            <p:cNvPr id="328715" name="Group 11"/>
            <p:cNvGrpSpPr>
              <a:grpSpLocks/>
            </p:cNvGrpSpPr>
            <p:nvPr/>
          </p:nvGrpSpPr>
          <p:grpSpPr bwMode="auto">
            <a:xfrm>
              <a:off x="828749" y="4293096"/>
              <a:ext cx="7559675" cy="1873250"/>
              <a:chOff x="431" y="2568"/>
              <a:chExt cx="4762" cy="1180"/>
            </a:xfrm>
          </p:grpSpPr>
          <p:pic>
            <p:nvPicPr>
              <p:cNvPr id="3287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 y="2568"/>
                <a:ext cx="3538"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7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2614"/>
                <a:ext cx="635"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711" name="Line 7"/>
              <p:cNvSpPr>
                <a:spLocks noChangeShapeType="1"/>
              </p:cNvSpPr>
              <p:nvPr/>
            </p:nvSpPr>
            <p:spPr bwMode="auto">
              <a:xfrm>
                <a:off x="975" y="2795"/>
                <a:ext cx="49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712" name="Rectangle 8"/>
              <p:cNvSpPr>
                <a:spLocks noChangeArrowheads="1"/>
              </p:cNvSpPr>
              <p:nvPr/>
            </p:nvSpPr>
            <p:spPr bwMode="auto">
              <a:xfrm>
                <a:off x="2744" y="3339"/>
                <a:ext cx="1043" cy="409"/>
              </a:xfrm>
              <a:prstGeom prst="rect">
                <a:avLst/>
              </a:prstGeom>
              <a:solidFill>
                <a:schemeClr val="accent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t>康普顿散射</a:t>
                </a:r>
              </a:p>
            </p:txBody>
          </p:sp>
          <p:sp>
            <p:nvSpPr>
              <p:cNvPr id="328713" name="Rectangle 9"/>
              <p:cNvSpPr>
                <a:spLocks noChangeArrowheads="1"/>
              </p:cNvSpPr>
              <p:nvPr/>
            </p:nvSpPr>
            <p:spPr bwMode="auto">
              <a:xfrm>
                <a:off x="1383" y="3339"/>
                <a:ext cx="1043" cy="409"/>
              </a:xfrm>
              <a:prstGeom prst="rect">
                <a:avLst/>
              </a:prstGeom>
              <a:solidFill>
                <a:schemeClr val="accent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t>光电效应</a:t>
                </a:r>
              </a:p>
            </p:txBody>
          </p:sp>
          <p:sp>
            <p:nvSpPr>
              <p:cNvPr id="328714" name="Rectangle 10"/>
              <p:cNvSpPr>
                <a:spLocks noChangeArrowheads="1"/>
              </p:cNvSpPr>
              <p:nvPr/>
            </p:nvSpPr>
            <p:spPr bwMode="auto">
              <a:xfrm>
                <a:off x="4150" y="2568"/>
                <a:ext cx="1043" cy="409"/>
              </a:xfrm>
              <a:prstGeom prst="rect">
                <a:avLst/>
              </a:prstGeom>
              <a:solidFill>
                <a:schemeClr val="accent1"/>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t>电子对产生</a:t>
                </a:r>
              </a:p>
            </p:txBody>
          </p:sp>
        </p:grpSp>
        <p:sp>
          <p:nvSpPr>
            <p:cNvPr id="5" name="Rectangle 4"/>
            <p:cNvSpPr/>
            <p:nvPr/>
          </p:nvSpPr>
          <p:spPr>
            <a:xfrm>
              <a:off x="5142757" y="4451673"/>
              <a:ext cx="957313" cy="369332"/>
            </a:xfrm>
            <a:prstGeom prst="rect">
              <a:avLst/>
            </a:prstGeom>
            <a:solidFill>
              <a:schemeClr val="bg1"/>
            </a:solidFill>
          </p:spPr>
          <p:txBody>
            <a:bodyPr wrap="none">
              <a:spAutoFit/>
            </a:bodyPr>
            <a:lstStyle/>
            <a:p>
              <a:r>
                <a:rPr lang="en-US" altLang="zh-CN" dirty="0" smtClean="0">
                  <a:cs typeface="Times New Roman" pitchFamily="18" charset="0"/>
                </a:rPr>
                <a:t>&lt;</a:t>
              </a:r>
              <a:r>
                <a:rPr lang="el-GR" altLang="zh-CN" dirty="0" smtClean="0">
                  <a:cs typeface="Times New Roman" pitchFamily="18" charset="0"/>
                </a:rPr>
                <a:t>ε</a:t>
              </a:r>
              <a:r>
                <a:rPr lang="en-US" altLang="zh-CN" baseline="-25000" dirty="0" smtClean="0">
                  <a:cs typeface="Times New Roman" pitchFamily="18" charset="0"/>
                </a:rPr>
                <a:t>1</a:t>
              </a:r>
              <a:r>
                <a:rPr lang="en-US" altLang="zh-CN" dirty="0" smtClean="0">
                  <a:cs typeface="Times New Roman" pitchFamily="18" charset="0"/>
                </a:rPr>
                <a:t>+</a:t>
              </a:r>
              <a:r>
                <a:rPr lang="el-GR" altLang="zh-CN" dirty="0" smtClean="0">
                  <a:cs typeface="Times New Roman" pitchFamily="18" charset="0"/>
                </a:rPr>
                <a:t>ε</a:t>
              </a:r>
              <a:r>
                <a:rPr lang="en-US" altLang="zh-CN" baseline="-25000" dirty="0" smtClean="0">
                  <a:cs typeface="Times New Roman" pitchFamily="18" charset="0"/>
                </a:rPr>
                <a:t>2</a:t>
              </a:r>
              <a:r>
                <a:rPr lang="en-US" altLang="zh-CN" dirty="0" smtClean="0"/>
                <a:t>?</a:t>
              </a:r>
              <a:endParaRPr lang="zh-CN" altLang="en-US" dirty="0"/>
            </a:p>
          </p:txBody>
        </p:sp>
      </p:grpSp>
    </p:spTree>
    <p:extLst>
      <p:ext uri="{BB962C8B-B14F-4D97-AF65-F5344CB8AC3E}">
        <p14:creationId xmlns:p14="http://schemas.microsoft.com/office/powerpoint/2010/main" val="34295192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fade">
                                      <p:cBhvr>
                                        <p:cTn id="7" dur="500"/>
                                        <p:tgtEl>
                                          <p:spTgt spid="328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707">
                                            <p:txEl>
                                              <p:pRg st="1" end="1"/>
                                            </p:txEl>
                                          </p:spTgt>
                                        </p:tgtEl>
                                        <p:attrNameLst>
                                          <p:attrName>style.visibility</p:attrName>
                                        </p:attrNameLst>
                                      </p:cBhvr>
                                      <p:to>
                                        <p:strVal val="visible"/>
                                      </p:to>
                                    </p:set>
                                    <p:animEffect transition="in" filter="fade">
                                      <p:cBhvr>
                                        <p:cTn id="12" dur="500"/>
                                        <p:tgtEl>
                                          <p:spTgt spid="328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fade">
                                      <p:cBhvr>
                                        <p:cTn id="17" dur="500"/>
                                        <p:tgtEl>
                                          <p:spTgt spid="328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8707">
                                            <p:txEl>
                                              <p:pRg st="3" end="3"/>
                                            </p:txEl>
                                          </p:spTgt>
                                        </p:tgtEl>
                                        <p:attrNameLst>
                                          <p:attrName>style.visibility</p:attrName>
                                        </p:attrNameLst>
                                      </p:cBhvr>
                                      <p:to>
                                        <p:strVal val="visible"/>
                                      </p:to>
                                    </p:set>
                                    <p:animEffect transition="in" filter="fade">
                                      <p:cBhvr>
                                        <p:cTn id="22" dur="500"/>
                                        <p:tgtEl>
                                          <p:spTgt spid="328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8707">
                                            <p:txEl>
                                              <p:pRg st="5" end="5"/>
                                            </p:txEl>
                                          </p:spTgt>
                                        </p:tgtEl>
                                        <p:attrNameLst>
                                          <p:attrName>style.visibility</p:attrName>
                                        </p:attrNameLst>
                                      </p:cBhvr>
                                      <p:to>
                                        <p:strVal val="visible"/>
                                      </p:to>
                                    </p:set>
                                    <p:animEffect transition="in" filter="fade">
                                      <p:cBhvr>
                                        <p:cTn id="27" dur="500"/>
                                        <p:tgtEl>
                                          <p:spTgt spid="3287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8708"/>
                                        </p:tgtEl>
                                        <p:attrNameLst>
                                          <p:attrName>style.visibility</p:attrName>
                                        </p:attrNameLst>
                                      </p:cBhvr>
                                      <p:to>
                                        <p:strVal val="visible"/>
                                      </p:to>
                                    </p:set>
                                    <p:animEffect transition="in" filter="fade">
                                      <p:cBhvr>
                                        <p:cTn id="32" dur="500"/>
                                        <p:tgtEl>
                                          <p:spTgt spid="3287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CB6F3-F9DA-4BB1-B950-68D8A497EAE0}"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98</a:t>
            </a:fld>
            <a:endParaRPr lang="zh-CN" altLang="en-US"/>
          </a:p>
        </p:txBody>
      </p:sp>
      <p:sp>
        <p:nvSpPr>
          <p:cNvPr id="5" name="Title 4"/>
          <p:cNvSpPr>
            <a:spLocks noGrp="1"/>
          </p:cNvSpPr>
          <p:nvPr>
            <p:ph type="title"/>
          </p:nvPr>
        </p:nvSpPr>
        <p:spPr/>
        <p:txBody>
          <a:bodyPr/>
          <a:lstStyle/>
          <a:p>
            <a:r>
              <a:rPr lang="en-US" altLang="zh-CN" b="1" dirty="0" smtClean="0"/>
              <a:t>MC</a:t>
            </a:r>
            <a:r>
              <a:rPr lang="zh-CN" altLang="en-US" b="1" dirty="0"/>
              <a:t>解</a:t>
            </a:r>
            <a:r>
              <a:rPr lang="zh-CN" altLang="en-US" b="1" dirty="0" smtClean="0"/>
              <a:t>决随机性问题</a:t>
            </a:r>
            <a:endParaRPr lang="zh-CN" altLang="en-US" b="1"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lnSpcReduction="10000"/>
          </a:bodyPr>
          <a:lstStyle/>
          <a:p>
            <a:r>
              <a:rPr lang="zh-CN" altLang="en-US" sz="2800" dirty="0" smtClean="0"/>
              <a:t>物理研究中经常遇到一些随机性问题，例如粒子输运，晶体生长等等。</a:t>
            </a:r>
            <a:endParaRPr lang="en-US" altLang="zh-CN" sz="2800" dirty="0" smtClean="0"/>
          </a:p>
          <a:p>
            <a:r>
              <a:rPr lang="en-US" altLang="zh-CN" sz="2800" dirty="0" smtClean="0"/>
              <a:t>MC</a:t>
            </a:r>
            <a:r>
              <a:rPr lang="zh-CN" altLang="en-US" sz="2800" dirty="0" smtClean="0"/>
              <a:t>方法可以对这些过程进行直接的模拟，因此这些问题本身就提供了</a:t>
            </a:r>
            <a:r>
              <a:rPr lang="zh-CN" altLang="en-US" sz="2800" dirty="0"/>
              <a:t>一</a:t>
            </a:r>
            <a:r>
              <a:rPr lang="zh-CN" altLang="en-US" sz="2800" dirty="0" smtClean="0"/>
              <a:t>个概率模型（省去了抽象的困难）</a:t>
            </a:r>
            <a:endParaRPr lang="en-US" altLang="zh-CN" sz="2800" dirty="0" smtClean="0"/>
          </a:p>
          <a:p>
            <a:r>
              <a:rPr lang="zh-CN" altLang="en-US" sz="2800" dirty="0"/>
              <a:t>通</a:t>
            </a:r>
            <a:r>
              <a:rPr lang="zh-CN" altLang="en-US" sz="2800" dirty="0" smtClean="0"/>
              <a:t>过</a:t>
            </a:r>
            <a:r>
              <a:rPr lang="en-US" altLang="zh-CN" sz="2800" dirty="0" smtClean="0"/>
              <a:t>MC</a:t>
            </a:r>
            <a:r>
              <a:rPr lang="zh-CN" altLang="en-US" sz="2800" dirty="0" smtClean="0"/>
              <a:t>将一个随机过程和多次过程之后的效果联系起来了，具体应用分为两种：</a:t>
            </a:r>
            <a:endParaRPr lang="en-US" altLang="zh-CN" sz="2800" dirty="0" smtClean="0"/>
          </a:p>
          <a:p>
            <a:pPr lvl="1"/>
            <a:r>
              <a:rPr lang="zh-CN" altLang="en-US" sz="2000" dirty="0" smtClean="0"/>
              <a:t>一是随机过程的概率分别已知，可以直接使用</a:t>
            </a:r>
            <a:r>
              <a:rPr lang="en-US" altLang="zh-CN" sz="2000" dirty="0" smtClean="0"/>
              <a:t>MC</a:t>
            </a:r>
            <a:r>
              <a:rPr lang="zh-CN" altLang="en-US" sz="2000" dirty="0" smtClean="0"/>
              <a:t>对复杂过程的结果做出预言；</a:t>
            </a:r>
            <a:endParaRPr lang="en-US" altLang="zh-CN" sz="2000" dirty="0" smtClean="0"/>
          </a:p>
          <a:p>
            <a:pPr lvl="1"/>
            <a:r>
              <a:rPr lang="zh-CN" altLang="en-US" sz="2000" dirty="0" smtClean="0"/>
              <a:t>二是概率未知，则需要假定一个模型，通过与实验结果比较，判断模型的正确性。</a:t>
            </a:r>
            <a:endParaRPr lang="en-US" altLang="zh-CN" sz="2000" dirty="0" smtClean="0"/>
          </a:p>
          <a:p>
            <a:r>
              <a:rPr lang="zh-CN" altLang="en-US" sz="2800" dirty="0"/>
              <a:t>两</a:t>
            </a:r>
            <a:r>
              <a:rPr lang="zh-CN" altLang="en-US" sz="2800" dirty="0" smtClean="0"/>
              <a:t>种情况在解决实际问题中都有应用</a:t>
            </a:r>
            <a:endParaRPr lang="zh-CN" altLang="en-US" sz="2800" dirty="0"/>
          </a:p>
        </p:txBody>
      </p:sp>
    </p:spTree>
    <p:extLst>
      <p:ext uri="{BB962C8B-B14F-4D97-AF65-F5344CB8AC3E}">
        <p14:creationId xmlns:p14="http://schemas.microsoft.com/office/powerpoint/2010/main" val="1597809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6D87B-42A8-457B-9FAE-45109FCBE545}" type="datetime1">
              <a:rPr lang="zh-CN" altLang="en-US" smtClean="0"/>
              <a:t>2012/11/9</a:t>
            </a:fld>
            <a:endParaRPr lang="zh-CN" altLang="en-US"/>
          </a:p>
        </p:txBody>
      </p:sp>
      <p:sp>
        <p:nvSpPr>
          <p:cNvPr id="3" name="Footer Placeholder 2"/>
          <p:cNvSpPr>
            <a:spLocks noGrp="1"/>
          </p:cNvSpPr>
          <p:nvPr>
            <p:ph type="ftr" sz="quarter" idx="11"/>
          </p:nvPr>
        </p:nvSpPr>
        <p:spPr/>
        <p:txBody>
          <a:bodyPr/>
          <a:lstStyle/>
          <a:p>
            <a:r>
              <a:rPr lang="en-US" altLang="zh-CN" smtClean="0"/>
              <a:t>PKU·  Beijing · Fall. 2012</a:t>
            </a:r>
            <a:endParaRPr lang="zh-CN" altLang="en-US" dirty="0"/>
          </a:p>
        </p:txBody>
      </p:sp>
      <p:sp>
        <p:nvSpPr>
          <p:cNvPr id="4" name="Slide Number Placeholder 3"/>
          <p:cNvSpPr>
            <a:spLocks noGrp="1"/>
          </p:cNvSpPr>
          <p:nvPr>
            <p:ph type="sldNum" sz="quarter" idx="12"/>
          </p:nvPr>
        </p:nvSpPr>
        <p:spPr/>
        <p:txBody>
          <a:bodyPr>
            <a:normAutofit/>
          </a:bodyPr>
          <a:lstStyle/>
          <a:p>
            <a:fld id="{8107F3BD-EFC9-4D92-BB9D-312409088D4E}" type="slidenum">
              <a:rPr lang="zh-CN" altLang="en-US" smtClean="0"/>
              <a:pPr/>
              <a:t>99</a:t>
            </a:fld>
            <a:endParaRPr lang="zh-CN" altLang="en-US"/>
          </a:p>
        </p:txBody>
      </p:sp>
      <p:sp>
        <p:nvSpPr>
          <p:cNvPr id="5" name="Title 4"/>
          <p:cNvSpPr>
            <a:spLocks noGrp="1"/>
          </p:cNvSpPr>
          <p:nvPr>
            <p:ph type="title"/>
          </p:nvPr>
        </p:nvSpPr>
        <p:spPr>
          <a:xfrm>
            <a:off x="251520" y="116633"/>
            <a:ext cx="8591550" cy="864096"/>
          </a:xfrm>
        </p:spPr>
        <p:txBody>
          <a:bodyPr/>
          <a:lstStyle/>
          <a:p>
            <a:r>
              <a:rPr lang="zh-CN" altLang="en-US" b="1" dirty="0" smtClean="0"/>
              <a:t>随机游走问题</a:t>
            </a:r>
            <a:endParaRPr lang="zh-CN" altLang="en-US" b="1" dirty="0"/>
          </a:p>
        </p:txBody>
      </p:sp>
      <p:sp>
        <p:nvSpPr>
          <p:cNvPr id="6" name="Content Placeholder 5"/>
          <p:cNvSpPr>
            <a:spLocks noGrp="1"/>
          </p:cNvSpPr>
          <p:nvPr>
            <p:ph sz="quarter" idx="4294967295"/>
          </p:nvPr>
        </p:nvSpPr>
        <p:spPr>
          <a:xfrm>
            <a:off x="251520" y="1124744"/>
            <a:ext cx="8595360" cy="5328592"/>
          </a:xfrm>
          <a:prstGeom prst="rect">
            <a:avLst/>
          </a:prstGeom>
        </p:spPr>
        <p:txBody>
          <a:bodyPr>
            <a:normAutofit lnSpcReduction="10000"/>
          </a:bodyPr>
          <a:lstStyle/>
          <a:p>
            <a:pPr>
              <a:lnSpc>
                <a:spcPct val="120000"/>
              </a:lnSpc>
              <a:spcBef>
                <a:spcPts val="1200"/>
              </a:spcBef>
            </a:pPr>
            <a:r>
              <a:rPr lang="zh-CN" altLang="en-US" sz="2400" dirty="0" smtClean="0"/>
              <a:t>随机游走问题最早是</a:t>
            </a:r>
            <a:r>
              <a:rPr lang="en-US" altLang="zh-CN" sz="2400" dirty="0" smtClean="0"/>
              <a:t>Pearson</a:t>
            </a:r>
            <a:r>
              <a:rPr lang="zh-CN" altLang="en-US" sz="2400" dirty="0" smtClean="0"/>
              <a:t>在</a:t>
            </a:r>
            <a:r>
              <a:rPr lang="en-US" altLang="zh-CN" sz="2400" dirty="0" smtClean="0"/>
              <a:t>1906</a:t>
            </a:r>
            <a:r>
              <a:rPr lang="zh-CN" altLang="en-US" sz="2400" dirty="0" smtClean="0"/>
              <a:t>年提出的。</a:t>
            </a:r>
            <a:endParaRPr lang="en-US" altLang="zh-CN" sz="2400" dirty="0" smtClean="0"/>
          </a:p>
          <a:p>
            <a:pPr>
              <a:lnSpc>
                <a:spcPct val="120000"/>
              </a:lnSpc>
              <a:spcBef>
                <a:spcPts val="1200"/>
              </a:spcBef>
            </a:pPr>
            <a:r>
              <a:rPr lang="zh-CN" altLang="en-US" sz="2400" dirty="0"/>
              <a:t>假设有个醉汉从醉汉开始从一根电线杆的位置出发（其坐标</a:t>
            </a:r>
            <a:r>
              <a:rPr lang="zh-CN" altLang="en-US" sz="2400" dirty="0" smtClean="0"/>
              <a:t>为</a:t>
            </a:r>
            <a:r>
              <a:rPr lang="en-US" altLang="zh-CN" sz="2400" dirty="0" smtClean="0"/>
              <a:t>x=0</a:t>
            </a:r>
            <a:r>
              <a:rPr lang="zh-CN" altLang="en-US" sz="2400" dirty="0" smtClean="0"/>
              <a:t>，</a:t>
            </a:r>
            <a:r>
              <a:rPr lang="en-US" altLang="zh-CN" sz="2400" dirty="0" smtClean="0"/>
              <a:t>x</a:t>
            </a:r>
            <a:r>
              <a:rPr lang="zh-CN" altLang="en-US" sz="2400" dirty="0"/>
              <a:t>坐标向右为正，向左为负），假定醉汉的步长</a:t>
            </a:r>
            <a:r>
              <a:rPr lang="zh-CN" altLang="en-US" sz="2400" dirty="0" smtClean="0"/>
              <a:t>为</a:t>
            </a:r>
            <a:r>
              <a:rPr lang="en-US" altLang="zh-CN" sz="2400" dirty="0" smtClean="0"/>
              <a:t>l</a:t>
            </a:r>
            <a:r>
              <a:rPr lang="zh-CN" altLang="en-US" sz="2400" dirty="0" smtClean="0"/>
              <a:t>，</a:t>
            </a:r>
            <a:r>
              <a:rPr lang="zh-CN" altLang="en-US" sz="2400" dirty="0"/>
              <a:t>他走的每一步的取向是随机的，与前一步的方向无关。如果醉汉在每个时间间隔内向右行走的一步的几率</a:t>
            </a:r>
            <a:r>
              <a:rPr lang="zh-CN" altLang="en-US" sz="2400" dirty="0" smtClean="0"/>
              <a:t>为</a:t>
            </a:r>
            <a:r>
              <a:rPr lang="en-US" altLang="zh-CN" sz="2400" dirty="0" smtClean="0"/>
              <a:t>p</a:t>
            </a:r>
            <a:r>
              <a:rPr lang="zh-CN" altLang="en-US" sz="2400" dirty="0" smtClean="0"/>
              <a:t>，</a:t>
            </a:r>
            <a:r>
              <a:rPr lang="zh-CN" altLang="en-US" sz="2400" dirty="0"/>
              <a:t>则向左走一步的几率为</a:t>
            </a:r>
            <a:r>
              <a:rPr lang="en-US" altLang="zh-CN" sz="2400" dirty="0" smtClean="0"/>
              <a:t>q=1-p</a:t>
            </a:r>
            <a:r>
              <a:rPr lang="zh-CN" altLang="en-US" sz="2400" dirty="0" smtClean="0"/>
              <a:t>。</a:t>
            </a:r>
            <a:endParaRPr lang="en-US" altLang="zh-CN" sz="2400" dirty="0" smtClean="0"/>
          </a:p>
          <a:p>
            <a:pPr>
              <a:lnSpc>
                <a:spcPct val="120000"/>
              </a:lnSpc>
              <a:spcBef>
                <a:spcPts val="1200"/>
              </a:spcBef>
            </a:pPr>
            <a:r>
              <a:rPr lang="zh-CN" altLang="en-US" sz="2400" dirty="0" smtClean="0"/>
              <a:t>我</a:t>
            </a:r>
            <a:r>
              <a:rPr lang="zh-CN" altLang="en-US" sz="2400" dirty="0"/>
              <a:t>们记录醉汉向右走</a:t>
            </a:r>
            <a:r>
              <a:rPr lang="zh-CN" altLang="en-US" sz="2400" dirty="0" smtClean="0"/>
              <a:t>了</a:t>
            </a:r>
            <a:r>
              <a:rPr lang="en-US" altLang="zh-CN" sz="2400" dirty="0" smtClean="0"/>
              <a:t>n</a:t>
            </a:r>
            <a:r>
              <a:rPr lang="en-US" altLang="zh-CN" sz="2400" baseline="-25000" dirty="0" smtClean="0"/>
              <a:t>r</a:t>
            </a:r>
            <a:r>
              <a:rPr lang="zh-CN" altLang="en-US" sz="2400" dirty="0" smtClean="0"/>
              <a:t>步</a:t>
            </a:r>
            <a:r>
              <a:rPr lang="zh-CN" altLang="en-US" sz="2400" dirty="0"/>
              <a:t>，向左走</a:t>
            </a:r>
            <a:r>
              <a:rPr lang="zh-CN" altLang="en-US" sz="2400" dirty="0" smtClean="0"/>
              <a:t>了</a:t>
            </a:r>
            <a:r>
              <a:rPr lang="en-US" altLang="zh-CN" sz="2400" dirty="0" err="1" smtClean="0"/>
              <a:t>n</a:t>
            </a:r>
            <a:r>
              <a:rPr lang="en-US" altLang="zh-CN" sz="2400" baseline="-25000" dirty="0" err="1" smtClean="0"/>
              <a:t>l</a:t>
            </a:r>
            <a:r>
              <a:rPr lang="zh-CN" altLang="en-US" sz="2400" dirty="0" smtClean="0"/>
              <a:t>步</a:t>
            </a:r>
            <a:r>
              <a:rPr lang="zh-CN" altLang="en-US" sz="2400" dirty="0"/>
              <a:t>，即总共走</a:t>
            </a:r>
            <a:r>
              <a:rPr lang="zh-CN" altLang="en-US" sz="2400" dirty="0" smtClean="0"/>
              <a:t>了</a:t>
            </a:r>
            <a:r>
              <a:rPr lang="en-US" altLang="zh-CN" sz="2400" dirty="0" smtClean="0"/>
              <a:t>N=</a:t>
            </a:r>
            <a:r>
              <a:rPr lang="en-US" altLang="zh-CN" sz="2400" dirty="0" err="1" smtClean="0"/>
              <a:t>n</a:t>
            </a:r>
            <a:r>
              <a:rPr lang="en-US" altLang="zh-CN" sz="2400" baseline="-25000" dirty="0" err="1" smtClean="0"/>
              <a:t>r</a:t>
            </a:r>
            <a:r>
              <a:rPr lang="en-US" altLang="zh-CN" sz="2400" dirty="0" err="1" smtClean="0"/>
              <a:t>+n</a:t>
            </a:r>
            <a:r>
              <a:rPr lang="en-US" altLang="zh-CN" sz="2400" baseline="-25000" dirty="0" err="1" smtClean="0"/>
              <a:t>l</a:t>
            </a:r>
            <a:r>
              <a:rPr lang="zh-CN" altLang="en-US" sz="2400" dirty="0" smtClean="0"/>
              <a:t>步</a:t>
            </a:r>
            <a:r>
              <a:rPr lang="zh-CN" altLang="en-US" sz="2400" dirty="0"/>
              <a:t>。那末醉汉在行走</a:t>
            </a:r>
            <a:r>
              <a:rPr lang="zh-CN" altLang="en-US" sz="2400" dirty="0" smtClean="0"/>
              <a:t>了</a:t>
            </a:r>
            <a:r>
              <a:rPr lang="en-US" altLang="zh-CN" sz="2400" dirty="0" smtClean="0"/>
              <a:t>N</a:t>
            </a:r>
            <a:r>
              <a:rPr lang="zh-CN" altLang="en-US" sz="2400" dirty="0" smtClean="0"/>
              <a:t>步</a:t>
            </a:r>
            <a:r>
              <a:rPr lang="zh-CN" altLang="en-US" sz="2400" dirty="0"/>
              <a:t>以后，离电线杆的距离</a:t>
            </a:r>
            <a:r>
              <a:rPr lang="zh-CN" altLang="en-US" sz="2400" dirty="0" smtClean="0"/>
              <a:t>为</a:t>
            </a:r>
            <a:r>
              <a:rPr lang="en-US" altLang="zh-CN" sz="2400" dirty="0" smtClean="0"/>
              <a:t>x=(n</a:t>
            </a:r>
            <a:r>
              <a:rPr lang="en-US" altLang="zh-CN" sz="2400" baseline="-25000" dirty="0" smtClean="0"/>
              <a:t>r</a:t>
            </a:r>
            <a:r>
              <a:rPr lang="en-US" altLang="zh-CN" sz="2400" dirty="0" smtClean="0"/>
              <a:t>-</a:t>
            </a:r>
            <a:r>
              <a:rPr lang="en-US" altLang="zh-CN" sz="2400" dirty="0" err="1" smtClean="0"/>
              <a:t>n</a:t>
            </a:r>
            <a:r>
              <a:rPr lang="en-US" altLang="zh-CN" sz="2400" baseline="-25000" dirty="0" err="1" smtClean="0"/>
              <a:t>l</a:t>
            </a:r>
            <a:r>
              <a:rPr lang="en-US" altLang="zh-CN" sz="2400" dirty="0" smtClean="0"/>
              <a:t>)l</a:t>
            </a:r>
            <a:r>
              <a:rPr lang="zh-CN" altLang="en-US" sz="2400" dirty="0" smtClean="0"/>
              <a:t>，</a:t>
            </a:r>
            <a:r>
              <a:rPr lang="zh-CN" altLang="en-US" sz="2400" dirty="0"/>
              <a:t>其</a:t>
            </a:r>
            <a:r>
              <a:rPr lang="zh-CN" altLang="en-US" sz="2400" dirty="0" smtClean="0"/>
              <a:t>中</a:t>
            </a:r>
            <a:r>
              <a:rPr lang="en-US" altLang="zh-CN" sz="2400" dirty="0" smtClean="0"/>
              <a:t>-</a:t>
            </a:r>
            <a:r>
              <a:rPr lang="en-US" altLang="zh-CN" sz="2400" dirty="0" err="1" smtClean="0"/>
              <a:t>Nl</a:t>
            </a:r>
            <a:r>
              <a:rPr lang="en-US" altLang="zh-CN" sz="2400" dirty="0" smtClean="0"/>
              <a:t> =&lt; x =&lt; </a:t>
            </a:r>
            <a:r>
              <a:rPr lang="en-US" altLang="zh-CN" sz="2400" dirty="0" err="1" smtClean="0"/>
              <a:t>Nl</a:t>
            </a:r>
            <a:r>
              <a:rPr lang="zh-CN" altLang="en-US" sz="2400" dirty="0" smtClean="0"/>
              <a:t>。</a:t>
            </a:r>
            <a:endParaRPr lang="en-US" altLang="zh-CN" sz="2400" dirty="0" smtClean="0"/>
          </a:p>
          <a:p>
            <a:pPr>
              <a:lnSpc>
                <a:spcPct val="120000"/>
              </a:lnSpc>
              <a:spcBef>
                <a:spcPts val="1200"/>
              </a:spcBef>
            </a:pPr>
            <a:r>
              <a:rPr lang="zh-CN" altLang="en-US" sz="2400" dirty="0" smtClean="0"/>
              <a:t>然</a:t>
            </a:r>
            <a:r>
              <a:rPr lang="zh-CN" altLang="en-US" sz="2400" dirty="0"/>
              <a:t>而我们更感兴趣的是醉汉在行</a:t>
            </a:r>
            <a:r>
              <a:rPr lang="zh-CN" altLang="en-US" sz="2400" dirty="0" smtClean="0"/>
              <a:t>走</a:t>
            </a:r>
            <a:r>
              <a:rPr lang="en-US" altLang="zh-CN" sz="2400" dirty="0" smtClean="0"/>
              <a:t>N</a:t>
            </a:r>
            <a:r>
              <a:rPr lang="zh-CN" altLang="en-US" sz="2400" dirty="0" smtClean="0"/>
              <a:t>步</a:t>
            </a:r>
            <a:r>
              <a:rPr lang="zh-CN" altLang="en-US" sz="2400" dirty="0"/>
              <a:t>以后，离电线杆的距离</a:t>
            </a:r>
            <a:r>
              <a:rPr lang="zh-CN" altLang="en-US" sz="2400" dirty="0" smtClean="0"/>
              <a:t>为</a:t>
            </a:r>
            <a:r>
              <a:rPr lang="en-US" altLang="zh-CN" sz="2400" dirty="0" smtClean="0"/>
              <a:t>x</a:t>
            </a:r>
            <a:r>
              <a:rPr lang="zh-CN" altLang="en-US" sz="2400" dirty="0" smtClean="0"/>
              <a:t>的概率</a:t>
            </a:r>
            <a:r>
              <a:rPr lang="en-US" altLang="zh-CN" sz="2400" dirty="0" smtClean="0"/>
              <a:t>P</a:t>
            </a:r>
            <a:r>
              <a:rPr lang="en-US" altLang="zh-CN" sz="2400" baseline="-25000" dirty="0" smtClean="0"/>
              <a:t>N</a:t>
            </a:r>
            <a:r>
              <a:rPr lang="en-US" altLang="zh-CN" sz="2400" dirty="0" smtClean="0"/>
              <a:t>(x)</a:t>
            </a:r>
          </a:p>
        </p:txBody>
      </p:sp>
    </p:spTree>
    <p:extLst>
      <p:ext uri="{BB962C8B-B14F-4D97-AF65-F5344CB8AC3E}">
        <p14:creationId xmlns:p14="http://schemas.microsoft.com/office/powerpoint/2010/main" val="7061109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18509</TotalTime>
  <Words>16705</Words>
  <Application>Microsoft Office PowerPoint</Application>
  <PresentationFormat>On-screen Show (4:3)</PresentationFormat>
  <Paragraphs>1378</Paragraphs>
  <Slides>129</Slides>
  <Notes>14</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129</vt:i4>
      </vt:variant>
    </vt:vector>
  </HeadingPairs>
  <TitlesOfParts>
    <vt:vector size="136" baseType="lpstr">
      <vt:lpstr>Office Theme</vt:lpstr>
      <vt:lpstr>公式</vt:lpstr>
      <vt:lpstr>BMP 图象</vt:lpstr>
      <vt:lpstr>Image</vt:lpstr>
      <vt:lpstr>Equation</vt:lpstr>
      <vt:lpstr>Visio.Drawing.6</vt:lpstr>
      <vt:lpstr>Microsoft Equation 3.0</vt:lpstr>
      <vt:lpstr>电子结构计算 原理与应用   --  理论物理与实验物理的桥梁</vt:lpstr>
      <vt:lpstr>PowerPoint Presentation</vt:lpstr>
      <vt:lpstr>对大量粒子体系的描述</vt:lpstr>
      <vt:lpstr>引言</vt:lpstr>
      <vt:lpstr>分子动力学实例</vt:lpstr>
      <vt:lpstr>分子动力学简介</vt:lpstr>
      <vt:lpstr>实际使用的限制</vt:lpstr>
      <vt:lpstr>数值求解中的问题</vt:lpstr>
      <vt:lpstr>分子动力学的分类</vt:lpstr>
      <vt:lpstr>空间描述</vt:lpstr>
      <vt:lpstr>PowerPoint Presentation</vt:lpstr>
      <vt:lpstr>拉格朗日(Lagrange)方程</vt:lpstr>
      <vt:lpstr>哈密顿(Hamilton)方程</vt:lpstr>
      <vt:lpstr>哈密顿(Hamilton)方程</vt:lpstr>
      <vt:lpstr>哈密顿(Hamilton)方程</vt:lpstr>
      <vt:lpstr>哈密顿(Hamilton)方程</vt:lpstr>
      <vt:lpstr>粒子运动方程的数值解法</vt:lpstr>
      <vt:lpstr>粒子运动方程的数值解法</vt:lpstr>
      <vt:lpstr>Verlet算法</vt:lpstr>
      <vt:lpstr>Verlet算法</vt:lpstr>
      <vt:lpstr>原胞与边界条件</vt:lpstr>
      <vt:lpstr>原胞</vt:lpstr>
      <vt:lpstr>原胞</vt:lpstr>
      <vt:lpstr>边界条件</vt:lpstr>
      <vt:lpstr>边界条件</vt:lpstr>
      <vt:lpstr>边界条件</vt:lpstr>
      <vt:lpstr>周期性边界条件</vt:lpstr>
      <vt:lpstr>周期性边界条件</vt:lpstr>
      <vt:lpstr>截断距离</vt:lpstr>
      <vt:lpstr>截断距离</vt:lpstr>
      <vt:lpstr>截断距离</vt:lpstr>
      <vt:lpstr>截断距离</vt:lpstr>
      <vt:lpstr>最小像力约定</vt:lpstr>
      <vt:lpstr>最小像力约定</vt:lpstr>
      <vt:lpstr>分子动力学模拟的基本步骤</vt:lpstr>
      <vt:lpstr>分子动力学模拟的基本步骤</vt:lpstr>
      <vt:lpstr>1、设定模拟模型</vt:lpstr>
      <vt:lpstr>设定模拟模型</vt:lpstr>
      <vt:lpstr>2、给定初始条件</vt:lpstr>
      <vt:lpstr>三种初始条件</vt:lpstr>
      <vt:lpstr>3、趋于平衡计算</vt:lpstr>
      <vt:lpstr>步长选取</vt:lpstr>
      <vt:lpstr>4、宏观物理量的计算—动能</vt:lpstr>
      <vt:lpstr>势函数</vt:lpstr>
      <vt:lpstr>分子间的相互作用力</vt:lpstr>
      <vt:lpstr>分子间相互作用与势函数</vt:lpstr>
      <vt:lpstr>势函数发展简介</vt:lpstr>
      <vt:lpstr>Lennard-Jones势 </vt:lpstr>
      <vt:lpstr>嵌入原子势(embedded atom method, EAM)</vt:lpstr>
      <vt:lpstr>嵌入原子势(EAM)</vt:lpstr>
      <vt:lpstr>嵌入原子势(EAM)</vt:lpstr>
      <vt:lpstr>平衡态分子动力学模拟</vt:lpstr>
      <vt:lpstr>系综</vt:lpstr>
      <vt:lpstr>常用系综分类</vt:lpstr>
      <vt:lpstr>常用系综分类</vt:lpstr>
      <vt:lpstr>常用系综分类</vt:lpstr>
      <vt:lpstr>常用系综分类</vt:lpstr>
      <vt:lpstr>系综调节 – 调温技术</vt:lpstr>
      <vt:lpstr>系综调节 – 调压技术</vt:lpstr>
      <vt:lpstr>微正则系综的分子动力学模拟</vt:lpstr>
      <vt:lpstr>Verlet算法的速度形式</vt:lpstr>
      <vt:lpstr>Verlet的速度形式</vt:lpstr>
      <vt:lpstr>能量调节</vt:lpstr>
      <vt:lpstr>第一性原理分子动力学</vt:lpstr>
      <vt:lpstr>小结</vt:lpstr>
      <vt:lpstr>NAMD</vt:lpstr>
      <vt:lpstr>Amber</vt:lpstr>
      <vt:lpstr>确定性方法和随机性方法</vt:lpstr>
      <vt:lpstr>历史发展</vt:lpstr>
      <vt:lpstr>MC模拟的先驱</vt:lpstr>
      <vt:lpstr>著名算法 （ Metropolis 算法）</vt:lpstr>
      <vt:lpstr>方法名字的由来</vt:lpstr>
      <vt:lpstr>蒙特卡罗方法的基本思想</vt:lpstr>
      <vt:lpstr>Buffen投针实验</vt:lpstr>
      <vt:lpstr>实验结果</vt:lpstr>
      <vt:lpstr>蒙特卡罗方法的数学基础</vt:lpstr>
      <vt:lpstr>中心极限定理</vt:lpstr>
      <vt:lpstr>MC的基本步骤</vt:lpstr>
      <vt:lpstr>MC方法的优缺点</vt:lpstr>
      <vt:lpstr>主要应用范围</vt:lpstr>
      <vt:lpstr>随机数与伪随机数</vt:lpstr>
      <vt:lpstr>随机数</vt:lpstr>
      <vt:lpstr>随机数的定义及性质</vt:lpstr>
      <vt:lpstr>随机数的特点</vt:lpstr>
      <vt:lpstr>PowerPoint Presentation</vt:lpstr>
      <vt:lpstr>随机数的产生方法 —— 物理方法</vt:lpstr>
      <vt:lpstr>伪随机数</vt:lpstr>
      <vt:lpstr>存在的问题</vt:lpstr>
      <vt:lpstr>可以解决否？</vt:lpstr>
      <vt:lpstr>PowerPoint Presentation</vt:lpstr>
      <vt:lpstr>伪随机数的产生方法</vt:lpstr>
      <vt:lpstr> 乘同余方法的最大容量的上界</vt:lpstr>
      <vt:lpstr>其他初值的选取（a,X1)</vt:lpstr>
      <vt:lpstr>乘同余方法在计算机上的使用</vt:lpstr>
      <vt:lpstr>任意分布的伪随机变量抽样</vt:lpstr>
      <vt:lpstr>离散变量的基本抽样理论</vt:lpstr>
      <vt:lpstr>一个例子</vt:lpstr>
      <vt:lpstr>MC解决随机性问题</vt:lpstr>
      <vt:lpstr>随机游走问题</vt:lpstr>
      <vt:lpstr>方差估计</vt:lpstr>
      <vt:lpstr>求解上述问题：查点法</vt:lpstr>
      <vt:lpstr>蒙特卡罗方法求解</vt:lpstr>
      <vt:lpstr>例：随机游走求解泊松型微分方程</vt:lpstr>
      <vt:lpstr>随机游走的判据</vt:lpstr>
      <vt:lpstr>游走过程</vt:lpstr>
      <vt:lpstr>推广？</vt:lpstr>
      <vt:lpstr>Metropolis方法</vt:lpstr>
      <vt:lpstr>适用条件</vt:lpstr>
      <vt:lpstr>具体操作</vt:lpstr>
      <vt:lpstr>具体操作 – 序</vt:lpstr>
      <vt:lpstr>如何提高效率？</vt:lpstr>
      <vt:lpstr>初始位置？</vt:lpstr>
      <vt:lpstr>自然界中的随机过程</vt:lpstr>
      <vt:lpstr>随机生长过程的模拟 – 随机游走</vt:lpstr>
      <vt:lpstr>DLA 模型</vt:lpstr>
      <vt:lpstr>DLA模型的性质和特点</vt:lpstr>
      <vt:lpstr>计算机实现</vt:lpstr>
      <vt:lpstr>动力学蒙特卡罗(Kinetic MC， KMC)</vt:lpstr>
      <vt:lpstr>Kinetic Monte Carlo Method</vt:lpstr>
      <vt:lpstr>Transition state theory (TST)</vt:lpstr>
      <vt:lpstr>Harmonic approximation to TST (hTST)</vt:lpstr>
      <vt:lpstr>KMC simulations</vt:lpstr>
      <vt:lpstr>PowerPoint Presentation</vt:lpstr>
      <vt:lpstr>Application: Surface growth</vt:lpstr>
      <vt:lpstr>Surface Growth</vt:lpstr>
      <vt:lpstr>Basic  algorithm</vt:lpstr>
      <vt:lpstr>KMC与MC和MD的比较</vt:lpstr>
      <vt:lpstr>PowerPoint Presentation</vt:lpstr>
      <vt:lpstr>期中考试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Anisotropic 2DEG in glycine overlayer on Cu(100)</dc:title>
  <dc:creator>Wei Ji</dc:creator>
  <cp:lastModifiedBy>JI, Wei (季威)</cp:lastModifiedBy>
  <cp:revision>535</cp:revision>
  <cp:lastPrinted>2011-02-21T09:02:40Z</cp:lastPrinted>
  <dcterms:created xsi:type="dcterms:W3CDTF">2010-03-08T05:43:22Z</dcterms:created>
  <dcterms:modified xsi:type="dcterms:W3CDTF">2012-11-09T07:33:35Z</dcterms:modified>
</cp:coreProperties>
</file>